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8"/>
  </p:notesMasterIdLst>
  <p:sldIdLst>
    <p:sldId id="373" r:id="rId3"/>
    <p:sldId id="658" r:id="rId4"/>
    <p:sldId id="580" r:id="rId5"/>
    <p:sldId id="581" r:id="rId6"/>
    <p:sldId id="496" r:id="rId7"/>
    <p:sldId id="459" r:id="rId8"/>
    <p:sldId id="515" r:id="rId9"/>
    <p:sldId id="461" r:id="rId10"/>
    <p:sldId id="463" r:id="rId11"/>
    <p:sldId id="516" r:id="rId12"/>
    <p:sldId id="466" r:id="rId13"/>
    <p:sldId id="467" r:id="rId14"/>
    <p:sldId id="468" r:id="rId15"/>
    <p:sldId id="469" r:id="rId16"/>
    <p:sldId id="470" r:id="rId17"/>
    <p:sldId id="508" r:id="rId18"/>
    <p:sldId id="509" r:id="rId19"/>
    <p:sldId id="510" r:id="rId20"/>
    <p:sldId id="511" r:id="rId21"/>
    <p:sldId id="504" r:id="rId22"/>
    <p:sldId id="505" r:id="rId23"/>
    <p:sldId id="506" r:id="rId24"/>
    <p:sldId id="507" r:id="rId25"/>
    <p:sldId id="497" r:id="rId26"/>
    <p:sldId id="659" r:id="rId27"/>
    <p:sldId id="648" r:id="rId28"/>
    <p:sldId id="645" r:id="rId29"/>
    <p:sldId id="649" r:id="rId30"/>
    <p:sldId id="651" r:id="rId31"/>
    <p:sldId id="650" r:id="rId32"/>
    <p:sldId id="652" r:id="rId33"/>
    <p:sldId id="653" r:id="rId34"/>
    <p:sldId id="654" r:id="rId35"/>
    <p:sldId id="655" r:id="rId36"/>
    <p:sldId id="660" r:id="rId37"/>
    <p:sldId id="661" r:id="rId38"/>
    <p:sldId id="533" r:id="rId39"/>
    <p:sldId id="498" r:id="rId40"/>
    <p:sldId id="662" r:id="rId41"/>
    <p:sldId id="517" r:id="rId42"/>
    <p:sldId id="503" r:id="rId43"/>
    <p:sldId id="571" r:id="rId44"/>
    <p:sldId id="575" r:id="rId45"/>
    <p:sldId id="576" r:id="rId46"/>
    <p:sldId id="577" r:id="rId47"/>
    <p:sldId id="574" r:id="rId48"/>
    <p:sldId id="572" r:id="rId49"/>
    <p:sldId id="573" r:id="rId50"/>
    <p:sldId id="578" r:id="rId51"/>
    <p:sldId id="579" r:id="rId52"/>
    <p:sldId id="529" r:id="rId53"/>
    <p:sldId id="530" r:id="rId54"/>
    <p:sldId id="528" r:id="rId55"/>
    <p:sldId id="493" r:id="rId56"/>
    <p:sldId id="532" r:id="rId57"/>
    <p:sldId id="483" r:id="rId58"/>
    <p:sldId id="484" r:id="rId59"/>
    <p:sldId id="485" r:id="rId60"/>
    <p:sldId id="534" r:id="rId61"/>
    <p:sldId id="537" r:id="rId62"/>
    <p:sldId id="543" r:id="rId63"/>
    <p:sldId id="544" r:id="rId64"/>
    <p:sldId id="539" r:id="rId65"/>
    <p:sldId id="548" r:id="rId66"/>
    <p:sldId id="551" r:id="rId67"/>
    <p:sldId id="552" r:id="rId68"/>
    <p:sldId id="553" r:id="rId69"/>
    <p:sldId id="554" r:id="rId70"/>
    <p:sldId id="555" r:id="rId71"/>
    <p:sldId id="556" r:id="rId72"/>
    <p:sldId id="557" r:id="rId73"/>
    <p:sldId id="547" r:id="rId74"/>
    <p:sldId id="542" r:id="rId75"/>
    <p:sldId id="545" r:id="rId76"/>
    <p:sldId id="546" r:id="rId77"/>
    <p:sldId id="540" r:id="rId78"/>
    <p:sldId id="541" r:id="rId79"/>
    <p:sldId id="559" r:id="rId80"/>
    <p:sldId id="486" r:id="rId81"/>
    <p:sldId id="488" r:id="rId82"/>
    <p:sldId id="513" r:id="rId83"/>
    <p:sldId id="489" r:id="rId84"/>
    <p:sldId id="514" r:id="rId85"/>
    <p:sldId id="562" r:id="rId86"/>
    <p:sldId id="563" r:id="rId8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1C39"/>
    <a:srgbClr val="D9112E"/>
    <a:srgbClr val="D0F2F4"/>
    <a:srgbClr val="FAAA21"/>
    <a:srgbClr val="202833"/>
    <a:srgbClr val="00B0F1"/>
    <a:srgbClr val="F17822"/>
    <a:srgbClr val="006DC0"/>
    <a:srgbClr val="0B0D0F"/>
    <a:srgbClr val="EF6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93716" autoAdjust="0"/>
  </p:normalViewPr>
  <p:slideViewPr>
    <p:cSldViewPr snapToGrid="0" showGuides="1">
      <p:cViewPr varScale="1">
        <p:scale>
          <a:sx n="62" d="100"/>
          <a:sy n="62" d="100"/>
        </p:scale>
        <p:origin x="468" y="52"/>
      </p:cViewPr>
      <p:guideLst>
        <p:guide orient="horz" pos="2160"/>
        <p:guide pos="3840"/>
      </p:guideLst>
    </p:cSldViewPr>
  </p:slideViewPr>
  <p:outlineViewPr>
    <p:cViewPr>
      <p:scale>
        <a:sx n="33" d="100"/>
        <a:sy n="33" d="100"/>
      </p:scale>
      <p:origin x="0" y="10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9A1AE-5582-4D90-9936-DC1EBF3AD84A}"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AEA2C11-A6ED-4BEA-9813-31D40D741164}">
      <dgm:prSet phldrT="[Text]" custT="1"/>
      <dgm:spPr/>
      <dgm:t>
        <a:bodyPr/>
        <a:lstStyle/>
        <a:p>
          <a:r>
            <a:rPr lang="zh-CN" altLang="en-US" sz="2800" dirty="0">
              <a:solidFill>
                <a:srgbClr val="FF0000"/>
              </a:solidFill>
              <a:latin typeface="+mj-lt"/>
              <a:ea typeface="楷体" panose="02010609060101010101" pitchFamily="49" charset="-122"/>
            </a:rPr>
            <a:t>主要资源类型介绍  </a:t>
          </a:r>
          <a:r>
            <a:rPr lang="en-US" altLang="zh-CN" sz="2800" dirty="0">
              <a:solidFill>
                <a:srgbClr val="FF0000"/>
              </a:solidFill>
              <a:latin typeface="+mj-lt"/>
              <a:ea typeface="楷体" panose="02010609060101010101" pitchFamily="49" charset="-122"/>
            </a:rPr>
            <a:t>P5-P15</a:t>
          </a:r>
          <a:endParaRPr lang="en-US" sz="2800" dirty="0">
            <a:solidFill>
              <a:srgbClr val="FF0000"/>
            </a:solidFill>
            <a:latin typeface="+mj-lt"/>
            <a:ea typeface="楷体" panose="02010609060101010101" pitchFamily="49" charset="-122"/>
          </a:endParaRPr>
        </a:p>
      </dgm:t>
    </dgm:pt>
    <dgm:pt modelId="{C6CB6FBE-AEAE-4EF5-9092-F7835EB1042F}" type="parTrans" cxnId="{FF2480F6-6603-4B78-9090-D78167EDAF12}">
      <dgm:prSet/>
      <dgm:spPr/>
      <dgm:t>
        <a:bodyPr/>
        <a:lstStyle/>
        <a:p>
          <a:endParaRPr lang="en-US" sz="2800">
            <a:solidFill>
              <a:srgbClr val="FF0000"/>
            </a:solidFill>
          </a:endParaRPr>
        </a:p>
      </dgm:t>
    </dgm:pt>
    <dgm:pt modelId="{2B18DDEC-6362-4F74-8758-CFD910F7BABF}" type="sibTrans" cxnId="{FF2480F6-6603-4B78-9090-D78167EDAF12}">
      <dgm:prSet/>
      <dgm:spPr/>
      <dgm:t>
        <a:bodyPr/>
        <a:lstStyle/>
        <a:p>
          <a:endParaRPr lang="en-US" sz="2800">
            <a:solidFill>
              <a:srgbClr val="FF0000"/>
            </a:solidFill>
          </a:endParaRPr>
        </a:p>
      </dgm:t>
    </dgm:pt>
    <dgm:pt modelId="{8E45FF92-0D76-453D-9A54-3AD0E61CCC71}">
      <dgm:prSet custT="1"/>
      <dgm:spPr/>
      <dgm:t>
        <a:bodyPr/>
        <a:lstStyle/>
        <a:p>
          <a:r>
            <a:rPr lang="zh-CN" altLang="en-US" sz="2800" dirty="0">
              <a:solidFill>
                <a:srgbClr val="FF0000"/>
              </a:solidFill>
              <a:latin typeface="+mj-lt"/>
              <a:ea typeface="楷体" panose="02010609060101010101" pitchFamily="49" charset="-122"/>
            </a:rPr>
            <a:t>高级检索功能使用  </a:t>
          </a:r>
          <a:r>
            <a:rPr lang="en-US" altLang="zh-CN" sz="2800" dirty="0">
              <a:solidFill>
                <a:srgbClr val="FF0000"/>
              </a:solidFill>
              <a:latin typeface="+mj-lt"/>
              <a:ea typeface="楷体" panose="02010609060101010101" pitchFamily="49" charset="-122"/>
            </a:rPr>
            <a:t>P41-P84</a:t>
          </a:r>
          <a:endParaRPr lang="en-US" sz="2800" dirty="0">
            <a:solidFill>
              <a:srgbClr val="FF0000"/>
            </a:solidFill>
            <a:latin typeface="楷体" panose="02010609060101010101" pitchFamily="49" charset="-122"/>
            <a:ea typeface="楷体" panose="02010609060101010101" pitchFamily="49" charset="-122"/>
          </a:endParaRPr>
        </a:p>
      </dgm:t>
    </dgm:pt>
    <dgm:pt modelId="{B5AC8F23-8E9E-46AE-A2F3-1ED1C6A629D6}" type="parTrans" cxnId="{7814F9DE-A097-4236-B289-F25E56D5FE2D}">
      <dgm:prSet/>
      <dgm:spPr/>
      <dgm:t>
        <a:bodyPr/>
        <a:lstStyle/>
        <a:p>
          <a:endParaRPr lang="en-US" sz="2800">
            <a:solidFill>
              <a:srgbClr val="FF0000"/>
            </a:solidFill>
          </a:endParaRPr>
        </a:p>
      </dgm:t>
    </dgm:pt>
    <dgm:pt modelId="{9451275C-9828-4BD7-8596-62930AF94FF8}" type="sibTrans" cxnId="{7814F9DE-A097-4236-B289-F25E56D5FE2D}">
      <dgm:prSet/>
      <dgm:spPr/>
      <dgm:t>
        <a:bodyPr/>
        <a:lstStyle/>
        <a:p>
          <a:endParaRPr lang="en-US" sz="2800">
            <a:solidFill>
              <a:srgbClr val="FF0000"/>
            </a:solidFill>
          </a:endParaRPr>
        </a:p>
      </dgm:t>
    </dgm:pt>
    <dgm:pt modelId="{2B4E386A-70C0-425B-89D7-A8B087B7DFD0}">
      <dgm:prSet phldrT="[Text]" custT="1"/>
      <dgm:spPr/>
      <dgm:t>
        <a:bodyPr/>
        <a:lstStyle/>
        <a:p>
          <a:r>
            <a:rPr lang="zh-CN" altLang="en-US" sz="2800" dirty="0">
              <a:solidFill>
                <a:srgbClr val="FF0000"/>
              </a:solidFill>
              <a:latin typeface="+mj-lt"/>
              <a:ea typeface="楷体" panose="02010609060101010101" pitchFamily="49" charset="-122"/>
            </a:rPr>
            <a:t>主要限定范围说明  </a:t>
          </a:r>
          <a:r>
            <a:rPr lang="en-US" altLang="zh-CN" sz="2800" dirty="0">
              <a:solidFill>
                <a:srgbClr val="FF0000"/>
              </a:solidFill>
              <a:latin typeface="+mj-lt"/>
              <a:ea typeface="楷体" panose="02010609060101010101" pitchFamily="49" charset="-122"/>
            </a:rPr>
            <a:t>P16-P23</a:t>
          </a:r>
          <a:endParaRPr lang="en-US" sz="2800" dirty="0">
            <a:solidFill>
              <a:srgbClr val="FF0000"/>
            </a:solidFill>
            <a:latin typeface="+mj-lt"/>
            <a:ea typeface="楷体" panose="02010609060101010101" pitchFamily="49" charset="-122"/>
          </a:endParaRPr>
        </a:p>
      </dgm:t>
    </dgm:pt>
    <dgm:pt modelId="{EE244AED-01CA-4D8A-8A26-28B229EC4425}" type="parTrans" cxnId="{3EACBE49-44AE-4DA3-8232-FF81FF2D6938}">
      <dgm:prSet/>
      <dgm:spPr/>
      <dgm:t>
        <a:bodyPr/>
        <a:lstStyle/>
        <a:p>
          <a:endParaRPr lang="en-US" sz="2800"/>
        </a:p>
      </dgm:t>
    </dgm:pt>
    <dgm:pt modelId="{87A023A9-A94D-4651-B546-2DC9988F03DB}" type="sibTrans" cxnId="{3EACBE49-44AE-4DA3-8232-FF81FF2D6938}">
      <dgm:prSet/>
      <dgm:spPr/>
      <dgm:t>
        <a:bodyPr/>
        <a:lstStyle/>
        <a:p>
          <a:endParaRPr lang="en-US" sz="2800"/>
        </a:p>
      </dgm:t>
    </dgm:pt>
    <dgm:pt modelId="{5D6861D4-C484-44FE-8356-BCF84A207A2D}">
      <dgm:prSet phldrT="[Text]" custT="1"/>
      <dgm:spPr/>
      <dgm:t>
        <a:bodyPr/>
        <a:lstStyle/>
        <a:p>
          <a:r>
            <a:rPr lang="zh-CN" altLang="en-US" sz="2800" dirty="0">
              <a:solidFill>
                <a:srgbClr val="FF0000"/>
              </a:solidFill>
              <a:latin typeface="+mj-lt"/>
              <a:ea typeface="楷体" panose="02010609060101010101" pitchFamily="49" charset="-122"/>
            </a:rPr>
            <a:t>三种检索方式及连接词说明  </a:t>
          </a:r>
          <a:r>
            <a:rPr lang="en-US" altLang="zh-CN" sz="2800" dirty="0">
              <a:solidFill>
                <a:srgbClr val="FF0000"/>
              </a:solidFill>
              <a:latin typeface="+mj-lt"/>
              <a:ea typeface="楷体" panose="02010609060101010101" pitchFamily="49" charset="-122"/>
            </a:rPr>
            <a:t>P24-P40</a:t>
          </a:r>
          <a:endParaRPr lang="en-US" sz="2800" dirty="0">
            <a:solidFill>
              <a:srgbClr val="FF0000"/>
            </a:solidFill>
            <a:latin typeface="+mj-lt"/>
            <a:ea typeface="楷体" panose="02010609060101010101" pitchFamily="49" charset="-122"/>
          </a:endParaRPr>
        </a:p>
      </dgm:t>
    </dgm:pt>
    <dgm:pt modelId="{AC7B3BDF-961F-4011-B284-1B042D093FC2}" type="parTrans" cxnId="{6C006637-A199-4319-8BD5-03FD76E0192B}">
      <dgm:prSet/>
      <dgm:spPr/>
      <dgm:t>
        <a:bodyPr/>
        <a:lstStyle/>
        <a:p>
          <a:endParaRPr lang="en-US" sz="2800"/>
        </a:p>
      </dgm:t>
    </dgm:pt>
    <dgm:pt modelId="{CACAF193-99C9-4E52-A2B6-B7919E3D379C}" type="sibTrans" cxnId="{6C006637-A199-4319-8BD5-03FD76E0192B}">
      <dgm:prSet/>
      <dgm:spPr/>
      <dgm:t>
        <a:bodyPr/>
        <a:lstStyle/>
        <a:p>
          <a:endParaRPr lang="en-US" sz="2800"/>
        </a:p>
      </dgm:t>
    </dgm:pt>
    <dgm:pt modelId="{C0C6E2FE-8EB2-4574-8458-331A85B5BD10}" type="pres">
      <dgm:prSet presAssocID="{07C9A1AE-5582-4D90-9936-DC1EBF3AD84A}" presName="Name0" presStyleCnt="0">
        <dgm:presLayoutVars>
          <dgm:chMax val="7"/>
          <dgm:chPref val="7"/>
          <dgm:dir/>
        </dgm:presLayoutVars>
      </dgm:prSet>
      <dgm:spPr/>
    </dgm:pt>
    <dgm:pt modelId="{84A23A52-F4E8-45D5-9D98-120922235799}" type="pres">
      <dgm:prSet presAssocID="{07C9A1AE-5582-4D90-9936-DC1EBF3AD84A}" presName="Name1" presStyleCnt="0"/>
      <dgm:spPr/>
    </dgm:pt>
    <dgm:pt modelId="{B8D2711B-DC00-42D7-A04E-F3D7ABADA6F5}" type="pres">
      <dgm:prSet presAssocID="{07C9A1AE-5582-4D90-9936-DC1EBF3AD84A}" presName="cycle" presStyleCnt="0"/>
      <dgm:spPr/>
    </dgm:pt>
    <dgm:pt modelId="{1C3321F3-FBE0-461F-ACB8-A93AC66D01B9}" type="pres">
      <dgm:prSet presAssocID="{07C9A1AE-5582-4D90-9936-DC1EBF3AD84A}" presName="srcNode" presStyleLbl="node1" presStyleIdx="0" presStyleCnt="4"/>
      <dgm:spPr/>
    </dgm:pt>
    <dgm:pt modelId="{72370A02-411E-4069-B53E-71F510F5D54B}" type="pres">
      <dgm:prSet presAssocID="{07C9A1AE-5582-4D90-9936-DC1EBF3AD84A}" presName="conn" presStyleLbl="parChTrans1D2" presStyleIdx="0" presStyleCnt="1"/>
      <dgm:spPr/>
    </dgm:pt>
    <dgm:pt modelId="{3FFD7565-B52F-4BB0-A82F-67194EBCBFEE}" type="pres">
      <dgm:prSet presAssocID="{07C9A1AE-5582-4D90-9936-DC1EBF3AD84A}" presName="extraNode" presStyleLbl="node1" presStyleIdx="0" presStyleCnt="4"/>
      <dgm:spPr/>
    </dgm:pt>
    <dgm:pt modelId="{59FD8C77-F683-4B57-B51B-F9D8CECE579C}" type="pres">
      <dgm:prSet presAssocID="{07C9A1AE-5582-4D90-9936-DC1EBF3AD84A}" presName="dstNode" presStyleLbl="node1" presStyleIdx="0" presStyleCnt="4"/>
      <dgm:spPr/>
    </dgm:pt>
    <dgm:pt modelId="{65027F83-A489-4E07-BB9C-0BB13B0EC9D0}" type="pres">
      <dgm:prSet presAssocID="{0AEA2C11-A6ED-4BEA-9813-31D40D741164}" presName="text_1" presStyleLbl="node1" presStyleIdx="0" presStyleCnt="4">
        <dgm:presLayoutVars>
          <dgm:bulletEnabled val="1"/>
        </dgm:presLayoutVars>
      </dgm:prSet>
      <dgm:spPr/>
    </dgm:pt>
    <dgm:pt modelId="{220CF99D-CE6B-4593-8775-0B7E4766D876}" type="pres">
      <dgm:prSet presAssocID="{0AEA2C11-A6ED-4BEA-9813-31D40D741164}" presName="accent_1" presStyleCnt="0"/>
      <dgm:spPr/>
    </dgm:pt>
    <dgm:pt modelId="{4152D365-7872-4A36-BB33-5A0D378DF538}" type="pres">
      <dgm:prSet presAssocID="{0AEA2C11-A6ED-4BEA-9813-31D40D741164}" presName="accentRepeatNode" presStyleLbl="solidFgAcc1" presStyleIdx="0" presStyleCnt="4">
        <dgm:style>
          <a:lnRef idx="1">
            <a:schemeClr val="accent2"/>
          </a:lnRef>
          <a:fillRef idx="2">
            <a:schemeClr val="accent2"/>
          </a:fillRef>
          <a:effectRef idx="1">
            <a:schemeClr val="accent2"/>
          </a:effectRef>
          <a:fontRef idx="minor">
            <a:schemeClr val="dk1"/>
          </a:fontRef>
        </dgm:style>
      </dgm:prSet>
      <dgm:spPr/>
    </dgm:pt>
    <dgm:pt modelId="{628538C2-6CE2-4346-B975-8F23A0D9C01B}" type="pres">
      <dgm:prSet presAssocID="{2B4E386A-70C0-425B-89D7-A8B087B7DFD0}" presName="text_2" presStyleLbl="node1" presStyleIdx="1" presStyleCnt="4">
        <dgm:presLayoutVars>
          <dgm:bulletEnabled val="1"/>
        </dgm:presLayoutVars>
      </dgm:prSet>
      <dgm:spPr/>
    </dgm:pt>
    <dgm:pt modelId="{2CC76D95-0B4A-4C79-A53B-5D9F2ED0CFE5}" type="pres">
      <dgm:prSet presAssocID="{2B4E386A-70C0-425B-89D7-A8B087B7DFD0}" presName="accent_2" presStyleCnt="0"/>
      <dgm:spPr/>
    </dgm:pt>
    <dgm:pt modelId="{E19FAA80-7806-40B9-8D03-C05A8FBE7F47}" type="pres">
      <dgm:prSet presAssocID="{2B4E386A-70C0-425B-89D7-A8B087B7DFD0}" presName="accentRepeatNode" presStyleLbl="solidFgAcc1" presStyleIdx="1" presStyleCnt="4">
        <dgm:style>
          <a:lnRef idx="1">
            <a:schemeClr val="accent6"/>
          </a:lnRef>
          <a:fillRef idx="2">
            <a:schemeClr val="accent6"/>
          </a:fillRef>
          <a:effectRef idx="1">
            <a:schemeClr val="accent6"/>
          </a:effectRef>
          <a:fontRef idx="minor">
            <a:schemeClr val="dk1"/>
          </a:fontRef>
        </dgm:style>
      </dgm:prSet>
      <dgm:spPr/>
    </dgm:pt>
    <dgm:pt modelId="{650BCBA9-4C0E-48F4-A0CF-86FA1CAD69B0}" type="pres">
      <dgm:prSet presAssocID="{5D6861D4-C484-44FE-8356-BCF84A207A2D}" presName="text_3" presStyleLbl="node1" presStyleIdx="2" presStyleCnt="4">
        <dgm:presLayoutVars>
          <dgm:bulletEnabled val="1"/>
        </dgm:presLayoutVars>
      </dgm:prSet>
      <dgm:spPr/>
    </dgm:pt>
    <dgm:pt modelId="{3A6D0458-52B6-48E6-A038-634CA606564B}" type="pres">
      <dgm:prSet presAssocID="{5D6861D4-C484-44FE-8356-BCF84A207A2D}" presName="accent_3" presStyleCnt="0"/>
      <dgm:spPr/>
    </dgm:pt>
    <dgm:pt modelId="{88D179A3-77D6-4821-8BAB-BB56B3A97E7A}" type="pres">
      <dgm:prSet presAssocID="{5D6861D4-C484-44FE-8356-BCF84A207A2D}" presName="accentRepeatNode" presStyleLbl="solidFgAcc1" presStyleIdx="2" presStyleCnt="4">
        <dgm:style>
          <a:lnRef idx="1">
            <a:schemeClr val="accent6"/>
          </a:lnRef>
          <a:fillRef idx="2">
            <a:schemeClr val="accent6"/>
          </a:fillRef>
          <a:effectRef idx="1">
            <a:schemeClr val="accent6"/>
          </a:effectRef>
          <a:fontRef idx="minor">
            <a:schemeClr val="dk1"/>
          </a:fontRef>
        </dgm:style>
      </dgm:prSet>
      <dgm:spPr/>
    </dgm:pt>
    <dgm:pt modelId="{2825C3BA-3064-4B44-B87B-14180DC39105}" type="pres">
      <dgm:prSet presAssocID="{8E45FF92-0D76-453D-9A54-3AD0E61CCC71}" presName="text_4" presStyleLbl="node1" presStyleIdx="3" presStyleCnt="4">
        <dgm:presLayoutVars>
          <dgm:bulletEnabled val="1"/>
        </dgm:presLayoutVars>
      </dgm:prSet>
      <dgm:spPr/>
    </dgm:pt>
    <dgm:pt modelId="{9C5AFCE5-660B-44EC-834E-8E0343814863}" type="pres">
      <dgm:prSet presAssocID="{8E45FF92-0D76-453D-9A54-3AD0E61CCC71}" presName="accent_4" presStyleCnt="0"/>
      <dgm:spPr/>
    </dgm:pt>
    <dgm:pt modelId="{5B399DB6-D143-4E5A-BA70-9C25DAB8CDF3}" type="pres">
      <dgm:prSet presAssocID="{8E45FF92-0D76-453D-9A54-3AD0E61CCC71}" presName="accentRepeatNode" presStyleLbl="solidFgAcc1" presStyleIdx="3" presStyleCnt="4">
        <dgm:style>
          <a:lnRef idx="1">
            <a:schemeClr val="accent2"/>
          </a:lnRef>
          <a:fillRef idx="2">
            <a:schemeClr val="accent2"/>
          </a:fillRef>
          <a:effectRef idx="1">
            <a:schemeClr val="accent2"/>
          </a:effectRef>
          <a:fontRef idx="minor">
            <a:schemeClr val="dk1"/>
          </a:fontRef>
        </dgm:style>
      </dgm:prSet>
      <dgm:spPr/>
    </dgm:pt>
  </dgm:ptLst>
  <dgm:cxnLst>
    <dgm:cxn modelId="{6C006637-A199-4319-8BD5-03FD76E0192B}" srcId="{07C9A1AE-5582-4D90-9936-DC1EBF3AD84A}" destId="{5D6861D4-C484-44FE-8356-BCF84A207A2D}" srcOrd="2" destOrd="0" parTransId="{AC7B3BDF-961F-4011-B284-1B042D093FC2}" sibTransId="{CACAF193-99C9-4E52-A2B6-B7919E3D379C}"/>
    <dgm:cxn modelId="{713A9A37-CF34-4633-9507-6B56484EF4B4}" type="presOf" srcId="{07C9A1AE-5582-4D90-9936-DC1EBF3AD84A}" destId="{C0C6E2FE-8EB2-4574-8458-331A85B5BD10}" srcOrd="0" destOrd="0" presId="urn:microsoft.com/office/officeart/2008/layout/VerticalCurvedList"/>
    <dgm:cxn modelId="{2B01035C-20CF-4C8B-A17E-C82C64FFDDF2}" type="presOf" srcId="{2B18DDEC-6362-4F74-8758-CFD910F7BABF}" destId="{72370A02-411E-4069-B53E-71F510F5D54B}" srcOrd="0" destOrd="0" presId="urn:microsoft.com/office/officeart/2008/layout/VerticalCurvedList"/>
    <dgm:cxn modelId="{3EACBE49-44AE-4DA3-8232-FF81FF2D6938}" srcId="{07C9A1AE-5582-4D90-9936-DC1EBF3AD84A}" destId="{2B4E386A-70C0-425B-89D7-A8B087B7DFD0}" srcOrd="1" destOrd="0" parTransId="{EE244AED-01CA-4D8A-8A26-28B229EC4425}" sibTransId="{87A023A9-A94D-4651-B546-2DC9988F03DB}"/>
    <dgm:cxn modelId="{B7D88696-E70B-47EE-A505-68F43B047C54}" type="presOf" srcId="{2B4E386A-70C0-425B-89D7-A8B087B7DFD0}" destId="{628538C2-6CE2-4346-B975-8F23A0D9C01B}" srcOrd="0" destOrd="0" presId="urn:microsoft.com/office/officeart/2008/layout/VerticalCurvedList"/>
    <dgm:cxn modelId="{E49EEBB1-549E-4703-8E9B-F5E5BC62BFD1}" type="presOf" srcId="{5D6861D4-C484-44FE-8356-BCF84A207A2D}" destId="{650BCBA9-4C0E-48F4-A0CF-86FA1CAD69B0}" srcOrd="0" destOrd="0" presId="urn:microsoft.com/office/officeart/2008/layout/VerticalCurvedList"/>
    <dgm:cxn modelId="{749114C3-7391-4A7A-A682-5F602227F647}" type="presOf" srcId="{8E45FF92-0D76-453D-9A54-3AD0E61CCC71}" destId="{2825C3BA-3064-4B44-B87B-14180DC39105}" srcOrd="0" destOrd="0" presId="urn:microsoft.com/office/officeart/2008/layout/VerticalCurvedList"/>
    <dgm:cxn modelId="{7814F9DE-A097-4236-B289-F25E56D5FE2D}" srcId="{07C9A1AE-5582-4D90-9936-DC1EBF3AD84A}" destId="{8E45FF92-0D76-453D-9A54-3AD0E61CCC71}" srcOrd="3" destOrd="0" parTransId="{B5AC8F23-8E9E-46AE-A2F3-1ED1C6A629D6}" sibTransId="{9451275C-9828-4BD7-8596-62930AF94FF8}"/>
    <dgm:cxn modelId="{FF2480F6-6603-4B78-9090-D78167EDAF12}" srcId="{07C9A1AE-5582-4D90-9936-DC1EBF3AD84A}" destId="{0AEA2C11-A6ED-4BEA-9813-31D40D741164}" srcOrd="0" destOrd="0" parTransId="{C6CB6FBE-AEAE-4EF5-9092-F7835EB1042F}" sibTransId="{2B18DDEC-6362-4F74-8758-CFD910F7BABF}"/>
    <dgm:cxn modelId="{E2291DF9-6C4B-4057-A39E-DB4B36520671}" type="presOf" srcId="{0AEA2C11-A6ED-4BEA-9813-31D40D741164}" destId="{65027F83-A489-4E07-BB9C-0BB13B0EC9D0}" srcOrd="0" destOrd="0" presId="urn:microsoft.com/office/officeart/2008/layout/VerticalCurvedList"/>
    <dgm:cxn modelId="{02DE780B-6D67-4CFC-AF96-488A39E27A8A}" type="presParOf" srcId="{C0C6E2FE-8EB2-4574-8458-331A85B5BD10}" destId="{84A23A52-F4E8-45D5-9D98-120922235799}" srcOrd="0" destOrd="0" presId="urn:microsoft.com/office/officeart/2008/layout/VerticalCurvedList"/>
    <dgm:cxn modelId="{A011A2DC-F442-42B5-86B1-B016F25BCAF0}" type="presParOf" srcId="{84A23A52-F4E8-45D5-9D98-120922235799}" destId="{B8D2711B-DC00-42D7-A04E-F3D7ABADA6F5}" srcOrd="0" destOrd="0" presId="urn:microsoft.com/office/officeart/2008/layout/VerticalCurvedList"/>
    <dgm:cxn modelId="{CDFECC1A-356A-4785-88E1-E9B2F2073796}" type="presParOf" srcId="{B8D2711B-DC00-42D7-A04E-F3D7ABADA6F5}" destId="{1C3321F3-FBE0-461F-ACB8-A93AC66D01B9}" srcOrd="0" destOrd="0" presId="urn:microsoft.com/office/officeart/2008/layout/VerticalCurvedList"/>
    <dgm:cxn modelId="{7B30C255-8F47-426B-9CF5-0D4714CFA38A}" type="presParOf" srcId="{B8D2711B-DC00-42D7-A04E-F3D7ABADA6F5}" destId="{72370A02-411E-4069-B53E-71F510F5D54B}" srcOrd="1" destOrd="0" presId="urn:microsoft.com/office/officeart/2008/layout/VerticalCurvedList"/>
    <dgm:cxn modelId="{E72D03A2-03CD-4152-BA01-BC8C0D6E16C3}" type="presParOf" srcId="{B8D2711B-DC00-42D7-A04E-F3D7ABADA6F5}" destId="{3FFD7565-B52F-4BB0-A82F-67194EBCBFEE}" srcOrd="2" destOrd="0" presId="urn:microsoft.com/office/officeart/2008/layout/VerticalCurvedList"/>
    <dgm:cxn modelId="{BC81EFC7-EBE4-4A0B-AA59-847E52EBE15A}" type="presParOf" srcId="{B8D2711B-DC00-42D7-A04E-F3D7ABADA6F5}" destId="{59FD8C77-F683-4B57-B51B-F9D8CECE579C}" srcOrd="3" destOrd="0" presId="urn:microsoft.com/office/officeart/2008/layout/VerticalCurvedList"/>
    <dgm:cxn modelId="{4C02BCB6-A56D-4A43-AEF3-5C0AE07F971B}" type="presParOf" srcId="{84A23A52-F4E8-45D5-9D98-120922235799}" destId="{65027F83-A489-4E07-BB9C-0BB13B0EC9D0}" srcOrd="1" destOrd="0" presId="urn:microsoft.com/office/officeart/2008/layout/VerticalCurvedList"/>
    <dgm:cxn modelId="{2BA9B5F4-DD86-46E0-BCA5-80571A214A5D}" type="presParOf" srcId="{84A23A52-F4E8-45D5-9D98-120922235799}" destId="{220CF99D-CE6B-4593-8775-0B7E4766D876}" srcOrd="2" destOrd="0" presId="urn:microsoft.com/office/officeart/2008/layout/VerticalCurvedList"/>
    <dgm:cxn modelId="{1E3EE4D6-89EA-4477-8484-19326A8B5312}" type="presParOf" srcId="{220CF99D-CE6B-4593-8775-0B7E4766D876}" destId="{4152D365-7872-4A36-BB33-5A0D378DF538}" srcOrd="0" destOrd="0" presId="urn:microsoft.com/office/officeart/2008/layout/VerticalCurvedList"/>
    <dgm:cxn modelId="{64D96CDE-5BD6-47EE-B70F-191FEA94D26E}" type="presParOf" srcId="{84A23A52-F4E8-45D5-9D98-120922235799}" destId="{628538C2-6CE2-4346-B975-8F23A0D9C01B}" srcOrd="3" destOrd="0" presId="urn:microsoft.com/office/officeart/2008/layout/VerticalCurvedList"/>
    <dgm:cxn modelId="{6D8D9D00-E844-419F-B817-BDD5D1A70F30}" type="presParOf" srcId="{84A23A52-F4E8-45D5-9D98-120922235799}" destId="{2CC76D95-0B4A-4C79-A53B-5D9F2ED0CFE5}" srcOrd="4" destOrd="0" presId="urn:microsoft.com/office/officeart/2008/layout/VerticalCurvedList"/>
    <dgm:cxn modelId="{30E91009-C43B-4B96-9C81-12D4131C5868}" type="presParOf" srcId="{2CC76D95-0B4A-4C79-A53B-5D9F2ED0CFE5}" destId="{E19FAA80-7806-40B9-8D03-C05A8FBE7F47}" srcOrd="0" destOrd="0" presId="urn:microsoft.com/office/officeart/2008/layout/VerticalCurvedList"/>
    <dgm:cxn modelId="{43CA83DA-B170-4987-8118-ABA5E7EDAEBC}" type="presParOf" srcId="{84A23A52-F4E8-45D5-9D98-120922235799}" destId="{650BCBA9-4C0E-48F4-A0CF-86FA1CAD69B0}" srcOrd="5" destOrd="0" presId="urn:microsoft.com/office/officeart/2008/layout/VerticalCurvedList"/>
    <dgm:cxn modelId="{57D05F87-BCBD-4DEB-9832-387DBB6DF6C9}" type="presParOf" srcId="{84A23A52-F4E8-45D5-9D98-120922235799}" destId="{3A6D0458-52B6-48E6-A038-634CA606564B}" srcOrd="6" destOrd="0" presId="urn:microsoft.com/office/officeart/2008/layout/VerticalCurvedList"/>
    <dgm:cxn modelId="{F51EFE6A-09D4-43B7-A566-6D52252A9386}" type="presParOf" srcId="{3A6D0458-52B6-48E6-A038-634CA606564B}" destId="{88D179A3-77D6-4821-8BAB-BB56B3A97E7A}" srcOrd="0" destOrd="0" presId="urn:microsoft.com/office/officeart/2008/layout/VerticalCurvedList"/>
    <dgm:cxn modelId="{730E9780-90AC-4A34-9794-6E199FEA4224}" type="presParOf" srcId="{84A23A52-F4E8-45D5-9D98-120922235799}" destId="{2825C3BA-3064-4B44-B87B-14180DC39105}" srcOrd="7" destOrd="0" presId="urn:microsoft.com/office/officeart/2008/layout/VerticalCurvedList"/>
    <dgm:cxn modelId="{67D7500D-B326-4A61-89F6-E8AF8838C124}" type="presParOf" srcId="{84A23A52-F4E8-45D5-9D98-120922235799}" destId="{9C5AFCE5-660B-44EC-834E-8E0343814863}" srcOrd="8" destOrd="0" presId="urn:microsoft.com/office/officeart/2008/layout/VerticalCurvedList"/>
    <dgm:cxn modelId="{312AC86A-CAD2-494D-9780-A3B4302CEE47}" type="presParOf" srcId="{9C5AFCE5-660B-44EC-834E-8E0343814863}" destId="{5B399DB6-D143-4E5A-BA70-9C25DAB8CD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70A02-411E-4069-B53E-71F510F5D54B}">
      <dsp:nvSpPr>
        <dsp:cNvPr id="0" name=""/>
        <dsp:cNvSpPr/>
      </dsp:nvSpPr>
      <dsp:spPr>
        <a:xfrm>
          <a:off x="-5077613" y="-777879"/>
          <a:ext cx="6046915" cy="6046915"/>
        </a:xfrm>
        <a:prstGeom prst="blockArc">
          <a:avLst>
            <a:gd name="adj1" fmla="val 18900000"/>
            <a:gd name="adj2" fmla="val 2700000"/>
            <a:gd name="adj3" fmla="val 357"/>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027F83-A489-4E07-BB9C-0BB13B0EC9D0}">
      <dsp:nvSpPr>
        <dsp:cNvPr id="0" name=""/>
        <dsp:cNvSpPr/>
      </dsp:nvSpPr>
      <dsp:spPr>
        <a:xfrm>
          <a:off x="507545" y="345280"/>
          <a:ext cx="907481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主要资源类型介绍  </a:t>
          </a:r>
          <a:r>
            <a:rPr lang="en-US" altLang="zh-CN" sz="2800" kern="1200" dirty="0">
              <a:solidFill>
                <a:srgbClr val="FF0000"/>
              </a:solidFill>
              <a:latin typeface="+mj-lt"/>
              <a:ea typeface="楷体" panose="02010609060101010101" pitchFamily="49" charset="-122"/>
            </a:rPr>
            <a:t>P5-P15</a:t>
          </a:r>
          <a:endParaRPr lang="en-US" sz="2800" kern="1200" dirty="0">
            <a:solidFill>
              <a:srgbClr val="FF0000"/>
            </a:solidFill>
            <a:latin typeface="+mj-lt"/>
            <a:ea typeface="楷体" panose="02010609060101010101" pitchFamily="49" charset="-122"/>
          </a:endParaRPr>
        </a:p>
      </dsp:txBody>
      <dsp:txXfrm>
        <a:off x="507545" y="345280"/>
        <a:ext cx="9074810" cy="690919"/>
      </dsp:txXfrm>
    </dsp:sp>
    <dsp:sp modelId="{4152D365-7872-4A36-BB33-5A0D378DF538}">
      <dsp:nvSpPr>
        <dsp:cNvPr id="0" name=""/>
        <dsp:cNvSpPr/>
      </dsp:nvSpPr>
      <dsp:spPr>
        <a:xfrm>
          <a:off x="75720" y="258915"/>
          <a:ext cx="863649" cy="863649"/>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628538C2-6CE2-4346-B975-8F23A0D9C01B}">
      <dsp:nvSpPr>
        <dsp:cNvPr id="0" name=""/>
        <dsp:cNvSpPr/>
      </dsp:nvSpPr>
      <dsp:spPr>
        <a:xfrm>
          <a:off x="903665" y="1381839"/>
          <a:ext cx="867869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主要限定范围说明  </a:t>
          </a:r>
          <a:r>
            <a:rPr lang="en-US" altLang="zh-CN" sz="2800" kern="1200" dirty="0">
              <a:solidFill>
                <a:srgbClr val="FF0000"/>
              </a:solidFill>
              <a:latin typeface="+mj-lt"/>
              <a:ea typeface="楷体" panose="02010609060101010101" pitchFamily="49" charset="-122"/>
            </a:rPr>
            <a:t>P16-P23</a:t>
          </a:r>
          <a:endParaRPr lang="en-US" sz="2800" kern="1200" dirty="0">
            <a:solidFill>
              <a:srgbClr val="FF0000"/>
            </a:solidFill>
            <a:latin typeface="+mj-lt"/>
            <a:ea typeface="楷体" panose="02010609060101010101" pitchFamily="49" charset="-122"/>
          </a:endParaRPr>
        </a:p>
      </dsp:txBody>
      <dsp:txXfrm>
        <a:off x="903665" y="1381839"/>
        <a:ext cx="8678690" cy="690919"/>
      </dsp:txXfrm>
    </dsp:sp>
    <dsp:sp modelId="{E19FAA80-7806-40B9-8D03-C05A8FBE7F47}">
      <dsp:nvSpPr>
        <dsp:cNvPr id="0" name=""/>
        <dsp:cNvSpPr/>
      </dsp:nvSpPr>
      <dsp:spPr>
        <a:xfrm>
          <a:off x="471840" y="1295474"/>
          <a:ext cx="863649" cy="863649"/>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sp>
    <dsp:sp modelId="{650BCBA9-4C0E-48F4-A0CF-86FA1CAD69B0}">
      <dsp:nvSpPr>
        <dsp:cNvPr id="0" name=""/>
        <dsp:cNvSpPr/>
      </dsp:nvSpPr>
      <dsp:spPr>
        <a:xfrm>
          <a:off x="903665" y="2418398"/>
          <a:ext cx="867869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三种检索方式及连接词说明  </a:t>
          </a:r>
          <a:r>
            <a:rPr lang="en-US" altLang="zh-CN" sz="2800" kern="1200" dirty="0">
              <a:solidFill>
                <a:srgbClr val="FF0000"/>
              </a:solidFill>
              <a:latin typeface="+mj-lt"/>
              <a:ea typeface="楷体" panose="02010609060101010101" pitchFamily="49" charset="-122"/>
            </a:rPr>
            <a:t>P24-P40</a:t>
          </a:r>
          <a:endParaRPr lang="en-US" sz="2800" kern="1200" dirty="0">
            <a:solidFill>
              <a:srgbClr val="FF0000"/>
            </a:solidFill>
            <a:latin typeface="+mj-lt"/>
            <a:ea typeface="楷体" panose="02010609060101010101" pitchFamily="49" charset="-122"/>
          </a:endParaRPr>
        </a:p>
      </dsp:txBody>
      <dsp:txXfrm>
        <a:off x="903665" y="2418398"/>
        <a:ext cx="8678690" cy="690919"/>
      </dsp:txXfrm>
    </dsp:sp>
    <dsp:sp modelId="{88D179A3-77D6-4821-8BAB-BB56B3A97E7A}">
      <dsp:nvSpPr>
        <dsp:cNvPr id="0" name=""/>
        <dsp:cNvSpPr/>
      </dsp:nvSpPr>
      <dsp:spPr>
        <a:xfrm>
          <a:off x="471840" y="2332033"/>
          <a:ext cx="863649" cy="863649"/>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sp>
    <dsp:sp modelId="{2825C3BA-3064-4B44-B87B-14180DC39105}">
      <dsp:nvSpPr>
        <dsp:cNvPr id="0" name=""/>
        <dsp:cNvSpPr/>
      </dsp:nvSpPr>
      <dsp:spPr>
        <a:xfrm>
          <a:off x="507545" y="3454957"/>
          <a:ext cx="9074810" cy="6909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417" tIns="71120" rIns="71120" bIns="7112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latin typeface="+mj-lt"/>
              <a:ea typeface="楷体" panose="02010609060101010101" pitchFamily="49" charset="-122"/>
            </a:rPr>
            <a:t>高级检索功能使用  </a:t>
          </a:r>
          <a:r>
            <a:rPr lang="en-US" altLang="zh-CN" sz="2800" kern="1200" dirty="0">
              <a:solidFill>
                <a:srgbClr val="FF0000"/>
              </a:solidFill>
              <a:latin typeface="+mj-lt"/>
              <a:ea typeface="楷体" panose="02010609060101010101" pitchFamily="49" charset="-122"/>
            </a:rPr>
            <a:t>P41-P84</a:t>
          </a:r>
          <a:endParaRPr lang="en-US" sz="2800" kern="1200" dirty="0">
            <a:solidFill>
              <a:srgbClr val="FF0000"/>
            </a:solidFill>
            <a:latin typeface="楷体" panose="02010609060101010101" pitchFamily="49" charset="-122"/>
            <a:ea typeface="楷体" panose="02010609060101010101" pitchFamily="49" charset="-122"/>
          </a:endParaRPr>
        </a:p>
      </dsp:txBody>
      <dsp:txXfrm>
        <a:off x="507545" y="3454957"/>
        <a:ext cx="9074810" cy="690919"/>
      </dsp:txXfrm>
    </dsp:sp>
    <dsp:sp modelId="{5B399DB6-D143-4E5A-BA70-9C25DAB8CDF3}">
      <dsp:nvSpPr>
        <dsp:cNvPr id="0" name=""/>
        <dsp:cNvSpPr/>
      </dsp:nvSpPr>
      <dsp:spPr>
        <a:xfrm>
          <a:off x="75720" y="3368592"/>
          <a:ext cx="863649" cy="863649"/>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t>2020/11/2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t>‹#›</a:t>
            </a:fld>
            <a:endParaRPr lang="zh-CN" altLang="en-US"/>
          </a:p>
        </p:txBody>
      </p:sp>
    </p:spTree>
    <p:extLst>
      <p:ext uri="{BB962C8B-B14F-4D97-AF65-F5344CB8AC3E}">
        <p14:creationId xmlns:p14="http://schemas.microsoft.com/office/powerpoint/2010/main" val="41500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19</a:t>
            </a:fld>
            <a:endParaRPr lang="zh-CN" altLang="en-US"/>
          </a:p>
        </p:txBody>
      </p:sp>
    </p:spTree>
    <p:extLst>
      <p:ext uri="{BB962C8B-B14F-4D97-AF65-F5344CB8AC3E}">
        <p14:creationId xmlns:p14="http://schemas.microsoft.com/office/powerpoint/2010/main" val="135201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32</a:t>
            </a:fld>
            <a:endParaRPr lang="zh-CN" altLang="en-US"/>
          </a:p>
        </p:txBody>
      </p:sp>
    </p:spTree>
    <p:extLst>
      <p:ext uri="{BB962C8B-B14F-4D97-AF65-F5344CB8AC3E}">
        <p14:creationId xmlns:p14="http://schemas.microsoft.com/office/powerpoint/2010/main" val="236962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33</a:t>
            </a:fld>
            <a:endParaRPr lang="zh-CN" altLang="en-US"/>
          </a:p>
        </p:txBody>
      </p:sp>
    </p:spTree>
    <p:extLst>
      <p:ext uri="{BB962C8B-B14F-4D97-AF65-F5344CB8AC3E}">
        <p14:creationId xmlns:p14="http://schemas.microsoft.com/office/powerpoint/2010/main" val="160873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34</a:t>
            </a:fld>
            <a:endParaRPr lang="zh-CN" altLang="en-US"/>
          </a:p>
        </p:txBody>
      </p:sp>
    </p:spTree>
    <p:extLst>
      <p:ext uri="{BB962C8B-B14F-4D97-AF65-F5344CB8AC3E}">
        <p14:creationId xmlns:p14="http://schemas.microsoft.com/office/powerpoint/2010/main" val="253769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51</a:t>
            </a:fld>
            <a:endParaRPr lang="zh-CN" altLang="en-US"/>
          </a:p>
        </p:txBody>
      </p:sp>
    </p:spTree>
    <p:extLst>
      <p:ext uri="{BB962C8B-B14F-4D97-AF65-F5344CB8AC3E}">
        <p14:creationId xmlns:p14="http://schemas.microsoft.com/office/powerpoint/2010/main" val="224774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52</a:t>
            </a:fld>
            <a:endParaRPr lang="zh-CN" altLang="en-US"/>
          </a:p>
        </p:txBody>
      </p:sp>
    </p:spTree>
    <p:extLst>
      <p:ext uri="{BB962C8B-B14F-4D97-AF65-F5344CB8AC3E}">
        <p14:creationId xmlns:p14="http://schemas.microsoft.com/office/powerpoint/2010/main" val="163343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53</a:t>
            </a:fld>
            <a:endParaRPr lang="zh-CN" altLang="en-US"/>
          </a:p>
        </p:txBody>
      </p:sp>
    </p:spTree>
    <p:extLst>
      <p:ext uri="{BB962C8B-B14F-4D97-AF65-F5344CB8AC3E}">
        <p14:creationId xmlns:p14="http://schemas.microsoft.com/office/powerpoint/2010/main" val="192283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55</a:t>
            </a:fld>
            <a:endParaRPr lang="zh-CN" altLang="en-US"/>
          </a:p>
        </p:txBody>
      </p:sp>
    </p:spTree>
    <p:extLst>
      <p:ext uri="{BB962C8B-B14F-4D97-AF65-F5344CB8AC3E}">
        <p14:creationId xmlns:p14="http://schemas.microsoft.com/office/powerpoint/2010/main" val="259217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60</a:t>
            </a:fld>
            <a:endParaRPr lang="zh-CN" altLang="en-US"/>
          </a:p>
        </p:txBody>
      </p:sp>
    </p:spTree>
    <p:extLst>
      <p:ext uri="{BB962C8B-B14F-4D97-AF65-F5344CB8AC3E}">
        <p14:creationId xmlns:p14="http://schemas.microsoft.com/office/powerpoint/2010/main" val="175641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61</a:t>
            </a:fld>
            <a:endParaRPr lang="zh-CN" altLang="en-US"/>
          </a:p>
        </p:txBody>
      </p:sp>
    </p:spTree>
    <p:extLst>
      <p:ext uri="{BB962C8B-B14F-4D97-AF65-F5344CB8AC3E}">
        <p14:creationId xmlns:p14="http://schemas.microsoft.com/office/powerpoint/2010/main" val="107485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21</a:t>
            </a:fld>
            <a:endParaRPr lang="zh-CN" altLang="en-US"/>
          </a:p>
        </p:txBody>
      </p:sp>
    </p:spTree>
    <p:extLst>
      <p:ext uri="{BB962C8B-B14F-4D97-AF65-F5344CB8AC3E}">
        <p14:creationId xmlns:p14="http://schemas.microsoft.com/office/powerpoint/2010/main" val="73536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22</a:t>
            </a:fld>
            <a:endParaRPr lang="zh-CN" altLang="en-US"/>
          </a:p>
        </p:txBody>
      </p:sp>
    </p:spTree>
    <p:extLst>
      <p:ext uri="{BB962C8B-B14F-4D97-AF65-F5344CB8AC3E}">
        <p14:creationId xmlns:p14="http://schemas.microsoft.com/office/powerpoint/2010/main" val="136605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23</a:t>
            </a:fld>
            <a:endParaRPr lang="zh-CN" altLang="en-US"/>
          </a:p>
        </p:txBody>
      </p:sp>
    </p:spTree>
    <p:extLst>
      <p:ext uri="{BB962C8B-B14F-4D97-AF65-F5344CB8AC3E}">
        <p14:creationId xmlns:p14="http://schemas.microsoft.com/office/powerpoint/2010/main" val="147273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26</a:t>
            </a:fld>
            <a:endParaRPr lang="zh-CN" altLang="en-US"/>
          </a:p>
        </p:txBody>
      </p:sp>
    </p:spTree>
    <p:extLst>
      <p:ext uri="{BB962C8B-B14F-4D97-AF65-F5344CB8AC3E}">
        <p14:creationId xmlns:p14="http://schemas.microsoft.com/office/powerpoint/2010/main" val="156735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28</a:t>
            </a:fld>
            <a:endParaRPr lang="zh-CN" altLang="en-US"/>
          </a:p>
        </p:txBody>
      </p:sp>
    </p:spTree>
    <p:extLst>
      <p:ext uri="{BB962C8B-B14F-4D97-AF65-F5344CB8AC3E}">
        <p14:creationId xmlns:p14="http://schemas.microsoft.com/office/powerpoint/2010/main" val="263580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29</a:t>
            </a:fld>
            <a:endParaRPr lang="zh-CN" altLang="en-US"/>
          </a:p>
        </p:txBody>
      </p:sp>
    </p:spTree>
    <p:extLst>
      <p:ext uri="{BB962C8B-B14F-4D97-AF65-F5344CB8AC3E}">
        <p14:creationId xmlns:p14="http://schemas.microsoft.com/office/powerpoint/2010/main" val="5841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30</a:t>
            </a:fld>
            <a:endParaRPr lang="zh-CN" altLang="en-US"/>
          </a:p>
        </p:txBody>
      </p:sp>
    </p:spTree>
    <p:extLst>
      <p:ext uri="{BB962C8B-B14F-4D97-AF65-F5344CB8AC3E}">
        <p14:creationId xmlns:p14="http://schemas.microsoft.com/office/powerpoint/2010/main" val="406588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6-5501-4AF9-B62F-E3CC9633F955}" type="slidenum">
              <a:rPr lang="zh-CN" altLang="en-US" smtClean="0"/>
              <a:t>31</a:t>
            </a:fld>
            <a:endParaRPr lang="zh-CN" altLang="en-US"/>
          </a:p>
        </p:txBody>
      </p:sp>
    </p:spTree>
    <p:extLst>
      <p:ext uri="{BB962C8B-B14F-4D97-AF65-F5344CB8AC3E}">
        <p14:creationId xmlns:p14="http://schemas.microsoft.com/office/powerpoint/2010/main" val="335005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0243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8884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19212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bwMode="white">
          <a:xfrm>
            <a:off x="0" y="1"/>
            <a:ext cx="12192000" cy="5889625"/>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 name="Straight Connector 4"/>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9"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ysClr val="window" lastClr="FFFFFF"/>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1985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cxnSp>
        <p:nvCxnSpPr>
          <p:cNvPr id="4" name="Straight Connector 3"/>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4"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64808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71770"/>
            <a:ext cx="11379200" cy="438582"/>
          </a:xfrm>
          <a:noFill/>
        </p:spPr>
        <p:txBody>
          <a:bodyPr/>
          <a:lstStyle>
            <a:lvl1pPr algn="r">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641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87929"/>
            <a:ext cx="113792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Tree>
    <p:extLst>
      <p:ext uri="{BB962C8B-B14F-4D97-AF65-F5344CB8AC3E}">
        <p14:creationId xmlns:p14="http://schemas.microsoft.com/office/powerpoint/2010/main" val="38748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7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8873" y="367147"/>
            <a:ext cx="109728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hart Placeholder 2"/>
          <p:cNvSpPr>
            <a:spLocks noGrp="1"/>
          </p:cNvSpPr>
          <p:nvPr>
            <p:ph type="chart" idx="1"/>
          </p:nvPr>
        </p:nvSpPr>
        <p:spPr>
          <a:xfrm>
            <a:off x="609600" y="1371600"/>
            <a:ext cx="10972800" cy="4343400"/>
          </a:xfrm>
        </p:spPr>
        <p:txBody>
          <a:bodyPr/>
          <a:lstStyle/>
          <a:p>
            <a:pPr lvl="0"/>
            <a:r>
              <a:rPr lang="en-US" noProof="0" dirty="0"/>
              <a:t>Click icon to add chart</a:t>
            </a:r>
          </a:p>
        </p:txBody>
      </p:sp>
    </p:spTree>
    <p:extLst>
      <p:ext uri="{BB962C8B-B14F-4D97-AF65-F5344CB8AC3E}">
        <p14:creationId xmlns:p14="http://schemas.microsoft.com/office/powerpoint/2010/main" val="68695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90600"/>
            <a:ext cx="109728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noChangeArrowheads="1"/>
          </p:cNvSpPr>
          <p:nvPr>
            <p:ph type="sldNum" sz="quarter" idx="10"/>
          </p:nvPr>
        </p:nvSpPr>
        <p:spPr>
          <a:xfrm>
            <a:off x="8898467" y="6584951"/>
            <a:ext cx="3149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fld id="{02622EDF-1CAE-4CEC-AD0A-A2F08F3F88AF}" type="slidenum">
              <a:rPr lang="en-US" smtClean="0"/>
              <a:t>‹#›</a:t>
            </a:fld>
            <a:endParaRPr lang="en-US" dirty="0"/>
          </a:p>
        </p:txBody>
      </p:sp>
    </p:spTree>
    <p:extLst>
      <p:ext uri="{BB962C8B-B14F-4D97-AF65-F5344CB8AC3E}">
        <p14:creationId xmlns:p14="http://schemas.microsoft.com/office/powerpoint/2010/main" val="411225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4472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32987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124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27657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429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1439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7575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9710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2448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357766"/>
            <a:ext cx="11379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609600" y="13716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2300" name="Rectangle 6"/>
          <p:cNvSpPr txBox="1">
            <a:spLocks noGrp="1" noChangeArrowheads="1"/>
          </p:cNvSpPr>
          <p:nvPr/>
        </p:nvSpPr>
        <p:spPr bwMode="auto">
          <a:xfrm>
            <a:off x="52917" y="6557963"/>
            <a:ext cx="1422400" cy="228600"/>
          </a:xfrm>
          <a:prstGeom prst="rect">
            <a:avLst/>
          </a:prstGeom>
          <a:noFill/>
          <a:ln w="9525">
            <a:noFill/>
            <a:miter lim="800000"/>
            <a:headEnd/>
            <a:tailEnd/>
          </a:ln>
        </p:spPr>
        <p:txBody>
          <a:bodyPr/>
          <a:lstStyle/>
          <a:p>
            <a:pPr>
              <a:defRPr/>
            </a:pPr>
            <a:fld id="{C62FB6EF-85CA-450B-AB3B-815413BD1ECA}" type="slidenum">
              <a:rPr lang="en-GB" sz="1000">
                <a:solidFill>
                  <a:schemeClr val="bg1"/>
                </a:solidFill>
                <a:latin typeface="Arial" charset="0"/>
                <a:cs typeface="Arial" charset="0"/>
              </a:rPr>
              <a:pPr>
                <a:defRPr/>
              </a:pPr>
              <a:t>‹#›</a:t>
            </a:fld>
            <a:endParaRPr lang="en-GB" sz="1000" dirty="0">
              <a:solidFill>
                <a:schemeClr val="bg1"/>
              </a:solidFill>
              <a:latin typeface="Arial" charset="0"/>
              <a:cs typeface="Arial" charset="0"/>
            </a:endParaRPr>
          </a:p>
        </p:txBody>
      </p:sp>
      <p:sp>
        <p:nvSpPr>
          <p:cNvPr id="11" name="Rectangle 6"/>
          <p:cNvSpPr/>
          <p:nvPr/>
        </p:nvSpPr>
        <p:spPr>
          <a:xfrm>
            <a:off x="0" y="6313488"/>
            <a:ext cx="12192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2" name="Straight Connector 5"/>
          <p:cNvCxnSpPr/>
          <p:nvPr/>
        </p:nvCxnSpPr>
        <p:spPr>
          <a:xfrm>
            <a:off x="0" y="9302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9"/>
          <p:cNvCxnSpPr/>
          <p:nvPr/>
        </p:nvCxnSpPr>
        <p:spPr>
          <a:xfrm>
            <a:off x="0" y="2063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080" name="Picture 7" descr="LN_NEW LOGO RED.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584" y="404814"/>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529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ftr="0" dt="0"/>
  <p:txStyles>
    <p:titleStyle>
      <a:lvl1pPr algn="l" rtl="0" eaLnBrk="1" fontAlgn="base" hangingPunct="1">
        <a:lnSpc>
          <a:spcPts val="2700"/>
        </a:lnSpc>
        <a:spcBef>
          <a:spcPct val="0"/>
        </a:spcBef>
        <a:spcAft>
          <a:spcPct val="0"/>
        </a:spcAft>
        <a:defRPr lang="en-US" sz="2400" b="1" dirty="0">
          <a:solidFill>
            <a:srgbClr val="ED1C24"/>
          </a:solidFill>
          <a:latin typeface="Calibri"/>
          <a:ea typeface="+mn-ea"/>
          <a:cs typeface="Arial"/>
        </a:defRPr>
      </a:lvl1pPr>
      <a:lvl2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2pPr>
      <a:lvl3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3pPr>
      <a:lvl4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4pPr>
      <a:lvl5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5pPr>
      <a:lvl6pPr marL="457200" algn="ctr" rtl="0" eaLnBrk="1" fontAlgn="base" hangingPunct="1">
        <a:lnSpc>
          <a:spcPct val="85000"/>
        </a:lnSpc>
        <a:spcBef>
          <a:spcPct val="0"/>
        </a:spcBef>
        <a:spcAft>
          <a:spcPct val="0"/>
        </a:spcAft>
        <a:defRPr sz="3400" b="1">
          <a:solidFill>
            <a:srgbClr val="C10435"/>
          </a:solidFill>
          <a:latin typeface="Arial" charset="0"/>
          <a:cs typeface="Arial" charset="0"/>
        </a:defRPr>
      </a:lvl6pPr>
      <a:lvl7pPr marL="914400" algn="ctr" rtl="0" eaLnBrk="1" fontAlgn="base" hangingPunct="1">
        <a:lnSpc>
          <a:spcPct val="85000"/>
        </a:lnSpc>
        <a:spcBef>
          <a:spcPct val="0"/>
        </a:spcBef>
        <a:spcAft>
          <a:spcPct val="0"/>
        </a:spcAft>
        <a:defRPr sz="3400" b="1">
          <a:solidFill>
            <a:srgbClr val="C10435"/>
          </a:solidFill>
          <a:latin typeface="Arial" charset="0"/>
          <a:cs typeface="Arial" charset="0"/>
        </a:defRPr>
      </a:lvl7pPr>
      <a:lvl8pPr marL="1371600" algn="ctr" rtl="0" eaLnBrk="1" fontAlgn="base" hangingPunct="1">
        <a:lnSpc>
          <a:spcPct val="85000"/>
        </a:lnSpc>
        <a:spcBef>
          <a:spcPct val="0"/>
        </a:spcBef>
        <a:spcAft>
          <a:spcPct val="0"/>
        </a:spcAft>
        <a:defRPr sz="3400" b="1">
          <a:solidFill>
            <a:srgbClr val="C10435"/>
          </a:solidFill>
          <a:latin typeface="Arial" charset="0"/>
          <a:cs typeface="Arial" charset="0"/>
        </a:defRPr>
      </a:lvl8pPr>
      <a:lvl9pPr marL="1828800" algn="ctr" rtl="0" eaLnBrk="1" fontAlgn="base" hangingPunct="1">
        <a:lnSpc>
          <a:spcPct val="85000"/>
        </a:lnSpc>
        <a:spcBef>
          <a:spcPct val="0"/>
        </a:spcBef>
        <a:spcAft>
          <a:spcPct val="0"/>
        </a:spcAft>
        <a:defRPr sz="3400" b="1">
          <a:solidFill>
            <a:srgbClr val="C10435"/>
          </a:solidFill>
          <a:latin typeface="Arial" charset="0"/>
          <a:cs typeface="Arial" charset="0"/>
        </a:defRPr>
      </a:lvl9pPr>
    </p:titleStyle>
    <p:bodyStyle>
      <a:lvl1pPr marL="174625" indent="-174625" algn="l" rtl="0" eaLnBrk="1" fontAlgn="base" hangingPunct="1">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1" fontAlgn="base" hangingPunct="1">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1" fontAlgn="base" hangingPunct="1">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2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9.xml"/><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1.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58.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6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7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4.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78.png"/><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79.png"/><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81.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82.png"/><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75.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85.png"/><Relationship Id="rId4" Type="http://schemas.openxmlformats.org/officeDocument/2006/relationships/image" Target="../media/image84.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88.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3.xml"/><Relationship Id="rId4" Type="http://schemas.openxmlformats.org/officeDocument/2006/relationships/image" Target="../media/image89.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90.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183" y="1844667"/>
            <a:ext cx="8032466" cy="1496820"/>
          </a:xfrm>
        </p:spPr>
        <p:txBody>
          <a:bodyPr/>
          <a:lstStyle/>
          <a:p>
            <a:pPr algn="ctr"/>
            <a:br>
              <a:rPr lang="en-US" dirty="0"/>
            </a:br>
            <a:r>
              <a:rPr lang="en-US" sz="4400" dirty="0"/>
              <a:t>Lexis®</a:t>
            </a:r>
            <a:r>
              <a:rPr lang="zh-CN" altLang="en-US" sz="3200" dirty="0"/>
              <a:t>美国及全球法律信息</a:t>
            </a:r>
            <a:br>
              <a:rPr lang="en-US" altLang="zh-CN" sz="3200" dirty="0"/>
            </a:br>
            <a:br>
              <a:rPr lang="en-US" altLang="zh-CN" sz="3200" dirty="0"/>
            </a:br>
            <a:r>
              <a:rPr lang="zh-CN" altLang="en-US" sz="3200" dirty="0"/>
              <a:t>数据库使用指南</a:t>
            </a:r>
            <a:endParaRPr lang="en-US" sz="3200" dirty="0"/>
          </a:p>
        </p:txBody>
      </p:sp>
      <p:sp>
        <p:nvSpPr>
          <p:cNvPr id="3" name="Subtitle 2"/>
          <p:cNvSpPr>
            <a:spLocks noGrp="1"/>
          </p:cNvSpPr>
          <p:nvPr>
            <p:ph type="subTitle" idx="1"/>
          </p:nvPr>
        </p:nvSpPr>
        <p:spPr>
          <a:xfrm>
            <a:off x="889392" y="5202180"/>
            <a:ext cx="10363200" cy="468573"/>
          </a:xfrm>
        </p:spPr>
        <p:txBody>
          <a:bodyPr/>
          <a:lstStyle/>
          <a:p>
            <a:pPr algn="ctr"/>
            <a:r>
              <a:rPr lang="en-US" sz="2400" dirty="0">
                <a:solidFill>
                  <a:schemeClr val="bg1"/>
                </a:solidFill>
              </a:rPr>
              <a:t>201</a:t>
            </a:r>
            <a:r>
              <a:rPr lang="en-US" altLang="zh-CN" sz="2400" dirty="0">
                <a:solidFill>
                  <a:schemeClr val="bg1"/>
                </a:solidFill>
              </a:rPr>
              <a:t>9</a:t>
            </a:r>
            <a:endParaRPr lang="en-US" sz="2400" dirty="0">
              <a:solidFill>
                <a:schemeClr val="bg1"/>
              </a:solidFill>
              <a:latin typeface="黑体" panose="02010609060101010101" pitchFamily="49" charset="-122"/>
              <a:ea typeface="黑体" panose="02010609060101010101" pitchFamily="49" charset="-122"/>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
        <p:nvSpPr>
          <p:cNvPr id="5" name="Rectangle 4"/>
          <p:cNvSpPr/>
          <p:nvPr/>
        </p:nvSpPr>
        <p:spPr>
          <a:xfrm>
            <a:off x="571020" y="3528853"/>
            <a:ext cx="11163719" cy="1015663"/>
          </a:xfrm>
          <a:prstGeom prst="rect">
            <a:avLst/>
          </a:prstGeom>
        </p:spPr>
        <p:txBody>
          <a:bodyPr wrap="square">
            <a:spAutoFit/>
          </a:bodyPr>
          <a:lstStyle/>
          <a:p>
            <a:r>
              <a:rPr lang="en-US" altLang="zh-CN" sz="2000" dirty="0">
                <a:solidFill>
                  <a:srgbClr val="000000"/>
                </a:solidFill>
                <a:latin typeface="黑体" panose="02010609060101010101" pitchFamily="49" charset="-122"/>
                <a:ea typeface="黑体" panose="02010609060101010101" pitchFamily="49" charset="-122"/>
              </a:rPr>
              <a:t>Lexis Advance</a:t>
            </a:r>
            <a:r>
              <a:rPr lang="zh-CN" altLang="en-US" sz="2000" dirty="0">
                <a:solidFill>
                  <a:srgbClr val="000000"/>
                </a:solidFill>
                <a:latin typeface="黑体" panose="02010609060101010101" pitchFamily="49" charset="-122"/>
                <a:ea typeface="黑体" panose="02010609060101010101" pitchFamily="49" charset="-122"/>
              </a:rPr>
              <a:t>所覆盖资源以法学学科为主，金融、财税、商业、经济、新闻等学科部分内容同样适用。也有公共管理、政府、信息技术、互联网、交通运输、建筑、医学等类型资源，可供特定学科参考。</a:t>
            </a:r>
            <a:endParaRPr lang="en-US" sz="2000" dirty="0"/>
          </a:p>
        </p:txBody>
      </p:sp>
    </p:spTree>
    <p:extLst>
      <p:ext uri="{BB962C8B-B14F-4D97-AF65-F5344CB8AC3E}">
        <p14:creationId xmlns:p14="http://schemas.microsoft.com/office/powerpoint/2010/main" val="398994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 t="366" r="-241" b="56884"/>
          <a:stretch/>
        </p:blipFill>
        <p:spPr>
          <a:xfrm>
            <a:off x="296021" y="961824"/>
            <a:ext cx="11686403" cy="250619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cxnSp>
        <p:nvCxnSpPr>
          <p:cNvPr id="8" name="直接连接符 11"/>
          <p:cNvCxnSpPr/>
          <p:nvPr/>
        </p:nvCxnSpPr>
        <p:spPr>
          <a:xfrm>
            <a:off x="19967" y="642646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32" y="3227349"/>
            <a:ext cx="11169191" cy="2641185"/>
          </a:xfrm>
          <a:prstGeom prst="rect">
            <a:avLst/>
          </a:prstGeom>
        </p:spPr>
      </p:pic>
      <p:sp>
        <p:nvSpPr>
          <p:cNvPr id="13" name="TextBox 12"/>
          <p:cNvSpPr txBox="1"/>
          <p:nvPr/>
        </p:nvSpPr>
        <p:spPr>
          <a:xfrm>
            <a:off x="477132" y="4311891"/>
            <a:ext cx="2666114" cy="338554"/>
          </a:xfrm>
          <a:prstGeom prst="rect">
            <a:avLst/>
          </a:prstGeom>
          <a:noFill/>
        </p:spPr>
        <p:txBody>
          <a:bodyPr wrap="none" rtlCol="0">
            <a:spAutoFit/>
          </a:bodyPr>
          <a:lstStyle/>
          <a:p>
            <a:r>
              <a:rPr lang="zh-CN" altLang="en-US" sz="1600" b="1" dirty="0">
                <a:solidFill>
                  <a:srgbClr val="FF0000"/>
                </a:solidFill>
              </a:rPr>
              <a:t>专著，实践指引及法律百科</a:t>
            </a:r>
            <a:endParaRPr lang="en-US" sz="1600" b="1" dirty="0">
              <a:solidFill>
                <a:srgbClr val="FF0000"/>
              </a:solidFill>
            </a:endParaRPr>
          </a:p>
        </p:txBody>
      </p:sp>
      <p:sp>
        <p:nvSpPr>
          <p:cNvPr id="14" name="TextBox 13"/>
          <p:cNvSpPr txBox="1"/>
          <p:nvPr/>
        </p:nvSpPr>
        <p:spPr>
          <a:xfrm>
            <a:off x="477132" y="4956254"/>
            <a:ext cx="2045753" cy="338554"/>
          </a:xfrm>
          <a:prstGeom prst="rect">
            <a:avLst/>
          </a:prstGeom>
          <a:noFill/>
        </p:spPr>
        <p:txBody>
          <a:bodyPr wrap="none" rtlCol="0">
            <a:spAutoFit/>
          </a:bodyPr>
          <a:lstStyle/>
          <a:p>
            <a:r>
              <a:rPr lang="zh-CN" altLang="en-US" sz="1600" b="1" dirty="0">
                <a:solidFill>
                  <a:srgbClr val="FF0000"/>
                </a:solidFill>
              </a:rPr>
              <a:t>专家分析及新兴问题</a:t>
            </a:r>
            <a:endParaRPr lang="en-US" sz="1600" b="1" dirty="0">
              <a:solidFill>
                <a:srgbClr val="FF0000"/>
              </a:solidFill>
            </a:endParaRPr>
          </a:p>
        </p:txBody>
      </p:sp>
      <p:sp>
        <p:nvSpPr>
          <p:cNvPr id="15" name="TextBox 14"/>
          <p:cNvSpPr txBox="1"/>
          <p:nvPr/>
        </p:nvSpPr>
        <p:spPr>
          <a:xfrm>
            <a:off x="478473" y="5471382"/>
            <a:ext cx="1425390" cy="338554"/>
          </a:xfrm>
          <a:prstGeom prst="rect">
            <a:avLst/>
          </a:prstGeom>
          <a:noFill/>
        </p:spPr>
        <p:txBody>
          <a:bodyPr wrap="none" rtlCol="0">
            <a:spAutoFit/>
          </a:bodyPr>
          <a:lstStyle/>
          <a:p>
            <a:r>
              <a:rPr lang="zh-CN" altLang="en-US" sz="1600" b="1" dirty="0">
                <a:solidFill>
                  <a:srgbClr val="FF0000"/>
                </a:solidFill>
              </a:rPr>
              <a:t>税务实务见解</a:t>
            </a:r>
            <a:endParaRPr lang="en-US" sz="1600" b="1" dirty="0">
              <a:solidFill>
                <a:srgbClr val="FF0000"/>
              </a:solidFill>
            </a:endParaRPr>
          </a:p>
        </p:txBody>
      </p:sp>
      <p:sp>
        <p:nvSpPr>
          <p:cNvPr id="16" name="TextBox 15"/>
          <p:cNvSpPr txBox="1"/>
          <p:nvPr/>
        </p:nvSpPr>
        <p:spPr>
          <a:xfrm>
            <a:off x="4135307" y="4108350"/>
            <a:ext cx="1426994" cy="338554"/>
          </a:xfrm>
          <a:prstGeom prst="rect">
            <a:avLst/>
          </a:prstGeom>
          <a:noFill/>
        </p:spPr>
        <p:txBody>
          <a:bodyPr wrap="none" rtlCol="0">
            <a:spAutoFit/>
          </a:bodyPr>
          <a:lstStyle/>
          <a:p>
            <a:r>
              <a:rPr lang="en-US" altLang="zh-CN" sz="1600" b="1" dirty="0">
                <a:solidFill>
                  <a:srgbClr val="FF0000"/>
                </a:solidFill>
              </a:rPr>
              <a:t>50</a:t>
            </a:r>
            <a:r>
              <a:rPr lang="zh-CN" altLang="en-US" sz="1600" b="1" dirty="0">
                <a:solidFill>
                  <a:srgbClr val="FF0000"/>
                </a:solidFill>
              </a:rPr>
              <a:t>州调查报告</a:t>
            </a:r>
            <a:endParaRPr lang="en-US" sz="1600" b="1" dirty="0">
              <a:solidFill>
                <a:srgbClr val="FF0000"/>
              </a:solidFill>
            </a:endParaRPr>
          </a:p>
        </p:txBody>
      </p:sp>
      <p:sp>
        <p:nvSpPr>
          <p:cNvPr id="18" name="TextBox 17"/>
          <p:cNvSpPr txBox="1"/>
          <p:nvPr/>
        </p:nvSpPr>
        <p:spPr>
          <a:xfrm>
            <a:off x="4104384" y="4580445"/>
            <a:ext cx="1741012" cy="338554"/>
          </a:xfrm>
          <a:prstGeom prst="rect">
            <a:avLst/>
          </a:prstGeom>
          <a:noFill/>
        </p:spPr>
        <p:txBody>
          <a:bodyPr wrap="square" rtlCol="0">
            <a:spAutoFit/>
          </a:bodyPr>
          <a:lstStyle/>
          <a:p>
            <a:r>
              <a:rPr lang="zh-CN" altLang="en-US" sz="1600" b="1" dirty="0">
                <a:solidFill>
                  <a:srgbClr val="FF0000"/>
                </a:solidFill>
              </a:rPr>
              <a:t>法学评论及期刊</a:t>
            </a:r>
            <a:endParaRPr lang="en-US" sz="1600" b="1" dirty="0">
              <a:solidFill>
                <a:srgbClr val="FF0000"/>
              </a:solidFill>
            </a:endParaRPr>
          </a:p>
        </p:txBody>
      </p:sp>
      <p:sp>
        <p:nvSpPr>
          <p:cNvPr id="19" name="TextBox 18"/>
          <p:cNvSpPr txBox="1"/>
          <p:nvPr/>
        </p:nvSpPr>
        <p:spPr>
          <a:xfrm>
            <a:off x="4107229" y="5066001"/>
            <a:ext cx="1011815" cy="338554"/>
          </a:xfrm>
          <a:prstGeom prst="rect">
            <a:avLst/>
          </a:prstGeom>
          <a:noFill/>
        </p:spPr>
        <p:txBody>
          <a:bodyPr wrap="none" rtlCol="0">
            <a:spAutoFit/>
          </a:bodyPr>
          <a:lstStyle/>
          <a:p>
            <a:r>
              <a:rPr lang="zh-CN" altLang="en-US" sz="1600" b="1" dirty="0">
                <a:solidFill>
                  <a:srgbClr val="FF0000"/>
                </a:solidFill>
              </a:rPr>
              <a:t>法律重述</a:t>
            </a:r>
            <a:endParaRPr lang="en-US" sz="1600" b="1" dirty="0">
              <a:solidFill>
                <a:srgbClr val="FF0000"/>
              </a:solidFill>
            </a:endParaRPr>
          </a:p>
        </p:txBody>
      </p:sp>
      <p:sp>
        <p:nvSpPr>
          <p:cNvPr id="22" name="TextBox 21"/>
          <p:cNvSpPr txBox="1"/>
          <p:nvPr/>
        </p:nvSpPr>
        <p:spPr>
          <a:xfrm>
            <a:off x="7755245" y="4112129"/>
            <a:ext cx="1011815" cy="338554"/>
          </a:xfrm>
          <a:prstGeom prst="rect">
            <a:avLst/>
          </a:prstGeom>
          <a:noFill/>
        </p:spPr>
        <p:txBody>
          <a:bodyPr wrap="none" rtlCol="0">
            <a:spAutoFit/>
          </a:bodyPr>
          <a:lstStyle/>
          <a:p>
            <a:r>
              <a:rPr lang="zh-CN" altLang="en-US" sz="1600" b="1" dirty="0">
                <a:solidFill>
                  <a:srgbClr val="FF0000"/>
                </a:solidFill>
              </a:rPr>
              <a:t>法律字典</a:t>
            </a:r>
            <a:endParaRPr lang="en-US" sz="1600" b="1" dirty="0">
              <a:solidFill>
                <a:srgbClr val="FF0000"/>
              </a:solidFill>
            </a:endParaRPr>
          </a:p>
        </p:txBody>
      </p:sp>
      <p:sp>
        <p:nvSpPr>
          <p:cNvPr id="23" name="TextBox 22"/>
          <p:cNvSpPr txBox="1"/>
          <p:nvPr/>
        </p:nvSpPr>
        <p:spPr>
          <a:xfrm>
            <a:off x="7793898" y="4594093"/>
            <a:ext cx="2252540" cy="338554"/>
          </a:xfrm>
          <a:prstGeom prst="rect">
            <a:avLst/>
          </a:prstGeom>
          <a:noFill/>
        </p:spPr>
        <p:txBody>
          <a:bodyPr wrap="none" rtlCol="0">
            <a:spAutoFit/>
          </a:bodyPr>
          <a:lstStyle/>
          <a:p>
            <a:r>
              <a:rPr lang="zh-CN" altLang="en-US" sz="1600" b="1" dirty="0">
                <a:solidFill>
                  <a:srgbClr val="FF0000"/>
                </a:solidFill>
              </a:rPr>
              <a:t>持续法律学习课程材料</a:t>
            </a:r>
            <a:endParaRPr lang="en-US" sz="1600" b="1" dirty="0">
              <a:solidFill>
                <a:srgbClr val="FF0000"/>
              </a:solidFill>
            </a:endParaRPr>
          </a:p>
        </p:txBody>
      </p:sp>
      <p:sp>
        <p:nvSpPr>
          <p:cNvPr id="24" name="TextBox 23"/>
          <p:cNvSpPr txBox="1"/>
          <p:nvPr/>
        </p:nvSpPr>
        <p:spPr>
          <a:xfrm>
            <a:off x="7793898" y="5079649"/>
            <a:ext cx="1425390" cy="338554"/>
          </a:xfrm>
          <a:prstGeom prst="rect">
            <a:avLst/>
          </a:prstGeom>
          <a:noFill/>
        </p:spPr>
        <p:txBody>
          <a:bodyPr wrap="none" rtlCol="0">
            <a:spAutoFit/>
          </a:bodyPr>
          <a:lstStyle/>
          <a:p>
            <a:r>
              <a:rPr lang="zh-CN" altLang="en-US" sz="1600" b="1" dirty="0">
                <a:solidFill>
                  <a:srgbClr val="FF0000"/>
                </a:solidFill>
              </a:rPr>
              <a:t>法律主题摘要</a:t>
            </a:r>
            <a:endParaRPr lang="en-US" sz="1600" b="1" dirty="0">
              <a:solidFill>
                <a:srgbClr val="FF0000"/>
              </a:solidFill>
            </a:endParaRPr>
          </a:p>
        </p:txBody>
      </p:sp>
      <p:sp>
        <p:nvSpPr>
          <p:cNvPr id="2" name="Slide Number Placeholder 1">
            <a:extLst>
              <a:ext uri="{FF2B5EF4-FFF2-40B4-BE49-F238E27FC236}">
                <a16:creationId xmlns:a16="http://schemas.microsoft.com/office/drawing/2014/main" id="{45EAA3EA-B47C-4B41-A5B4-6D3D2940BA8B}"/>
              </a:ext>
            </a:extLst>
          </p:cNvPr>
          <p:cNvSpPr>
            <a:spLocks noGrp="1"/>
          </p:cNvSpPr>
          <p:nvPr>
            <p:ph type="sldNum" sz="quarter" idx="12"/>
          </p:nvPr>
        </p:nvSpPr>
        <p:spPr/>
        <p:txBody>
          <a:bodyPr/>
          <a:lstStyle/>
          <a:p>
            <a:fld id="{AFAE5B16-0F33-4EE9-AE34-61D676368225}" type="slidenum">
              <a:rPr lang="zh-CN" altLang="en-US" smtClean="0"/>
              <a:t>10</a:t>
            </a:fld>
            <a:endParaRPr lang="zh-CN" altLang="en-US"/>
          </a:p>
        </p:txBody>
      </p:sp>
    </p:spTree>
    <p:custDataLst>
      <p:tags r:id="rId1"/>
    </p:custDataLst>
    <p:extLst>
      <p:ext uri="{BB962C8B-B14F-4D97-AF65-F5344CB8AC3E}">
        <p14:creationId xmlns:p14="http://schemas.microsoft.com/office/powerpoint/2010/main" val="36677854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9963"/>
          <a:stretch/>
        </p:blipFill>
        <p:spPr>
          <a:xfrm>
            <a:off x="274471" y="893584"/>
            <a:ext cx="11557781" cy="234726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3849"/>
          <a:stretch/>
        </p:blipFill>
        <p:spPr>
          <a:xfrm>
            <a:off x="278747" y="3240852"/>
            <a:ext cx="11596548" cy="2091373"/>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7127CB18-8775-4B38-B73B-145F394D53D8}"/>
              </a:ext>
            </a:extLst>
          </p:cNvPr>
          <p:cNvSpPr>
            <a:spLocks noGrp="1"/>
          </p:cNvSpPr>
          <p:nvPr>
            <p:ph type="sldNum" sz="quarter" idx="12"/>
          </p:nvPr>
        </p:nvSpPr>
        <p:spPr/>
        <p:txBody>
          <a:bodyPr/>
          <a:lstStyle/>
          <a:p>
            <a:fld id="{AFAE5B16-0F33-4EE9-AE34-61D676368225}" type="slidenum">
              <a:rPr lang="zh-CN" altLang="en-US" smtClean="0"/>
              <a:t>11</a:t>
            </a:fld>
            <a:endParaRPr lang="zh-CN" altLang="en-US"/>
          </a:p>
        </p:txBody>
      </p:sp>
    </p:spTree>
    <p:custDataLst>
      <p:tags r:id="rId1"/>
    </p:custDataLst>
    <p:extLst>
      <p:ext uri="{BB962C8B-B14F-4D97-AF65-F5344CB8AC3E}">
        <p14:creationId xmlns:p14="http://schemas.microsoft.com/office/powerpoint/2010/main" val="21918713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0912"/>
          <a:stretch/>
        </p:blipFill>
        <p:spPr>
          <a:xfrm>
            <a:off x="281595" y="900543"/>
            <a:ext cx="11609758" cy="2839806"/>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2758"/>
          <a:stretch/>
        </p:blipFill>
        <p:spPr>
          <a:xfrm>
            <a:off x="281595" y="3747308"/>
            <a:ext cx="11523290" cy="2244059"/>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165655F7-F132-40ED-AE63-B7458358DF75}"/>
              </a:ext>
            </a:extLst>
          </p:cNvPr>
          <p:cNvSpPr>
            <a:spLocks noGrp="1"/>
          </p:cNvSpPr>
          <p:nvPr>
            <p:ph type="sldNum" sz="quarter" idx="12"/>
          </p:nvPr>
        </p:nvSpPr>
        <p:spPr/>
        <p:txBody>
          <a:bodyPr/>
          <a:lstStyle/>
          <a:p>
            <a:fld id="{AFAE5B16-0F33-4EE9-AE34-61D676368225}" type="slidenum">
              <a:rPr lang="zh-CN" altLang="en-US" smtClean="0"/>
              <a:t>12</a:t>
            </a:fld>
            <a:endParaRPr lang="zh-CN" altLang="en-US"/>
          </a:p>
        </p:txBody>
      </p:sp>
    </p:spTree>
    <p:custDataLst>
      <p:tags r:id="rId1"/>
    </p:custDataLst>
    <p:extLst>
      <p:ext uri="{BB962C8B-B14F-4D97-AF65-F5344CB8AC3E}">
        <p14:creationId xmlns:p14="http://schemas.microsoft.com/office/powerpoint/2010/main" val="41054071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65367"/>
          <a:stretch/>
        </p:blipFill>
        <p:spPr>
          <a:xfrm>
            <a:off x="159256" y="961824"/>
            <a:ext cx="11370735" cy="2078283"/>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45B1AAB7-F276-4ED4-9897-F2A0131371F6}"/>
              </a:ext>
            </a:extLst>
          </p:cNvPr>
          <p:cNvSpPr>
            <a:spLocks noGrp="1"/>
          </p:cNvSpPr>
          <p:nvPr>
            <p:ph type="sldNum" sz="quarter" idx="12"/>
          </p:nvPr>
        </p:nvSpPr>
        <p:spPr/>
        <p:txBody>
          <a:bodyPr/>
          <a:lstStyle/>
          <a:p>
            <a:fld id="{AFAE5B16-0F33-4EE9-AE34-61D676368225}" type="slidenum">
              <a:rPr lang="zh-CN" altLang="en-US" smtClean="0"/>
              <a:t>13</a:t>
            </a:fld>
            <a:endParaRPr lang="zh-CN" altLang="en-US"/>
          </a:p>
        </p:txBody>
      </p:sp>
    </p:spTree>
    <p:custDataLst>
      <p:tags r:id="rId1"/>
    </p:custDataLst>
    <p:extLst>
      <p:ext uri="{BB962C8B-B14F-4D97-AF65-F5344CB8AC3E}">
        <p14:creationId xmlns:p14="http://schemas.microsoft.com/office/powerpoint/2010/main" val="13933532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54" b="54431"/>
          <a:stretch/>
        </p:blipFill>
        <p:spPr>
          <a:xfrm>
            <a:off x="376511" y="1026942"/>
            <a:ext cx="11419926" cy="259307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5639"/>
          <a:stretch/>
        </p:blipFill>
        <p:spPr>
          <a:xfrm>
            <a:off x="376511" y="3620016"/>
            <a:ext cx="11451534" cy="2101925"/>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A04A61C3-3A26-470B-BEA2-8938F215D8B5}"/>
              </a:ext>
            </a:extLst>
          </p:cNvPr>
          <p:cNvSpPr>
            <a:spLocks noGrp="1"/>
          </p:cNvSpPr>
          <p:nvPr>
            <p:ph type="sldNum" sz="quarter" idx="12"/>
          </p:nvPr>
        </p:nvSpPr>
        <p:spPr/>
        <p:txBody>
          <a:bodyPr/>
          <a:lstStyle/>
          <a:p>
            <a:fld id="{AFAE5B16-0F33-4EE9-AE34-61D676368225}" type="slidenum">
              <a:rPr lang="zh-CN" altLang="en-US" smtClean="0"/>
              <a:t>14</a:t>
            </a:fld>
            <a:endParaRPr lang="zh-CN" altLang="en-US"/>
          </a:p>
        </p:txBody>
      </p:sp>
    </p:spTree>
    <p:custDataLst>
      <p:tags r:id="rId1"/>
    </p:custDataLst>
    <p:extLst>
      <p:ext uri="{BB962C8B-B14F-4D97-AF65-F5344CB8AC3E}">
        <p14:creationId xmlns:p14="http://schemas.microsoft.com/office/powerpoint/2010/main" val="203449615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16" b="65993"/>
          <a:stretch/>
        </p:blipFill>
        <p:spPr>
          <a:xfrm>
            <a:off x="189302" y="3896092"/>
            <a:ext cx="11816559" cy="208162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51055"/>
          <a:stretch/>
        </p:blipFill>
        <p:spPr>
          <a:xfrm>
            <a:off x="189302" y="882348"/>
            <a:ext cx="11794344" cy="3118372"/>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BC2924E0-F00A-4CF0-A376-3251FB6C5277}"/>
              </a:ext>
            </a:extLst>
          </p:cNvPr>
          <p:cNvSpPr>
            <a:spLocks noGrp="1"/>
          </p:cNvSpPr>
          <p:nvPr>
            <p:ph type="sldNum" sz="quarter" idx="12"/>
          </p:nvPr>
        </p:nvSpPr>
        <p:spPr/>
        <p:txBody>
          <a:bodyPr/>
          <a:lstStyle/>
          <a:p>
            <a:fld id="{AFAE5B16-0F33-4EE9-AE34-61D676368225}" type="slidenum">
              <a:rPr lang="zh-CN" altLang="en-US" smtClean="0"/>
              <a:t>15</a:t>
            </a:fld>
            <a:endParaRPr lang="zh-CN" altLang="en-US"/>
          </a:p>
        </p:txBody>
      </p:sp>
    </p:spTree>
    <p:custDataLst>
      <p:tags r:id="rId1"/>
    </p:custDataLst>
    <p:extLst>
      <p:ext uri="{BB962C8B-B14F-4D97-AF65-F5344CB8AC3E}">
        <p14:creationId xmlns:p14="http://schemas.microsoft.com/office/powerpoint/2010/main" val="382614081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9256" y="982636"/>
            <a:ext cx="12027363" cy="3474439"/>
            <a:chOff x="37349" y="2866028"/>
            <a:chExt cx="12027363" cy="34744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982"/>
            <a:stretch/>
          </p:blipFill>
          <p:spPr>
            <a:xfrm>
              <a:off x="37349" y="3930554"/>
              <a:ext cx="12027363" cy="2409913"/>
            </a:xfrm>
            <a:prstGeom prst="rect">
              <a:avLst/>
            </a:prstGeom>
          </p:spPr>
        </p:pic>
        <p:sp>
          <p:nvSpPr>
            <p:cNvPr id="4" name="TextBox 3"/>
            <p:cNvSpPr txBox="1"/>
            <p:nvPr/>
          </p:nvSpPr>
          <p:spPr>
            <a:xfrm>
              <a:off x="4517409" y="2866028"/>
              <a:ext cx="1924334"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10" name="TextBox 9"/>
            <p:cNvSpPr txBox="1"/>
            <p:nvPr/>
          </p:nvSpPr>
          <p:spPr>
            <a:xfrm>
              <a:off x="2445818" y="3608138"/>
              <a:ext cx="3627436" cy="369332"/>
            </a:xfrm>
            <a:prstGeom prst="rect">
              <a:avLst/>
            </a:prstGeom>
            <a:solidFill>
              <a:schemeClr val="bg1"/>
            </a:solidFill>
          </p:spPr>
          <p:txBody>
            <a:bodyPr wrap="square" rtlCol="0">
              <a:spAutoFit/>
            </a:bodyPr>
            <a:lstStyle/>
            <a:p>
              <a:endParaRPr lang="en-US" dirty="0">
                <a:solidFill>
                  <a:schemeClr val="bg1"/>
                </a:solidFill>
              </a:endParaRPr>
            </a:p>
          </p:txBody>
        </p:sp>
      </p:grpSp>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3" name="TextBox 2"/>
          <p:cNvSpPr txBox="1"/>
          <p:nvPr/>
        </p:nvSpPr>
        <p:spPr>
          <a:xfrm>
            <a:off x="218875" y="1437165"/>
            <a:ext cx="9073318" cy="369332"/>
          </a:xfrm>
          <a:prstGeom prst="rect">
            <a:avLst/>
          </a:prstGeom>
          <a:noFill/>
        </p:spPr>
        <p:txBody>
          <a:bodyPr wrap="none" rtlCol="0">
            <a:spAutoFit/>
          </a:bodyPr>
          <a:lstStyle/>
          <a:p>
            <a:pPr marL="285750" indent="-285750">
              <a:buFont typeface="Wingdings" panose="05000000000000000000" pitchFamily="2" charset="2"/>
              <a:buChar char="v"/>
            </a:pPr>
            <a:r>
              <a:rPr lang="zh-CN" altLang="en-US" b="1" dirty="0">
                <a:solidFill>
                  <a:srgbClr val="FF0000"/>
                </a:solidFill>
              </a:rPr>
              <a:t>所能限定的范围除资源类型外，还有美国联邦或州、法律领域或主题以及国家或地区</a:t>
            </a:r>
            <a:endParaRPr lang="en-US" b="1" dirty="0">
              <a:solidFill>
                <a:srgbClr val="FF0000"/>
              </a:solidFill>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a:t>
            </a:r>
            <a:r>
              <a:rPr lang="zh-CN" altLang="en-US" sz="2800" dirty="0">
                <a:latin typeface="Arial" panose="020B0604020202020204" pitchFamily="34" charset="0"/>
                <a:ea typeface="楷体" panose="02010609060101010101" pitchFamily="49" charset="-122"/>
                <a:cs typeface="Arial" panose="020B0604020202020204" pitchFamily="34" charset="0"/>
              </a:rPr>
              <a:t> 主要限定范围分类</a:t>
            </a:r>
            <a:endParaRPr lang="en-US" sz="2800" dirty="0"/>
          </a:p>
        </p:txBody>
      </p:sp>
      <p:sp>
        <p:nvSpPr>
          <p:cNvPr id="5" name="Slide Number Placeholder 4">
            <a:extLst>
              <a:ext uri="{FF2B5EF4-FFF2-40B4-BE49-F238E27FC236}">
                <a16:creationId xmlns:a16="http://schemas.microsoft.com/office/drawing/2014/main" id="{94358A0A-A85D-4FEB-94B6-DF2BE908FEAA}"/>
              </a:ext>
            </a:extLst>
          </p:cNvPr>
          <p:cNvSpPr>
            <a:spLocks noGrp="1"/>
          </p:cNvSpPr>
          <p:nvPr>
            <p:ph type="sldNum" sz="quarter" idx="12"/>
          </p:nvPr>
        </p:nvSpPr>
        <p:spPr/>
        <p:txBody>
          <a:bodyPr/>
          <a:lstStyle/>
          <a:p>
            <a:fld id="{AFAE5B16-0F33-4EE9-AE34-61D676368225}" type="slidenum">
              <a:rPr lang="zh-CN" altLang="en-US" smtClean="0"/>
              <a:t>16</a:t>
            </a:fld>
            <a:endParaRPr lang="zh-CN" altLang="en-US"/>
          </a:p>
        </p:txBody>
      </p:sp>
    </p:spTree>
    <p:custDataLst>
      <p:tags r:id="rId1"/>
    </p:custDataLst>
    <p:extLst>
      <p:ext uri="{BB962C8B-B14F-4D97-AF65-F5344CB8AC3E}">
        <p14:creationId xmlns:p14="http://schemas.microsoft.com/office/powerpoint/2010/main" val="160421339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4826"/>
          <a:stretch/>
        </p:blipFill>
        <p:spPr>
          <a:xfrm>
            <a:off x="319319" y="1433015"/>
            <a:ext cx="11534310" cy="3575713"/>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cs typeface="Arial" panose="020B0604020202020204" pitchFamily="34" charset="0"/>
              </a:rPr>
              <a:t>2.1</a:t>
            </a:r>
            <a:r>
              <a:rPr lang="zh-CN" altLang="en-US" sz="2800" dirty="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美国联邦或各州</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1CCF6939-9029-40BF-A6C6-0DE70981F4DF}"/>
              </a:ext>
            </a:extLst>
          </p:cNvPr>
          <p:cNvSpPr>
            <a:spLocks noGrp="1"/>
          </p:cNvSpPr>
          <p:nvPr>
            <p:ph type="sldNum" sz="quarter" idx="12"/>
          </p:nvPr>
        </p:nvSpPr>
        <p:spPr/>
        <p:txBody>
          <a:bodyPr/>
          <a:lstStyle/>
          <a:p>
            <a:fld id="{AFAE5B16-0F33-4EE9-AE34-61D676368225}" type="slidenum">
              <a:rPr lang="zh-CN" altLang="en-US" smtClean="0"/>
              <a:t>17</a:t>
            </a:fld>
            <a:endParaRPr lang="zh-CN" altLang="en-US"/>
          </a:p>
        </p:txBody>
      </p:sp>
    </p:spTree>
    <p:custDataLst>
      <p:tags r:id="rId1"/>
    </p:custDataLst>
    <p:extLst>
      <p:ext uri="{BB962C8B-B14F-4D97-AF65-F5344CB8AC3E}">
        <p14:creationId xmlns:p14="http://schemas.microsoft.com/office/powerpoint/2010/main" val="41776698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393"/>
          <a:stretch/>
        </p:blipFill>
        <p:spPr>
          <a:xfrm>
            <a:off x="311655" y="1542197"/>
            <a:ext cx="11627003" cy="3753133"/>
          </a:xfrm>
          <a:prstGeom prst="rect">
            <a:avLst/>
          </a:prstGeom>
        </p:spPr>
      </p:pic>
      <p:sp>
        <p:nvSpPr>
          <p:cNvPr id="7"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cs typeface="Arial" panose="020B0604020202020204" pitchFamily="34" charset="0"/>
              </a:rPr>
              <a:t>2.1</a:t>
            </a:r>
            <a:r>
              <a:rPr lang="zh-CN" altLang="en-US" sz="2800" dirty="0">
                <a:latin typeface="楷体" panose="02010609060101010101" pitchFamily="49" charset="-122"/>
                <a:ea typeface="楷体" panose="02010609060101010101" pitchFamily="49" charset="-122"/>
                <a:cs typeface="Arial" panose="020B0604020202020204" pitchFamily="34" charset="0"/>
              </a:rPr>
              <a:t> 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美国各州</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F5ADD3B8-2316-4BB1-B4F9-C0736D517666}"/>
              </a:ext>
            </a:extLst>
          </p:cNvPr>
          <p:cNvSpPr>
            <a:spLocks noGrp="1"/>
          </p:cNvSpPr>
          <p:nvPr>
            <p:ph type="sldNum" sz="quarter" idx="12"/>
          </p:nvPr>
        </p:nvSpPr>
        <p:spPr/>
        <p:txBody>
          <a:bodyPr/>
          <a:lstStyle/>
          <a:p>
            <a:fld id="{AFAE5B16-0F33-4EE9-AE34-61D676368225}" type="slidenum">
              <a:rPr lang="zh-CN" altLang="en-US" smtClean="0"/>
              <a:t>18</a:t>
            </a:fld>
            <a:endParaRPr lang="zh-CN" altLang="en-US"/>
          </a:p>
        </p:txBody>
      </p:sp>
    </p:spTree>
    <p:custDataLst>
      <p:tags r:id="rId1"/>
    </p:custDataLst>
    <p:extLst>
      <p:ext uri="{BB962C8B-B14F-4D97-AF65-F5344CB8AC3E}">
        <p14:creationId xmlns:p14="http://schemas.microsoft.com/office/powerpoint/2010/main" val="13180173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2.2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法律领域或行业</a:t>
            </a:r>
            <a:endParaRPr lang="en-US" sz="2800" dirty="0">
              <a:latin typeface="楷体" panose="02010609060101010101" pitchFamily="49" charset="-122"/>
              <a:ea typeface="楷体" panose="02010609060101010101" pitchFamily="49" charset="-122"/>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789399"/>
            <a:ext cx="12048520" cy="5625290"/>
          </a:xfrm>
          <a:prstGeom prst="rect">
            <a:avLst/>
          </a:prstGeom>
        </p:spPr>
      </p:pic>
      <p:sp>
        <p:nvSpPr>
          <p:cNvPr id="4" name="TextBox 3"/>
          <p:cNvSpPr txBox="1"/>
          <p:nvPr/>
        </p:nvSpPr>
        <p:spPr>
          <a:xfrm>
            <a:off x="1583140" y="1392071"/>
            <a:ext cx="800219" cy="338554"/>
          </a:xfrm>
          <a:prstGeom prst="rect">
            <a:avLst/>
          </a:prstGeom>
          <a:noFill/>
        </p:spPr>
        <p:txBody>
          <a:bodyPr wrap="none" rtlCol="0">
            <a:spAutoFit/>
          </a:bodyPr>
          <a:lstStyle/>
          <a:p>
            <a:r>
              <a:rPr lang="zh-CN" altLang="en-US" sz="1600" dirty="0">
                <a:solidFill>
                  <a:srgbClr val="FF0000"/>
                </a:solidFill>
              </a:rPr>
              <a:t>行政法</a:t>
            </a:r>
            <a:endParaRPr lang="en-US" sz="1600" dirty="0">
              <a:solidFill>
                <a:srgbClr val="FF0000"/>
              </a:solidFill>
            </a:endParaRPr>
          </a:p>
        </p:txBody>
      </p:sp>
      <p:sp>
        <p:nvSpPr>
          <p:cNvPr id="9" name="TextBox 8"/>
          <p:cNvSpPr txBox="1"/>
          <p:nvPr/>
        </p:nvSpPr>
        <p:spPr>
          <a:xfrm>
            <a:off x="2021721" y="1782295"/>
            <a:ext cx="1210588" cy="338554"/>
          </a:xfrm>
          <a:prstGeom prst="rect">
            <a:avLst/>
          </a:prstGeom>
          <a:noFill/>
        </p:spPr>
        <p:txBody>
          <a:bodyPr wrap="none" rtlCol="0">
            <a:spAutoFit/>
          </a:bodyPr>
          <a:lstStyle/>
          <a:p>
            <a:r>
              <a:rPr lang="zh-CN" altLang="en-US" sz="1600" dirty="0">
                <a:solidFill>
                  <a:srgbClr val="FF0000"/>
                </a:solidFill>
              </a:rPr>
              <a:t>海事海商法</a:t>
            </a:r>
            <a:endParaRPr lang="en-US" sz="1600" dirty="0">
              <a:solidFill>
                <a:srgbClr val="FF0000"/>
              </a:solidFill>
            </a:endParaRPr>
          </a:p>
        </p:txBody>
      </p:sp>
      <p:sp>
        <p:nvSpPr>
          <p:cNvPr id="10" name="TextBox 9"/>
          <p:cNvSpPr txBox="1"/>
          <p:nvPr/>
        </p:nvSpPr>
        <p:spPr>
          <a:xfrm>
            <a:off x="1749945" y="2192743"/>
            <a:ext cx="1620957" cy="338554"/>
          </a:xfrm>
          <a:prstGeom prst="rect">
            <a:avLst/>
          </a:prstGeom>
          <a:noFill/>
        </p:spPr>
        <p:txBody>
          <a:bodyPr wrap="none" rtlCol="0">
            <a:spAutoFit/>
          </a:bodyPr>
          <a:lstStyle/>
          <a:p>
            <a:r>
              <a:rPr lang="zh-CN" altLang="en-US" sz="1600" dirty="0">
                <a:solidFill>
                  <a:srgbClr val="FF0000"/>
                </a:solidFill>
              </a:rPr>
              <a:t>反垄断及贸易法</a:t>
            </a:r>
            <a:endParaRPr lang="en-US" sz="1600" dirty="0">
              <a:solidFill>
                <a:srgbClr val="FF0000"/>
              </a:solidFill>
            </a:endParaRPr>
          </a:p>
        </p:txBody>
      </p:sp>
      <p:sp>
        <p:nvSpPr>
          <p:cNvPr id="11" name="TextBox 10"/>
          <p:cNvSpPr txBox="1"/>
          <p:nvPr/>
        </p:nvSpPr>
        <p:spPr>
          <a:xfrm>
            <a:off x="1219957" y="2615383"/>
            <a:ext cx="800219" cy="338554"/>
          </a:xfrm>
          <a:prstGeom prst="rect">
            <a:avLst/>
          </a:prstGeom>
          <a:noFill/>
        </p:spPr>
        <p:txBody>
          <a:bodyPr wrap="none" rtlCol="0">
            <a:spAutoFit/>
          </a:bodyPr>
          <a:lstStyle/>
          <a:p>
            <a:r>
              <a:rPr lang="zh-CN" altLang="en-US" sz="1600" dirty="0">
                <a:solidFill>
                  <a:srgbClr val="FF0000"/>
                </a:solidFill>
              </a:rPr>
              <a:t>银行法</a:t>
            </a:r>
            <a:endParaRPr lang="en-US" sz="1600" dirty="0">
              <a:solidFill>
                <a:srgbClr val="FF0000"/>
              </a:solidFill>
            </a:endParaRPr>
          </a:p>
        </p:txBody>
      </p:sp>
      <p:sp>
        <p:nvSpPr>
          <p:cNvPr id="13" name="TextBox 12"/>
          <p:cNvSpPr txBox="1"/>
          <p:nvPr/>
        </p:nvSpPr>
        <p:spPr>
          <a:xfrm>
            <a:off x="1413300" y="3046723"/>
            <a:ext cx="800219" cy="338554"/>
          </a:xfrm>
          <a:prstGeom prst="rect">
            <a:avLst/>
          </a:prstGeom>
          <a:noFill/>
        </p:spPr>
        <p:txBody>
          <a:bodyPr wrap="none" rtlCol="0">
            <a:spAutoFit/>
          </a:bodyPr>
          <a:lstStyle/>
          <a:p>
            <a:r>
              <a:rPr lang="zh-CN" altLang="en-US" sz="1600" dirty="0">
                <a:solidFill>
                  <a:srgbClr val="FF0000"/>
                </a:solidFill>
              </a:rPr>
              <a:t>破产法</a:t>
            </a:r>
            <a:endParaRPr lang="en-US" sz="1600" dirty="0">
              <a:solidFill>
                <a:srgbClr val="FF0000"/>
              </a:solidFill>
            </a:endParaRPr>
          </a:p>
        </p:txBody>
      </p:sp>
      <p:sp>
        <p:nvSpPr>
          <p:cNvPr id="14" name="TextBox 13"/>
          <p:cNvSpPr txBox="1"/>
          <p:nvPr/>
        </p:nvSpPr>
        <p:spPr>
          <a:xfrm>
            <a:off x="2028880" y="3443351"/>
            <a:ext cx="1415772" cy="338554"/>
          </a:xfrm>
          <a:prstGeom prst="rect">
            <a:avLst/>
          </a:prstGeom>
          <a:noFill/>
        </p:spPr>
        <p:txBody>
          <a:bodyPr wrap="none" rtlCol="0">
            <a:spAutoFit/>
          </a:bodyPr>
          <a:lstStyle/>
          <a:p>
            <a:r>
              <a:rPr lang="zh-CN" altLang="en-US" sz="1600" dirty="0">
                <a:solidFill>
                  <a:srgbClr val="FF0000"/>
                </a:solidFill>
              </a:rPr>
              <a:t>商业及公司法</a:t>
            </a:r>
            <a:endParaRPr lang="en-US" sz="1600" dirty="0">
              <a:solidFill>
                <a:srgbClr val="FF0000"/>
              </a:solidFill>
            </a:endParaRPr>
          </a:p>
        </p:txBody>
      </p:sp>
      <p:sp>
        <p:nvSpPr>
          <p:cNvPr id="15" name="TextBox 14"/>
          <p:cNvSpPr txBox="1"/>
          <p:nvPr/>
        </p:nvSpPr>
        <p:spPr>
          <a:xfrm>
            <a:off x="1311363" y="3863442"/>
            <a:ext cx="1210588" cy="338554"/>
          </a:xfrm>
          <a:prstGeom prst="rect">
            <a:avLst/>
          </a:prstGeom>
          <a:noFill/>
        </p:spPr>
        <p:txBody>
          <a:bodyPr wrap="none" rtlCol="0">
            <a:spAutoFit/>
          </a:bodyPr>
          <a:lstStyle/>
          <a:p>
            <a:r>
              <a:rPr lang="zh-CN" altLang="en-US" sz="1600" dirty="0">
                <a:solidFill>
                  <a:srgbClr val="FF0000"/>
                </a:solidFill>
              </a:rPr>
              <a:t>民事诉讼法</a:t>
            </a:r>
            <a:endParaRPr lang="en-US" sz="1600" dirty="0">
              <a:solidFill>
                <a:srgbClr val="FF0000"/>
              </a:solidFill>
            </a:endParaRPr>
          </a:p>
        </p:txBody>
      </p:sp>
      <p:sp>
        <p:nvSpPr>
          <p:cNvPr id="16" name="TextBox 15"/>
          <p:cNvSpPr txBox="1"/>
          <p:nvPr/>
        </p:nvSpPr>
        <p:spPr>
          <a:xfrm>
            <a:off x="1404536" y="4294782"/>
            <a:ext cx="595035" cy="338554"/>
          </a:xfrm>
          <a:prstGeom prst="rect">
            <a:avLst/>
          </a:prstGeom>
          <a:noFill/>
        </p:spPr>
        <p:txBody>
          <a:bodyPr wrap="none" rtlCol="0">
            <a:spAutoFit/>
          </a:bodyPr>
          <a:lstStyle/>
          <a:p>
            <a:r>
              <a:rPr lang="zh-CN" altLang="en-US" sz="1600" dirty="0">
                <a:solidFill>
                  <a:srgbClr val="FF0000"/>
                </a:solidFill>
              </a:rPr>
              <a:t>民权</a:t>
            </a:r>
            <a:endParaRPr lang="en-US" sz="1600" dirty="0">
              <a:solidFill>
                <a:srgbClr val="FF0000"/>
              </a:solidFill>
            </a:endParaRPr>
          </a:p>
        </p:txBody>
      </p:sp>
      <p:sp>
        <p:nvSpPr>
          <p:cNvPr id="17" name="TextBox 16"/>
          <p:cNvSpPr txBox="1"/>
          <p:nvPr/>
        </p:nvSpPr>
        <p:spPr>
          <a:xfrm>
            <a:off x="1894255" y="4619120"/>
            <a:ext cx="1210588" cy="584775"/>
          </a:xfrm>
          <a:prstGeom prst="rect">
            <a:avLst/>
          </a:prstGeom>
          <a:noFill/>
        </p:spPr>
        <p:txBody>
          <a:bodyPr wrap="none" rtlCol="0">
            <a:spAutoFit/>
          </a:bodyPr>
          <a:lstStyle/>
          <a:p>
            <a:r>
              <a:rPr lang="zh-CN" altLang="en-US" sz="1600" dirty="0">
                <a:solidFill>
                  <a:srgbClr val="FF0000"/>
                </a:solidFill>
              </a:rPr>
              <a:t>商法（美国</a:t>
            </a:r>
            <a:endParaRPr lang="en-US" altLang="zh-CN" sz="1600" dirty="0">
              <a:solidFill>
                <a:srgbClr val="FF0000"/>
              </a:solidFill>
            </a:endParaRPr>
          </a:p>
          <a:p>
            <a:r>
              <a:rPr lang="zh-CN" altLang="en-US" sz="1600" dirty="0">
                <a:solidFill>
                  <a:srgbClr val="FF0000"/>
                </a:solidFill>
              </a:rPr>
              <a:t>商法典）</a:t>
            </a:r>
            <a:endParaRPr lang="en-US" sz="1600" dirty="0">
              <a:solidFill>
                <a:srgbClr val="FF0000"/>
              </a:solidFill>
            </a:endParaRPr>
          </a:p>
        </p:txBody>
      </p:sp>
      <p:sp>
        <p:nvSpPr>
          <p:cNvPr id="18" name="TextBox 17"/>
          <p:cNvSpPr txBox="1"/>
          <p:nvPr/>
        </p:nvSpPr>
        <p:spPr>
          <a:xfrm>
            <a:off x="1773028" y="5170069"/>
            <a:ext cx="800219" cy="338554"/>
          </a:xfrm>
          <a:prstGeom prst="rect">
            <a:avLst/>
          </a:prstGeom>
          <a:noFill/>
        </p:spPr>
        <p:txBody>
          <a:bodyPr wrap="none" rtlCol="0">
            <a:spAutoFit/>
          </a:bodyPr>
          <a:lstStyle/>
          <a:p>
            <a:r>
              <a:rPr lang="zh-CN" altLang="en-US" sz="1600" dirty="0">
                <a:solidFill>
                  <a:srgbClr val="FF0000"/>
                </a:solidFill>
              </a:rPr>
              <a:t>通讯法</a:t>
            </a:r>
            <a:endParaRPr lang="en-US" sz="1600" dirty="0">
              <a:solidFill>
                <a:srgbClr val="FF0000"/>
              </a:solidFill>
            </a:endParaRPr>
          </a:p>
        </p:txBody>
      </p:sp>
      <p:sp>
        <p:nvSpPr>
          <p:cNvPr id="19" name="TextBox 18"/>
          <p:cNvSpPr txBox="1"/>
          <p:nvPr/>
        </p:nvSpPr>
        <p:spPr>
          <a:xfrm>
            <a:off x="1880771" y="5470551"/>
            <a:ext cx="1005403" cy="584775"/>
          </a:xfrm>
          <a:prstGeom prst="rect">
            <a:avLst/>
          </a:prstGeom>
          <a:noFill/>
        </p:spPr>
        <p:txBody>
          <a:bodyPr wrap="none" rtlCol="0">
            <a:spAutoFit/>
          </a:bodyPr>
          <a:lstStyle/>
          <a:p>
            <a:r>
              <a:rPr lang="zh-CN" altLang="en-US" sz="1600" dirty="0">
                <a:solidFill>
                  <a:srgbClr val="FF0000"/>
                </a:solidFill>
              </a:rPr>
              <a:t>计算机及</a:t>
            </a:r>
            <a:endParaRPr lang="en-US" altLang="zh-CN" sz="1600" dirty="0">
              <a:solidFill>
                <a:srgbClr val="FF0000"/>
              </a:solidFill>
            </a:endParaRPr>
          </a:p>
          <a:p>
            <a:r>
              <a:rPr lang="zh-CN" altLang="en-US" sz="1600" dirty="0">
                <a:solidFill>
                  <a:srgbClr val="FF0000"/>
                </a:solidFill>
              </a:rPr>
              <a:t>网络法</a:t>
            </a:r>
            <a:endParaRPr lang="en-US" sz="1600" dirty="0">
              <a:solidFill>
                <a:srgbClr val="FF0000"/>
              </a:solidFill>
            </a:endParaRPr>
          </a:p>
        </p:txBody>
      </p:sp>
      <p:sp>
        <p:nvSpPr>
          <p:cNvPr id="20" name="TextBox 19"/>
          <p:cNvSpPr txBox="1"/>
          <p:nvPr/>
        </p:nvSpPr>
        <p:spPr>
          <a:xfrm>
            <a:off x="1542195" y="6045356"/>
            <a:ext cx="595035" cy="338554"/>
          </a:xfrm>
          <a:prstGeom prst="rect">
            <a:avLst/>
          </a:prstGeom>
          <a:noFill/>
        </p:spPr>
        <p:txBody>
          <a:bodyPr wrap="none" rtlCol="0">
            <a:spAutoFit/>
          </a:bodyPr>
          <a:lstStyle/>
          <a:p>
            <a:r>
              <a:rPr lang="zh-CN" altLang="en-US" sz="1600" dirty="0">
                <a:solidFill>
                  <a:srgbClr val="FF0000"/>
                </a:solidFill>
              </a:rPr>
              <a:t>宪法</a:t>
            </a:r>
            <a:endParaRPr lang="en-US" sz="1600" dirty="0">
              <a:solidFill>
                <a:srgbClr val="FF0000"/>
              </a:solidFill>
            </a:endParaRPr>
          </a:p>
        </p:txBody>
      </p:sp>
      <p:sp>
        <p:nvSpPr>
          <p:cNvPr id="21" name="TextBox 20"/>
          <p:cNvSpPr txBox="1"/>
          <p:nvPr/>
        </p:nvSpPr>
        <p:spPr>
          <a:xfrm>
            <a:off x="4301319" y="1379263"/>
            <a:ext cx="800219" cy="338554"/>
          </a:xfrm>
          <a:prstGeom prst="rect">
            <a:avLst/>
          </a:prstGeom>
          <a:noFill/>
        </p:spPr>
        <p:txBody>
          <a:bodyPr wrap="none" rtlCol="0">
            <a:spAutoFit/>
          </a:bodyPr>
          <a:lstStyle/>
          <a:p>
            <a:r>
              <a:rPr lang="zh-CN" altLang="en-US" sz="1600" dirty="0">
                <a:solidFill>
                  <a:srgbClr val="FF0000"/>
                </a:solidFill>
              </a:rPr>
              <a:t>建筑法</a:t>
            </a:r>
            <a:endParaRPr lang="en-US" sz="1600" dirty="0">
              <a:solidFill>
                <a:srgbClr val="FF0000"/>
              </a:solidFill>
            </a:endParaRPr>
          </a:p>
        </p:txBody>
      </p:sp>
      <p:sp>
        <p:nvSpPr>
          <p:cNvPr id="22" name="TextBox 21"/>
          <p:cNvSpPr txBox="1"/>
          <p:nvPr/>
        </p:nvSpPr>
        <p:spPr>
          <a:xfrm>
            <a:off x="4414974" y="1782295"/>
            <a:ext cx="800219" cy="338554"/>
          </a:xfrm>
          <a:prstGeom prst="rect">
            <a:avLst/>
          </a:prstGeom>
          <a:noFill/>
        </p:spPr>
        <p:txBody>
          <a:bodyPr wrap="none" rtlCol="0">
            <a:spAutoFit/>
          </a:bodyPr>
          <a:lstStyle/>
          <a:p>
            <a:r>
              <a:rPr lang="zh-CN" altLang="en-US" sz="1600" dirty="0">
                <a:solidFill>
                  <a:srgbClr val="FF0000"/>
                </a:solidFill>
              </a:rPr>
              <a:t>合同法</a:t>
            </a:r>
            <a:endParaRPr lang="en-US" sz="1600" dirty="0">
              <a:solidFill>
                <a:srgbClr val="FF0000"/>
              </a:solidFill>
            </a:endParaRPr>
          </a:p>
        </p:txBody>
      </p:sp>
      <p:sp>
        <p:nvSpPr>
          <p:cNvPr id="23" name="TextBox 22"/>
          <p:cNvSpPr txBox="1"/>
          <p:nvPr/>
        </p:nvSpPr>
        <p:spPr>
          <a:xfrm>
            <a:off x="4411777" y="2207231"/>
            <a:ext cx="800219" cy="338554"/>
          </a:xfrm>
          <a:prstGeom prst="rect">
            <a:avLst/>
          </a:prstGeom>
          <a:noFill/>
        </p:spPr>
        <p:txBody>
          <a:bodyPr wrap="none" rtlCol="0">
            <a:spAutoFit/>
          </a:bodyPr>
          <a:lstStyle/>
          <a:p>
            <a:r>
              <a:rPr lang="zh-CN" altLang="en-US" sz="1600" dirty="0">
                <a:solidFill>
                  <a:srgbClr val="FF0000"/>
                </a:solidFill>
              </a:rPr>
              <a:t>版权法</a:t>
            </a:r>
            <a:endParaRPr lang="en-US" sz="1600" dirty="0">
              <a:solidFill>
                <a:srgbClr val="FF0000"/>
              </a:solidFill>
            </a:endParaRPr>
          </a:p>
        </p:txBody>
      </p:sp>
      <p:sp>
        <p:nvSpPr>
          <p:cNvPr id="24" name="TextBox 23"/>
          <p:cNvSpPr txBox="1"/>
          <p:nvPr/>
        </p:nvSpPr>
        <p:spPr>
          <a:xfrm>
            <a:off x="4739900" y="2610263"/>
            <a:ext cx="1005403" cy="338554"/>
          </a:xfrm>
          <a:prstGeom prst="rect">
            <a:avLst/>
          </a:prstGeom>
          <a:noFill/>
        </p:spPr>
        <p:txBody>
          <a:bodyPr wrap="none" rtlCol="0">
            <a:spAutoFit/>
          </a:bodyPr>
          <a:lstStyle/>
          <a:p>
            <a:r>
              <a:rPr lang="zh-CN" altLang="en-US" sz="1600" dirty="0">
                <a:solidFill>
                  <a:srgbClr val="FF0000"/>
                </a:solidFill>
              </a:rPr>
              <a:t>企业法务</a:t>
            </a:r>
            <a:endParaRPr lang="en-US" sz="1600" dirty="0">
              <a:solidFill>
                <a:srgbClr val="FF0000"/>
              </a:solidFill>
            </a:endParaRPr>
          </a:p>
        </p:txBody>
      </p:sp>
      <p:sp>
        <p:nvSpPr>
          <p:cNvPr id="25" name="TextBox 24"/>
          <p:cNvSpPr txBox="1"/>
          <p:nvPr/>
        </p:nvSpPr>
        <p:spPr>
          <a:xfrm>
            <a:off x="5178482" y="3035199"/>
            <a:ext cx="1210588" cy="338554"/>
          </a:xfrm>
          <a:prstGeom prst="rect">
            <a:avLst/>
          </a:prstGeom>
          <a:noFill/>
        </p:spPr>
        <p:txBody>
          <a:bodyPr wrap="none" rtlCol="0">
            <a:spAutoFit/>
          </a:bodyPr>
          <a:lstStyle/>
          <a:p>
            <a:r>
              <a:rPr lang="zh-CN" altLang="en-US" sz="1600" dirty="0">
                <a:solidFill>
                  <a:srgbClr val="FF0000"/>
                </a:solidFill>
              </a:rPr>
              <a:t>刑法及刑诉</a:t>
            </a:r>
            <a:endParaRPr lang="en-US" sz="1600" dirty="0">
              <a:solidFill>
                <a:srgbClr val="FF0000"/>
              </a:solidFill>
            </a:endParaRPr>
          </a:p>
        </p:txBody>
      </p:sp>
      <p:sp>
        <p:nvSpPr>
          <p:cNvPr id="26" name="TextBox 25"/>
          <p:cNvSpPr txBox="1"/>
          <p:nvPr/>
        </p:nvSpPr>
        <p:spPr>
          <a:xfrm>
            <a:off x="4456587" y="3458392"/>
            <a:ext cx="800219" cy="338554"/>
          </a:xfrm>
          <a:prstGeom prst="rect">
            <a:avLst/>
          </a:prstGeom>
          <a:noFill/>
        </p:spPr>
        <p:txBody>
          <a:bodyPr wrap="none" rtlCol="0">
            <a:spAutoFit/>
          </a:bodyPr>
          <a:lstStyle/>
          <a:p>
            <a:r>
              <a:rPr lang="zh-CN" altLang="en-US" sz="1600" dirty="0">
                <a:solidFill>
                  <a:srgbClr val="FF0000"/>
                </a:solidFill>
              </a:rPr>
              <a:t>教育法</a:t>
            </a:r>
            <a:endParaRPr lang="en-US" sz="1600" dirty="0">
              <a:solidFill>
                <a:srgbClr val="FF0000"/>
              </a:solidFill>
            </a:endParaRPr>
          </a:p>
        </p:txBody>
      </p:sp>
      <p:sp>
        <p:nvSpPr>
          <p:cNvPr id="27" name="TextBox 26"/>
          <p:cNvSpPr txBox="1"/>
          <p:nvPr/>
        </p:nvSpPr>
        <p:spPr>
          <a:xfrm>
            <a:off x="4912005" y="3751096"/>
            <a:ext cx="1210588" cy="584775"/>
          </a:xfrm>
          <a:prstGeom prst="rect">
            <a:avLst/>
          </a:prstGeom>
          <a:noFill/>
        </p:spPr>
        <p:txBody>
          <a:bodyPr wrap="none" rtlCol="0">
            <a:spAutoFit/>
          </a:bodyPr>
          <a:lstStyle/>
          <a:p>
            <a:r>
              <a:rPr lang="zh-CN" altLang="en-US" sz="1600" dirty="0">
                <a:solidFill>
                  <a:srgbClr val="FF0000"/>
                </a:solidFill>
              </a:rPr>
              <a:t>能源及公共</a:t>
            </a:r>
            <a:endParaRPr lang="en-US" altLang="zh-CN" sz="1600" dirty="0">
              <a:solidFill>
                <a:srgbClr val="FF0000"/>
              </a:solidFill>
            </a:endParaRPr>
          </a:p>
          <a:p>
            <a:r>
              <a:rPr lang="zh-CN" altLang="en-US" sz="1600" dirty="0">
                <a:solidFill>
                  <a:srgbClr val="FF0000"/>
                </a:solidFill>
              </a:rPr>
              <a:t>事业法</a:t>
            </a:r>
            <a:endParaRPr lang="en-US" sz="1600" dirty="0">
              <a:solidFill>
                <a:srgbClr val="FF0000"/>
              </a:solidFill>
            </a:endParaRPr>
          </a:p>
        </p:txBody>
      </p:sp>
      <p:sp>
        <p:nvSpPr>
          <p:cNvPr id="28" name="TextBox 27"/>
          <p:cNvSpPr txBox="1"/>
          <p:nvPr/>
        </p:nvSpPr>
        <p:spPr>
          <a:xfrm>
            <a:off x="5040347" y="4349241"/>
            <a:ext cx="1210588" cy="338554"/>
          </a:xfrm>
          <a:prstGeom prst="rect">
            <a:avLst/>
          </a:prstGeom>
          <a:noFill/>
        </p:spPr>
        <p:txBody>
          <a:bodyPr wrap="none" rtlCol="0">
            <a:spAutoFit/>
          </a:bodyPr>
          <a:lstStyle/>
          <a:p>
            <a:r>
              <a:rPr lang="zh-CN" altLang="en-US" sz="1600" dirty="0">
                <a:solidFill>
                  <a:srgbClr val="FF0000"/>
                </a:solidFill>
              </a:rPr>
              <a:t>娱乐及运动</a:t>
            </a:r>
            <a:endParaRPr lang="en-US" sz="1600" dirty="0">
              <a:solidFill>
                <a:srgbClr val="FF0000"/>
              </a:solidFill>
            </a:endParaRPr>
          </a:p>
        </p:txBody>
      </p:sp>
      <p:sp>
        <p:nvSpPr>
          <p:cNvPr id="30" name="TextBox 29"/>
          <p:cNvSpPr txBox="1"/>
          <p:nvPr/>
        </p:nvSpPr>
        <p:spPr>
          <a:xfrm>
            <a:off x="4788773" y="4743992"/>
            <a:ext cx="800219" cy="338554"/>
          </a:xfrm>
          <a:prstGeom prst="rect">
            <a:avLst/>
          </a:prstGeom>
          <a:noFill/>
        </p:spPr>
        <p:txBody>
          <a:bodyPr wrap="none" rtlCol="0">
            <a:spAutoFit/>
          </a:bodyPr>
          <a:lstStyle/>
          <a:p>
            <a:r>
              <a:rPr lang="zh-CN" altLang="en-US" sz="1600" dirty="0">
                <a:solidFill>
                  <a:srgbClr val="FF0000"/>
                </a:solidFill>
              </a:rPr>
              <a:t>环境法</a:t>
            </a:r>
            <a:endParaRPr lang="en-US" sz="1600" dirty="0">
              <a:solidFill>
                <a:srgbClr val="FF0000"/>
              </a:solidFill>
            </a:endParaRPr>
          </a:p>
        </p:txBody>
      </p:sp>
      <p:sp>
        <p:nvSpPr>
          <p:cNvPr id="31" name="TextBox 30"/>
          <p:cNvSpPr txBox="1"/>
          <p:nvPr/>
        </p:nvSpPr>
        <p:spPr>
          <a:xfrm>
            <a:off x="5040347" y="5012366"/>
            <a:ext cx="1210588" cy="584775"/>
          </a:xfrm>
          <a:prstGeom prst="rect">
            <a:avLst/>
          </a:prstGeom>
          <a:noFill/>
        </p:spPr>
        <p:txBody>
          <a:bodyPr wrap="none" rtlCol="0">
            <a:spAutoFit/>
          </a:bodyPr>
          <a:lstStyle/>
          <a:p>
            <a:r>
              <a:rPr lang="zh-CN" altLang="en-US" sz="1600" dirty="0">
                <a:solidFill>
                  <a:srgbClr val="FF0000"/>
                </a:solidFill>
              </a:rPr>
              <a:t>遗产、赠与</a:t>
            </a:r>
            <a:endParaRPr lang="en-US" altLang="zh-CN" sz="1600" dirty="0">
              <a:solidFill>
                <a:srgbClr val="FF0000"/>
              </a:solidFill>
            </a:endParaRPr>
          </a:p>
          <a:p>
            <a:r>
              <a:rPr lang="zh-CN" altLang="en-US" sz="1600" dirty="0">
                <a:solidFill>
                  <a:srgbClr val="FF0000"/>
                </a:solidFill>
              </a:rPr>
              <a:t>及信托法</a:t>
            </a:r>
            <a:endParaRPr lang="en-US" sz="1600" dirty="0">
              <a:solidFill>
                <a:srgbClr val="FF0000"/>
              </a:solidFill>
            </a:endParaRPr>
          </a:p>
        </p:txBody>
      </p:sp>
      <p:sp>
        <p:nvSpPr>
          <p:cNvPr id="32" name="TextBox 31"/>
          <p:cNvSpPr txBox="1"/>
          <p:nvPr/>
        </p:nvSpPr>
        <p:spPr>
          <a:xfrm>
            <a:off x="4119358" y="5591194"/>
            <a:ext cx="595035" cy="338554"/>
          </a:xfrm>
          <a:prstGeom prst="rect">
            <a:avLst/>
          </a:prstGeom>
          <a:noFill/>
        </p:spPr>
        <p:txBody>
          <a:bodyPr wrap="none" rtlCol="0">
            <a:spAutoFit/>
          </a:bodyPr>
          <a:lstStyle/>
          <a:p>
            <a:r>
              <a:rPr lang="zh-CN" altLang="en-US" sz="1600" dirty="0">
                <a:solidFill>
                  <a:srgbClr val="FF0000"/>
                </a:solidFill>
              </a:rPr>
              <a:t>证据</a:t>
            </a:r>
            <a:endParaRPr lang="en-US" sz="1600" dirty="0">
              <a:solidFill>
                <a:srgbClr val="FF0000"/>
              </a:solidFill>
            </a:endParaRPr>
          </a:p>
        </p:txBody>
      </p:sp>
      <p:sp>
        <p:nvSpPr>
          <p:cNvPr id="33" name="TextBox 32"/>
          <p:cNvSpPr txBox="1"/>
          <p:nvPr/>
        </p:nvSpPr>
        <p:spPr>
          <a:xfrm>
            <a:off x="4257777" y="5976231"/>
            <a:ext cx="1061992" cy="338554"/>
          </a:xfrm>
          <a:prstGeom prst="rect">
            <a:avLst/>
          </a:prstGeom>
          <a:noFill/>
        </p:spPr>
        <p:txBody>
          <a:bodyPr wrap="square" rtlCol="0">
            <a:spAutoFit/>
          </a:bodyPr>
          <a:lstStyle/>
          <a:p>
            <a:r>
              <a:rPr lang="zh-CN" altLang="en-US" sz="1600" dirty="0">
                <a:solidFill>
                  <a:srgbClr val="FF0000"/>
                </a:solidFill>
              </a:rPr>
              <a:t>家庭法</a:t>
            </a:r>
            <a:endParaRPr lang="en-US" sz="1600" dirty="0">
              <a:solidFill>
                <a:srgbClr val="FF0000"/>
              </a:solidFill>
            </a:endParaRPr>
          </a:p>
        </p:txBody>
      </p:sp>
      <p:sp>
        <p:nvSpPr>
          <p:cNvPr id="34" name="TextBox 33"/>
          <p:cNvSpPr txBox="1"/>
          <p:nvPr/>
        </p:nvSpPr>
        <p:spPr>
          <a:xfrm>
            <a:off x="7579057" y="1375779"/>
            <a:ext cx="595035" cy="338554"/>
          </a:xfrm>
          <a:prstGeom prst="rect">
            <a:avLst/>
          </a:prstGeom>
          <a:noFill/>
        </p:spPr>
        <p:txBody>
          <a:bodyPr wrap="none" rtlCol="0">
            <a:spAutoFit/>
          </a:bodyPr>
          <a:lstStyle/>
          <a:p>
            <a:r>
              <a:rPr lang="zh-CN" altLang="en-US" sz="1600" dirty="0">
                <a:solidFill>
                  <a:srgbClr val="FF0000"/>
                </a:solidFill>
              </a:rPr>
              <a:t>政府</a:t>
            </a:r>
            <a:endParaRPr lang="en-US" sz="1600" dirty="0">
              <a:solidFill>
                <a:srgbClr val="FF0000"/>
              </a:solidFill>
            </a:endParaRPr>
          </a:p>
        </p:txBody>
      </p:sp>
      <p:sp>
        <p:nvSpPr>
          <p:cNvPr id="35" name="TextBox 34"/>
          <p:cNvSpPr txBox="1"/>
          <p:nvPr/>
        </p:nvSpPr>
        <p:spPr>
          <a:xfrm>
            <a:off x="7786806" y="1782295"/>
            <a:ext cx="1210588" cy="338554"/>
          </a:xfrm>
          <a:prstGeom prst="rect">
            <a:avLst/>
          </a:prstGeom>
          <a:noFill/>
        </p:spPr>
        <p:txBody>
          <a:bodyPr wrap="none" rtlCol="0">
            <a:spAutoFit/>
          </a:bodyPr>
          <a:lstStyle/>
          <a:p>
            <a:r>
              <a:rPr lang="zh-CN" altLang="en-US" sz="1600" dirty="0">
                <a:solidFill>
                  <a:srgbClr val="FF0000"/>
                </a:solidFill>
              </a:rPr>
              <a:t>医疗保健法</a:t>
            </a:r>
            <a:endParaRPr lang="en-US" sz="1600" dirty="0">
              <a:solidFill>
                <a:srgbClr val="FF0000"/>
              </a:solidFill>
            </a:endParaRPr>
          </a:p>
        </p:txBody>
      </p:sp>
      <p:sp>
        <p:nvSpPr>
          <p:cNvPr id="36" name="TextBox 35"/>
          <p:cNvSpPr txBox="1"/>
          <p:nvPr/>
        </p:nvSpPr>
        <p:spPr>
          <a:xfrm>
            <a:off x="7501382" y="2200183"/>
            <a:ext cx="595035" cy="338554"/>
          </a:xfrm>
          <a:prstGeom prst="rect">
            <a:avLst/>
          </a:prstGeom>
          <a:noFill/>
        </p:spPr>
        <p:txBody>
          <a:bodyPr wrap="none" rtlCol="0">
            <a:spAutoFit/>
          </a:bodyPr>
          <a:lstStyle/>
          <a:p>
            <a:r>
              <a:rPr lang="zh-CN" altLang="en-US" sz="1600" dirty="0">
                <a:solidFill>
                  <a:srgbClr val="FF0000"/>
                </a:solidFill>
              </a:rPr>
              <a:t>移民</a:t>
            </a:r>
            <a:endParaRPr lang="en-US" sz="1600" dirty="0">
              <a:solidFill>
                <a:srgbClr val="FF0000"/>
              </a:solidFill>
            </a:endParaRPr>
          </a:p>
        </p:txBody>
      </p:sp>
      <p:sp>
        <p:nvSpPr>
          <p:cNvPr id="37" name="TextBox 36"/>
          <p:cNvSpPr txBox="1"/>
          <p:nvPr/>
        </p:nvSpPr>
        <p:spPr>
          <a:xfrm>
            <a:off x="7654446" y="2617112"/>
            <a:ext cx="800219" cy="338554"/>
          </a:xfrm>
          <a:prstGeom prst="rect">
            <a:avLst/>
          </a:prstGeom>
          <a:noFill/>
        </p:spPr>
        <p:txBody>
          <a:bodyPr wrap="none" rtlCol="0">
            <a:spAutoFit/>
          </a:bodyPr>
          <a:lstStyle/>
          <a:p>
            <a:r>
              <a:rPr lang="zh-CN" altLang="en-US" sz="1600" dirty="0">
                <a:solidFill>
                  <a:srgbClr val="FF0000"/>
                </a:solidFill>
              </a:rPr>
              <a:t>保险法</a:t>
            </a:r>
            <a:endParaRPr lang="en-US" sz="1600" dirty="0">
              <a:solidFill>
                <a:srgbClr val="FF0000"/>
              </a:solidFill>
            </a:endParaRPr>
          </a:p>
        </p:txBody>
      </p:sp>
      <p:sp>
        <p:nvSpPr>
          <p:cNvPr id="38" name="TextBox 37"/>
          <p:cNvSpPr txBox="1"/>
          <p:nvPr/>
        </p:nvSpPr>
        <p:spPr>
          <a:xfrm>
            <a:off x="7862195" y="3058571"/>
            <a:ext cx="800219" cy="338554"/>
          </a:xfrm>
          <a:prstGeom prst="rect">
            <a:avLst/>
          </a:prstGeom>
          <a:noFill/>
        </p:spPr>
        <p:txBody>
          <a:bodyPr wrap="none" rtlCol="0">
            <a:spAutoFit/>
          </a:bodyPr>
          <a:lstStyle/>
          <a:p>
            <a:r>
              <a:rPr lang="zh-CN" altLang="en-US" sz="1600" dirty="0">
                <a:solidFill>
                  <a:srgbClr val="FF0000"/>
                </a:solidFill>
              </a:rPr>
              <a:t>国际法</a:t>
            </a:r>
            <a:endParaRPr lang="en-US" sz="1600" dirty="0">
              <a:solidFill>
                <a:srgbClr val="FF0000"/>
              </a:solidFill>
            </a:endParaRPr>
          </a:p>
        </p:txBody>
      </p:sp>
      <p:sp>
        <p:nvSpPr>
          <p:cNvPr id="39" name="TextBox 38"/>
          <p:cNvSpPr txBox="1"/>
          <p:nvPr/>
        </p:nvSpPr>
        <p:spPr>
          <a:xfrm>
            <a:off x="8225388" y="3444744"/>
            <a:ext cx="1210588" cy="338554"/>
          </a:xfrm>
          <a:prstGeom prst="rect">
            <a:avLst/>
          </a:prstGeom>
          <a:noFill/>
        </p:spPr>
        <p:txBody>
          <a:bodyPr wrap="none" rtlCol="0">
            <a:spAutoFit/>
          </a:bodyPr>
          <a:lstStyle/>
          <a:p>
            <a:r>
              <a:rPr lang="zh-CN" altLang="en-US" sz="1600" dirty="0">
                <a:solidFill>
                  <a:srgbClr val="FF0000"/>
                </a:solidFill>
              </a:rPr>
              <a:t>国际贸易法</a:t>
            </a:r>
            <a:endParaRPr lang="en-US" sz="1600" dirty="0">
              <a:solidFill>
                <a:srgbClr val="FF0000"/>
              </a:solidFill>
            </a:endParaRPr>
          </a:p>
        </p:txBody>
      </p:sp>
      <p:sp>
        <p:nvSpPr>
          <p:cNvPr id="40" name="TextBox 39"/>
          <p:cNvSpPr txBox="1"/>
          <p:nvPr/>
        </p:nvSpPr>
        <p:spPr>
          <a:xfrm>
            <a:off x="8337001" y="3870291"/>
            <a:ext cx="1415772" cy="338554"/>
          </a:xfrm>
          <a:prstGeom prst="rect">
            <a:avLst/>
          </a:prstGeom>
          <a:noFill/>
        </p:spPr>
        <p:txBody>
          <a:bodyPr wrap="none" rtlCol="0">
            <a:spAutoFit/>
          </a:bodyPr>
          <a:lstStyle/>
          <a:p>
            <a:r>
              <a:rPr lang="zh-CN" altLang="en-US" sz="1600" dirty="0">
                <a:solidFill>
                  <a:srgbClr val="FF0000"/>
                </a:solidFill>
              </a:rPr>
              <a:t>劳动及雇佣法</a:t>
            </a:r>
            <a:endParaRPr lang="en-US" sz="1600" dirty="0">
              <a:solidFill>
                <a:srgbClr val="FF0000"/>
              </a:solidFill>
            </a:endParaRPr>
          </a:p>
        </p:txBody>
      </p:sp>
      <p:sp>
        <p:nvSpPr>
          <p:cNvPr id="41" name="TextBox 40"/>
          <p:cNvSpPr txBox="1"/>
          <p:nvPr/>
        </p:nvSpPr>
        <p:spPr>
          <a:xfrm>
            <a:off x="7517025" y="4307436"/>
            <a:ext cx="1005403" cy="338554"/>
          </a:xfrm>
          <a:prstGeom prst="rect">
            <a:avLst/>
          </a:prstGeom>
          <a:noFill/>
        </p:spPr>
        <p:txBody>
          <a:bodyPr wrap="none" rtlCol="0">
            <a:spAutoFit/>
          </a:bodyPr>
          <a:lstStyle/>
          <a:p>
            <a:r>
              <a:rPr lang="zh-CN" altLang="en-US" sz="1600" dirty="0">
                <a:solidFill>
                  <a:srgbClr val="FF0000"/>
                </a:solidFill>
              </a:rPr>
              <a:t>法律伦理</a:t>
            </a:r>
            <a:endParaRPr lang="en-US" sz="1600" dirty="0">
              <a:solidFill>
                <a:srgbClr val="FF0000"/>
              </a:solidFill>
            </a:endParaRPr>
          </a:p>
        </p:txBody>
      </p:sp>
      <p:sp>
        <p:nvSpPr>
          <p:cNvPr id="42" name="TextBox 41"/>
          <p:cNvSpPr txBox="1"/>
          <p:nvPr/>
        </p:nvSpPr>
        <p:spPr>
          <a:xfrm>
            <a:off x="8595026" y="4594111"/>
            <a:ext cx="1005403" cy="584775"/>
          </a:xfrm>
          <a:prstGeom prst="rect">
            <a:avLst/>
          </a:prstGeom>
          <a:noFill/>
        </p:spPr>
        <p:txBody>
          <a:bodyPr wrap="none" rtlCol="0">
            <a:spAutoFit/>
          </a:bodyPr>
          <a:lstStyle/>
          <a:p>
            <a:r>
              <a:rPr lang="zh-CN" altLang="en-US" sz="1600" dirty="0">
                <a:solidFill>
                  <a:srgbClr val="FF0000"/>
                </a:solidFill>
              </a:rPr>
              <a:t>生命科学</a:t>
            </a:r>
            <a:endParaRPr lang="en-US" altLang="zh-CN" sz="1600" dirty="0">
              <a:solidFill>
                <a:srgbClr val="FF0000"/>
              </a:solidFill>
            </a:endParaRPr>
          </a:p>
          <a:p>
            <a:r>
              <a:rPr lang="zh-CN" altLang="en-US" sz="1600" dirty="0">
                <a:solidFill>
                  <a:srgbClr val="FF0000"/>
                </a:solidFill>
              </a:rPr>
              <a:t>及制药</a:t>
            </a:r>
            <a:endParaRPr lang="en-US" sz="1600" dirty="0">
              <a:solidFill>
                <a:srgbClr val="FF0000"/>
              </a:solidFill>
            </a:endParaRPr>
          </a:p>
        </p:txBody>
      </p:sp>
      <p:sp>
        <p:nvSpPr>
          <p:cNvPr id="43" name="TextBox 42"/>
          <p:cNvSpPr txBox="1"/>
          <p:nvPr/>
        </p:nvSpPr>
        <p:spPr>
          <a:xfrm>
            <a:off x="7631362" y="5170069"/>
            <a:ext cx="800219" cy="338554"/>
          </a:xfrm>
          <a:prstGeom prst="rect">
            <a:avLst/>
          </a:prstGeom>
          <a:noFill/>
        </p:spPr>
        <p:txBody>
          <a:bodyPr wrap="none" rtlCol="0">
            <a:spAutoFit/>
          </a:bodyPr>
          <a:lstStyle/>
          <a:p>
            <a:r>
              <a:rPr lang="zh-CN" altLang="en-US" sz="1600" dirty="0">
                <a:solidFill>
                  <a:srgbClr val="FF0000"/>
                </a:solidFill>
              </a:rPr>
              <a:t>制造业</a:t>
            </a:r>
            <a:endParaRPr lang="en-US" sz="1600" dirty="0">
              <a:solidFill>
                <a:srgbClr val="FF0000"/>
              </a:solidFill>
            </a:endParaRPr>
          </a:p>
        </p:txBody>
      </p:sp>
      <p:sp>
        <p:nvSpPr>
          <p:cNvPr id="44" name="TextBox 43"/>
          <p:cNvSpPr txBox="1"/>
          <p:nvPr/>
        </p:nvSpPr>
        <p:spPr>
          <a:xfrm>
            <a:off x="8195369" y="5549823"/>
            <a:ext cx="595035" cy="338554"/>
          </a:xfrm>
          <a:prstGeom prst="rect">
            <a:avLst/>
          </a:prstGeom>
          <a:noFill/>
        </p:spPr>
        <p:txBody>
          <a:bodyPr wrap="none" rtlCol="0">
            <a:spAutoFit/>
          </a:bodyPr>
          <a:lstStyle/>
          <a:p>
            <a:r>
              <a:rPr lang="zh-CN" altLang="en-US" sz="1600" dirty="0">
                <a:solidFill>
                  <a:srgbClr val="FF0000"/>
                </a:solidFill>
              </a:rPr>
              <a:t>并购</a:t>
            </a:r>
            <a:endParaRPr lang="en-US" sz="1600" dirty="0">
              <a:solidFill>
                <a:srgbClr val="FF0000"/>
              </a:solidFill>
            </a:endParaRPr>
          </a:p>
        </p:txBody>
      </p:sp>
      <p:sp>
        <p:nvSpPr>
          <p:cNvPr id="45" name="TextBox 44"/>
          <p:cNvSpPr txBox="1"/>
          <p:nvPr/>
        </p:nvSpPr>
        <p:spPr>
          <a:xfrm>
            <a:off x="8234318" y="5880695"/>
            <a:ext cx="1210588" cy="584775"/>
          </a:xfrm>
          <a:prstGeom prst="rect">
            <a:avLst/>
          </a:prstGeom>
          <a:noFill/>
        </p:spPr>
        <p:txBody>
          <a:bodyPr wrap="none" rtlCol="0">
            <a:spAutoFit/>
          </a:bodyPr>
          <a:lstStyle/>
          <a:p>
            <a:r>
              <a:rPr lang="zh-CN" altLang="en-US" sz="1600" dirty="0">
                <a:solidFill>
                  <a:srgbClr val="FF0000"/>
                </a:solidFill>
              </a:rPr>
              <a:t>军事及退伍</a:t>
            </a:r>
            <a:endParaRPr lang="en-US" altLang="zh-CN" sz="1600" dirty="0">
              <a:solidFill>
                <a:srgbClr val="FF0000"/>
              </a:solidFill>
            </a:endParaRPr>
          </a:p>
          <a:p>
            <a:r>
              <a:rPr lang="zh-CN" altLang="en-US" sz="1600" dirty="0">
                <a:solidFill>
                  <a:srgbClr val="FF0000"/>
                </a:solidFill>
              </a:rPr>
              <a:t>军人法</a:t>
            </a:r>
            <a:endParaRPr lang="en-US" sz="1600" dirty="0">
              <a:solidFill>
                <a:srgbClr val="FF0000"/>
              </a:solidFill>
            </a:endParaRPr>
          </a:p>
        </p:txBody>
      </p:sp>
      <p:sp>
        <p:nvSpPr>
          <p:cNvPr id="46" name="TextBox 45"/>
          <p:cNvSpPr txBox="1"/>
          <p:nvPr/>
        </p:nvSpPr>
        <p:spPr>
          <a:xfrm>
            <a:off x="9791518" y="1593722"/>
            <a:ext cx="994340" cy="338554"/>
          </a:xfrm>
          <a:prstGeom prst="rect">
            <a:avLst/>
          </a:prstGeom>
          <a:noFill/>
        </p:spPr>
        <p:txBody>
          <a:bodyPr wrap="square" rtlCol="0">
            <a:spAutoFit/>
          </a:bodyPr>
          <a:lstStyle/>
          <a:p>
            <a:r>
              <a:rPr lang="zh-CN" altLang="en-US" sz="1600" dirty="0">
                <a:solidFill>
                  <a:srgbClr val="FF0000"/>
                </a:solidFill>
              </a:rPr>
              <a:t>专利法</a:t>
            </a:r>
            <a:endParaRPr lang="en-US" sz="1600" dirty="0">
              <a:solidFill>
                <a:srgbClr val="FF0000"/>
              </a:solidFill>
            </a:endParaRPr>
          </a:p>
        </p:txBody>
      </p:sp>
      <p:sp>
        <p:nvSpPr>
          <p:cNvPr id="47" name="TextBox 46"/>
          <p:cNvSpPr txBox="1"/>
          <p:nvPr/>
        </p:nvSpPr>
        <p:spPr>
          <a:xfrm>
            <a:off x="9820017" y="2008077"/>
            <a:ext cx="1620957" cy="338554"/>
          </a:xfrm>
          <a:prstGeom prst="rect">
            <a:avLst/>
          </a:prstGeom>
          <a:noFill/>
        </p:spPr>
        <p:txBody>
          <a:bodyPr wrap="none" rtlCol="0">
            <a:spAutoFit/>
          </a:bodyPr>
          <a:lstStyle/>
          <a:p>
            <a:r>
              <a:rPr lang="zh-CN" altLang="en-US" sz="1600" dirty="0">
                <a:solidFill>
                  <a:srgbClr val="FF0000"/>
                </a:solidFill>
              </a:rPr>
              <a:t>养老金及福利法</a:t>
            </a:r>
            <a:endParaRPr lang="en-US" sz="1600" dirty="0">
              <a:solidFill>
                <a:srgbClr val="FF0000"/>
              </a:solidFill>
            </a:endParaRPr>
          </a:p>
        </p:txBody>
      </p:sp>
      <p:sp>
        <p:nvSpPr>
          <p:cNvPr id="48" name="TextBox 47"/>
          <p:cNvSpPr txBox="1"/>
          <p:nvPr/>
        </p:nvSpPr>
        <p:spPr>
          <a:xfrm>
            <a:off x="9835937" y="2419787"/>
            <a:ext cx="2031325" cy="338554"/>
          </a:xfrm>
          <a:prstGeom prst="rect">
            <a:avLst/>
          </a:prstGeom>
          <a:noFill/>
        </p:spPr>
        <p:txBody>
          <a:bodyPr wrap="none" rtlCol="0">
            <a:spAutoFit/>
          </a:bodyPr>
          <a:lstStyle/>
          <a:p>
            <a:r>
              <a:rPr lang="zh-CN" altLang="en-US" sz="1600" dirty="0">
                <a:solidFill>
                  <a:srgbClr val="FF0000"/>
                </a:solidFill>
              </a:rPr>
              <a:t>政府及公共机构合同</a:t>
            </a:r>
            <a:endParaRPr lang="en-US" sz="1600" dirty="0">
              <a:solidFill>
                <a:srgbClr val="FF0000"/>
              </a:solidFill>
            </a:endParaRPr>
          </a:p>
        </p:txBody>
      </p:sp>
      <p:sp>
        <p:nvSpPr>
          <p:cNvPr id="49" name="TextBox 48"/>
          <p:cNvSpPr txBox="1"/>
          <p:nvPr/>
        </p:nvSpPr>
        <p:spPr>
          <a:xfrm>
            <a:off x="9805166" y="2827325"/>
            <a:ext cx="1826141" cy="338554"/>
          </a:xfrm>
          <a:prstGeom prst="rect">
            <a:avLst/>
          </a:prstGeom>
          <a:noFill/>
        </p:spPr>
        <p:txBody>
          <a:bodyPr wrap="none" rtlCol="0">
            <a:spAutoFit/>
          </a:bodyPr>
          <a:lstStyle/>
          <a:p>
            <a:r>
              <a:rPr lang="zh-CN" altLang="en-US" sz="1600" dirty="0">
                <a:solidFill>
                  <a:srgbClr val="FF0000"/>
                </a:solidFill>
              </a:rPr>
              <a:t>公共卫生与福利法</a:t>
            </a:r>
            <a:endParaRPr lang="en-US" sz="1600" dirty="0">
              <a:solidFill>
                <a:srgbClr val="FF0000"/>
              </a:solidFill>
            </a:endParaRPr>
          </a:p>
        </p:txBody>
      </p:sp>
      <p:sp>
        <p:nvSpPr>
          <p:cNvPr id="50" name="TextBox 49"/>
          <p:cNvSpPr txBox="1"/>
          <p:nvPr/>
        </p:nvSpPr>
        <p:spPr>
          <a:xfrm>
            <a:off x="9807438" y="3252679"/>
            <a:ext cx="1005403" cy="338554"/>
          </a:xfrm>
          <a:prstGeom prst="rect">
            <a:avLst/>
          </a:prstGeom>
          <a:noFill/>
        </p:spPr>
        <p:txBody>
          <a:bodyPr wrap="none" rtlCol="0">
            <a:spAutoFit/>
          </a:bodyPr>
          <a:lstStyle/>
          <a:p>
            <a:r>
              <a:rPr lang="zh-CN" altLang="en-US" sz="1600" dirty="0">
                <a:solidFill>
                  <a:srgbClr val="FF0000"/>
                </a:solidFill>
              </a:rPr>
              <a:t>房地产法</a:t>
            </a:r>
            <a:endParaRPr lang="en-US" sz="1600" dirty="0">
              <a:solidFill>
                <a:srgbClr val="FF0000"/>
              </a:solidFill>
            </a:endParaRPr>
          </a:p>
        </p:txBody>
      </p:sp>
      <p:sp>
        <p:nvSpPr>
          <p:cNvPr id="51" name="TextBox 50"/>
          <p:cNvSpPr txBox="1"/>
          <p:nvPr/>
        </p:nvSpPr>
        <p:spPr>
          <a:xfrm>
            <a:off x="9809710" y="3678034"/>
            <a:ext cx="800219" cy="338554"/>
          </a:xfrm>
          <a:prstGeom prst="rect">
            <a:avLst/>
          </a:prstGeom>
          <a:noFill/>
        </p:spPr>
        <p:txBody>
          <a:bodyPr wrap="none" rtlCol="0">
            <a:spAutoFit/>
          </a:bodyPr>
          <a:lstStyle/>
          <a:p>
            <a:r>
              <a:rPr lang="zh-CN" altLang="en-US" sz="1600" dirty="0">
                <a:solidFill>
                  <a:srgbClr val="FF0000"/>
                </a:solidFill>
              </a:rPr>
              <a:t>证券法</a:t>
            </a:r>
            <a:endParaRPr lang="en-US" sz="1600" dirty="0">
              <a:solidFill>
                <a:srgbClr val="FF0000"/>
              </a:solidFill>
            </a:endParaRPr>
          </a:p>
        </p:txBody>
      </p:sp>
      <p:sp>
        <p:nvSpPr>
          <p:cNvPr id="52" name="TextBox 51"/>
          <p:cNvSpPr txBox="1"/>
          <p:nvPr/>
        </p:nvSpPr>
        <p:spPr>
          <a:xfrm>
            <a:off x="9826541" y="4087909"/>
            <a:ext cx="595035" cy="338554"/>
          </a:xfrm>
          <a:prstGeom prst="rect">
            <a:avLst/>
          </a:prstGeom>
          <a:noFill/>
        </p:spPr>
        <p:txBody>
          <a:bodyPr wrap="none" rtlCol="0">
            <a:spAutoFit/>
          </a:bodyPr>
          <a:lstStyle/>
          <a:p>
            <a:r>
              <a:rPr lang="zh-CN" altLang="en-US" sz="1600" dirty="0">
                <a:solidFill>
                  <a:srgbClr val="FF0000"/>
                </a:solidFill>
              </a:rPr>
              <a:t>税法</a:t>
            </a:r>
            <a:endParaRPr lang="en-US" sz="1600" dirty="0">
              <a:solidFill>
                <a:srgbClr val="FF0000"/>
              </a:solidFill>
            </a:endParaRPr>
          </a:p>
        </p:txBody>
      </p:sp>
      <p:sp>
        <p:nvSpPr>
          <p:cNvPr id="53" name="TextBox 52"/>
          <p:cNvSpPr txBox="1"/>
          <p:nvPr/>
        </p:nvSpPr>
        <p:spPr>
          <a:xfrm>
            <a:off x="9828813" y="4513268"/>
            <a:ext cx="595035" cy="338554"/>
          </a:xfrm>
          <a:prstGeom prst="rect">
            <a:avLst/>
          </a:prstGeom>
          <a:noFill/>
        </p:spPr>
        <p:txBody>
          <a:bodyPr wrap="none" rtlCol="0">
            <a:spAutoFit/>
          </a:bodyPr>
          <a:lstStyle/>
          <a:p>
            <a:r>
              <a:rPr lang="zh-CN" altLang="en-US" sz="1600" dirty="0">
                <a:solidFill>
                  <a:srgbClr val="FF0000"/>
                </a:solidFill>
              </a:rPr>
              <a:t>侵权</a:t>
            </a:r>
            <a:endParaRPr lang="en-US" sz="1600" dirty="0">
              <a:solidFill>
                <a:srgbClr val="FF0000"/>
              </a:solidFill>
            </a:endParaRPr>
          </a:p>
        </p:txBody>
      </p:sp>
      <p:sp>
        <p:nvSpPr>
          <p:cNvPr id="54" name="TextBox 53"/>
          <p:cNvSpPr txBox="1"/>
          <p:nvPr/>
        </p:nvSpPr>
        <p:spPr>
          <a:xfrm>
            <a:off x="9823852" y="4952551"/>
            <a:ext cx="1210588" cy="338554"/>
          </a:xfrm>
          <a:prstGeom prst="rect">
            <a:avLst/>
          </a:prstGeom>
          <a:noFill/>
        </p:spPr>
        <p:txBody>
          <a:bodyPr wrap="none" rtlCol="0">
            <a:spAutoFit/>
          </a:bodyPr>
          <a:lstStyle/>
          <a:p>
            <a:r>
              <a:rPr lang="zh-CN" altLang="en-US" sz="1600" dirty="0">
                <a:solidFill>
                  <a:srgbClr val="FF0000"/>
                </a:solidFill>
              </a:rPr>
              <a:t>贸易秘密法</a:t>
            </a:r>
            <a:endParaRPr lang="en-US" sz="1600" dirty="0">
              <a:solidFill>
                <a:srgbClr val="FF0000"/>
              </a:solidFill>
            </a:endParaRPr>
          </a:p>
        </p:txBody>
      </p:sp>
      <p:sp>
        <p:nvSpPr>
          <p:cNvPr id="55" name="TextBox 54"/>
          <p:cNvSpPr txBox="1"/>
          <p:nvPr/>
        </p:nvSpPr>
        <p:spPr>
          <a:xfrm>
            <a:off x="9852649" y="5378186"/>
            <a:ext cx="800219" cy="338554"/>
          </a:xfrm>
          <a:prstGeom prst="rect">
            <a:avLst/>
          </a:prstGeom>
          <a:noFill/>
        </p:spPr>
        <p:txBody>
          <a:bodyPr wrap="none" rtlCol="0">
            <a:spAutoFit/>
          </a:bodyPr>
          <a:lstStyle/>
          <a:p>
            <a:r>
              <a:rPr lang="zh-CN" altLang="en-US" sz="1600" dirty="0">
                <a:solidFill>
                  <a:srgbClr val="FF0000"/>
                </a:solidFill>
              </a:rPr>
              <a:t>商标法</a:t>
            </a:r>
            <a:endParaRPr lang="en-US" sz="1600" dirty="0">
              <a:solidFill>
                <a:srgbClr val="FF0000"/>
              </a:solidFill>
            </a:endParaRPr>
          </a:p>
        </p:txBody>
      </p:sp>
      <p:sp>
        <p:nvSpPr>
          <p:cNvPr id="56" name="TextBox 55"/>
          <p:cNvSpPr txBox="1"/>
          <p:nvPr/>
        </p:nvSpPr>
        <p:spPr>
          <a:xfrm>
            <a:off x="9868569" y="5776245"/>
            <a:ext cx="800219" cy="338554"/>
          </a:xfrm>
          <a:prstGeom prst="rect">
            <a:avLst/>
          </a:prstGeom>
          <a:noFill/>
        </p:spPr>
        <p:txBody>
          <a:bodyPr wrap="none" rtlCol="0">
            <a:spAutoFit/>
          </a:bodyPr>
          <a:lstStyle/>
          <a:p>
            <a:r>
              <a:rPr lang="zh-CN" altLang="en-US" sz="1600" dirty="0">
                <a:solidFill>
                  <a:srgbClr val="FF0000"/>
                </a:solidFill>
              </a:rPr>
              <a:t>运输法</a:t>
            </a:r>
            <a:endParaRPr lang="en-US" sz="1600" dirty="0">
              <a:solidFill>
                <a:srgbClr val="FF0000"/>
              </a:solidFill>
            </a:endParaRPr>
          </a:p>
        </p:txBody>
      </p:sp>
      <p:sp>
        <p:nvSpPr>
          <p:cNvPr id="57" name="TextBox 56"/>
          <p:cNvSpPr txBox="1"/>
          <p:nvPr/>
        </p:nvSpPr>
        <p:spPr>
          <a:xfrm>
            <a:off x="9434112" y="6215249"/>
            <a:ext cx="3057247" cy="338554"/>
          </a:xfrm>
          <a:prstGeom prst="rect">
            <a:avLst/>
          </a:prstGeom>
          <a:noFill/>
        </p:spPr>
        <p:txBody>
          <a:bodyPr wrap="none" rtlCol="0">
            <a:spAutoFit/>
          </a:bodyPr>
          <a:lstStyle/>
          <a:p>
            <a:r>
              <a:rPr lang="zh-CN" altLang="en-US" sz="1600" dirty="0">
                <a:solidFill>
                  <a:srgbClr val="FF0000"/>
                </a:solidFill>
              </a:rPr>
              <a:t>工人赔偿及残疾人社会保障保险</a:t>
            </a:r>
            <a:endParaRPr lang="en-US" sz="1600" dirty="0">
              <a:solidFill>
                <a:srgbClr val="FF0000"/>
              </a:solidFill>
            </a:endParaRPr>
          </a:p>
        </p:txBody>
      </p:sp>
      <p:sp>
        <p:nvSpPr>
          <p:cNvPr id="2" name="Slide Number Placeholder 1">
            <a:extLst>
              <a:ext uri="{FF2B5EF4-FFF2-40B4-BE49-F238E27FC236}">
                <a16:creationId xmlns:a16="http://schemas.microsoft.com/office/drawing/2014/main" id="{D53F82D5-A2C8-46FE-9E41-4956A1F105CC}"/>
              </a:ext>
            </a:extLst>
          </p:cNvPr>
          <p:cNvSpPr>
            <a:spLocks noGrp="1"/>
          </p:cNvSpPr>
          <p:nvPr>
            <p:ph type="sldNum" sz="quarter" idx="12"/>
          </p:nvPr>
        </p:nvSpPr>
        <p:spPr/>
        <p:txBody>
          <a:bodyPr/>
          <a:lstStyle/>
          <a:p>
            <a:fld id="{AFAE5B16-0F33-4EE9-AE34-61D676368225}" type="slidenum">
              <a:rPr lang="zh-CN" altLang="en-US" smtClean="0"/>
              <a:t>19</a:t>
            </a:fld>
            <a:endParaRPr lang="zh-CN" altLang="en-US"/>
          </a:p>
        </p:txBody>
      </p:sp>
    </p:spTree>
    <p:custDataLst>
      <p:tags r:id="rId1"/>
    </p:custDataLst>
    <p:extLst>
      <p:ext uri="{BB962C8B-B14F-4D97-AF65-F5344CB8AC3E}">
        <p14:creationId xmlns:p14="http://schemas.microsoft.com/office/powerpoint/2010/main" val="85344813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3938590" y="315811"/>
            <a:ext cx="4294924" cy="461665"/>
          </a:xfrm>
          <a:prstGeom prst="rect">
            <a:avLst/>
          </a:prstGeom>
          <a:noFill/>
        </p:spPr>
        <p:txBody>
          <a:bodyPr wrap="square" rtlCol="0">
            <a:spAutoFit/>
          </a:bodyPr>
          <a:lstStyle/>
          <a:p>
            <a:r>
              <a:rPr lang="en-US" sz="2400" dirty="0">
                <a:solidFill>
                  <a:srgbClr val="EE1C39"/>
                </a:solidFill>
              </a:rPr>
              <a:t>Lexis®</a:t>
            </a:r>
            <a:r>
              <a:rPr lang="zh-CN" altLang="en-US" sz="2400" dirty="0">
                <a:solidFill>
                  <a:srgbClr val="EE1C39"/>
                </a:solidFill>
                <a:latin typeface="微软雅黑" panose="020B0503020204020204" charset="-122"/>
                <a:ea typeface="微软雅黑" panose="020B0503020204020204" charset="-122"/>
                <a:cs typeface="微软雅黑" panose="020B0503020204020204" charset="-122"/>
              </a:rPr>
              <a:t>数据库的价值</a:t>
            </a:r>
          </a:p>
        </p:txBody>
      </p:sp>
      <p:sp>
        <p:nvSpPr>
          <p:cNvPr id="5" name="MH_Other_7"/>
          <p:cNvSpPr/>
          <p:nvPr>
            <p:custDataLst>
              <p:tags r:id="rId1"/>
            </p:custDataLst>
          </p:nvPr>
        </p:nvSpPr>
        <p:spPr>
          <a:xfrm rot="9720000" flipH="1">
            <a:off x="4283137" y="2963391"/>
            <a:ext cx="1766288"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9BC674"/>
          </a:solidFill>
          <a:ln w="12700" cap="flat" cmpd="sng" algn="ctr">
            <a:noFill/>
            <a:prstDash val="solid"/>
            <a:miter lim="800000"/>
          </a:ln>
          <a:effectLst/>
        </p:spPr>
        <p:txBody>
          <a:bodyPr wrap="square" anchor="ctr">
            <a:normAutofit/>
          </a:bodyPr>
          <a:lstStyle/>
          <a:p>
            <a:pPr algn="ctr">
              <a:defRPr/>
            </a:pPr>
            <a:endParaRPr lang="zh-CN" altLang="en-US" sz="1350">
              <a:solidFill>
                <a:srgbClr val="9BC674"/>
              </a:solidFill>
            </a:endParaRPr>
          </a:p>
        </p:txBody>
      </p:sp>
      <p:sp>
        <p:nvSpPr>
          <p:cNvPr id="6" name="MH_Other_7"/>
          <p:cNvSpPr/>
          <p:nvPr>
            <p:custDataLst>
              <p:tags r:id="rId2"/>
            </p:custDataLst>
          </p:nvPr>
        </p:nvSpPr>
        <p:spPr>
          <a:xfrm rot="14040000" flipH="1">
            <a:off x="4665751" y="1761614"/>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48A5BD"/>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7" name="MH_SubTitle_4"/>
          <p:cNvSpPr/>
          <p:nvPr>
            <p:custDataLst>
              <p:tags r:id="rId3"/>
            </p:custDataLst>
          </p:nvPr>
        </p:nvSpPr>
        <p:spPr>
          <a:xfrm>
            <a:off x="4940935" y="1741170"/>
            <a:ext cx="972820" cy="977900"/>
          </a:xfrm>
          <a:custGeom>
            <a:avLst/>
            <a:gdLst>
              <a:gd name="connsiteX0" fmla="*/ 492230 w 1020237"/>
              <a:gd name="connsiteY0" fmla="*/ 299 h 1020239"/>
              <a:gd name="connsiteX1" fmla="*/ 922786 w 1020237"/>
              <a:gd name="connsiteY1" fmla="*/ 210303 h 1020239"/>
              <a:gd name="connsiteX2" fmla="*/ 809940 w 1020237"/>
              <a:gd name="connsiteY2" fmla="*/ 922785 h 1020239"/>
              <a:gd name="connsiteX3" fmla="*/ 97454 w 1020237"/>
              <a:gd name="connsiteY3" fmla="*/ 809940 h 1020239"/>
              <a:gd name="connsiteX4" fmla="*/ 210300 w 1020237"/>
              <a:gd name="connsiteY4" fmla="*/ 97452 h 1020239"/>
              <a:gd name="connsiteX5" fmla="*/ 492230 w 1020237"/>
              <a:gd name="connsiteY5" fmla="*/ 299 h 10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237" h="1020239">
                <a:moveTo>
                  <a:pt x="492230" y="299"/>
                </a:moveTo>
                <a:cubicBezTo>
                  <a:pt x="655879" y="-5291"/>
                  <a:pt x="819292" y="67860"/>
                  <a:pt x="922786" y="210303"/>
                </a:cubicBezTo>
                <a:cubicBezTo>
                  <a:pt x="1088368" y="438214"/>
                  <a:pt x="1037849" y="757204"/>
                  <a:pt x="809940" y="922785"/>
                </a:cubicBezTo>
                <a:cubicBezTo>
                  <a:pt x="582030" y="1088372"/>
                  <a:pt x="263039" y="1037850"/>
                  <a:pt x="97454" y="809940"/>
                </a:cubicBezTo>
                <a:cubicBezTo>
                  <a:pt x="-68133" y="582032"/>
                  <a:pt x="-17607" y="263040"/>
                  <a:pt x="210300" y="97452"/>
                </a:cubicBezTo>
                <a:cubicBezTo>
                  <a:pt x="295765" y="35363"/>
                  <a:pt x="394040" y="3656"/>
                  <a:pt x="492230" y="299"/>
                </a:cubicBezTo>
                <a:close/>
              </a:path>
            </a:pathLst>
          </a:custGeom>
          <a:solidFill>
            <a:srgbClr val="FFFFFF"/>
          </a:solidFill>
          <a:ln w="12700" cap="flat" cmpd="sng" algn="ctr">
            <a:noFill/>
            <a:prstDash val="solid"/>
            <a:miter lim="800000"/>
          </a:ln>
          <a:effectLst/>
        </p:spPr>
        <p:txBody>
          <a:bodyPr wrap="square" anchor="ctr">
            <a:normAutofit/>
          </a:bodyPr>
          <a:lstStyle/>
          <a:p>
            <a:pPr algn="ctr"/>
            <a:endParaRPr lang="zh-CN" altLang="en-US" b="1" dirty="0">
              <a:solidFill>
                <a:srgbClr val="FF0000"/>
              </a:solidFill>
              <a:latin typeface="Arial" panose="020B0604020202020204" pitchFamily="34" charset="0"/>
              <a:ea typeface="黑体" panose="02010609060101010101" pitchFamily="49" charset="-122"/>
              <a:cs typeface="+mn-ea"/>
            </a:endParaRPr>
          </a:p>
          <a:p>
            <a:pPr algn="ctr"/>
            <a:r>
              <a:rPr lang="zh-CN" altLang="en-US" b="1" dirty="0">
                <a:solidFill>
                  <a:srgbClr val="FF0000"/>
                </a:solidFill>
                <a:latin typeface="Arial" panose="020B0604020202020204" pitchFamily="34" charset="0"/>
                <a:ea typeface="黑体" panose="02010609060101010101" pitchFamily="49" charset="-122"/>
                <a:cs typeface="+mn-ea"/>
              </a:rPr>
              <a:t>学术</a:t>
            </a:r>
          </a:p>
          <a:p>
            <a:pPr algn="ctr"/>
            <a:r>
              <a:rPr lang="zh-CN" altLang="en-US" b="1" dirty="0">
                <a:solidFill>
                  <a:srgbClr val="FF0000"/>
                </a:solidFill>
                <a:latin typeface="Arial" panose="020B0604020202020204" pitchFamily="34" charset="0"/>
                <a:ea typeface="黑体" panose="02010609060101010101" pitchFamily="49" charset="-122"/>
                <a:cs typeface="+mn-ea"/>
              </a:rPr>
              <a:t>研习</a:t>
            </a:r>
          </a:p>
          <a:p>
            <a:pPr algn="ctr"/>
            <a:endParaRPr lang="zh-CN" altLang="en-US" b="1" dirty="0">
              <a:solidFill>
                <a:srgbClr val="FF0000"/>
              </a:solidFill>
              <a:latin typeface="Arial" panose="020B0604020202020204" pitchFamily="34" charset="0"/>
              <a:ea typeface="黑体" panose="02010609060101010101" pitchFamily="49" charset="-122"/>
              <a:cs typeface="+mn-ea"/>
            </a:endParaRPr>
          </a:p>
        </p:txBody>
      </p:sp>
      <p:sp>
        <p:nvSpPr>
          <p:cNvPr id="8" name="MH_Other_7"/>
          <p:cNvSpPr/>
          <p:nvPr>
            <p:custDataLst>
              <p:tags r:id="rId4"/>
            </p:custDataLst>
          </p:nvPr>
        </p:nvSpPr>
        <p:spPr>
          <a:xfrm rot="18360000" flipH="1">
            <a:off x="5813575" y="1896238"/>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DB8087"/>
          </a:solidFill>
          <a:ln w="12700" cap="flat" cmpd="sng" algn="ctr">
            <a:noFill/>
            <a:prstDash val="solid"/>
            <a:miter lim="800000"/>
          </a:ln>
          <a:effectLst/>
        </p:spPr>
        <p:txBody>
          <a:bodyPr wrap="square" anchor="ctr">
            <a:normAutofit/>
          </a:bodyPr>
          <a:lstStyle/>
          <a:p>
            <a:pPr algn="ctr">
              <a:defRPr/>
            </a:pPr>
            <a:endParaRPr lang="zh-CN" altLang="en-US" sz="1350">
              <a:solidFill>
                <a:srgbClr val="DB8087"/>
              </a:solidFill>
            </a:endParaRPr>
          </a:p>
        </p:txBody>
      </p:sp>
      <p:sp>
        <p:nvSpPr>
          <p:cNvPr id="9" name="MH_SubTitle_4"/>
          <p:cNvSpPr/>
          <p:nvPr>
            <p:custDataLst>
              <p:tags r:id="rId5"/>
            </p:custDataLst>
          </p:nvPr>
        </p:nvSpPr>
        <p:spPr>
          <a:xfrm>
            <a:off x="6327744" y="1741138"/>
            <a:ext cx="1054596" cy="1054595"/>
          </a:xfrm>
          <a:custGeom>
            <a:avLst/>
            <a:gdLst>
              <a:gd name="connsiteX0" fmla="*/ 528006 w 1020238"/>
              <a:gd name="connsiteY0" fmla="*/ 299 h 1020237"/>
              <a:gd name="connsiteX1" fmla="*/ 809939 w 1020238"/>
              <a:gd name="connsiteY1" fmla="*/ 97454 h 1020237"/>
              <a:gd name="connsiteX2" fmla="*/ 922786 w 1020238"/>
              <a:gd name="connsiteY2" fmla="*/ 809935 h 1020237"/>
              <a:gd name="connsiteX3" fmla="*/ 210303 w 1020238"/>
              <a:gd name="connsiteY3" fmla="*/ 922786 h 1020237"/>
              <a:gd name="connsiteX4" fmla="*/ 97453 w 1020238"/>
              <a:gd name="connsiteY4" fmla="*/ 210300 h 1020237"/>
              <a:gd name="connsiteX5" fmla="*/ 528006 w 1020238"/>
              <a:gd name="connsiteY5" fmla="*/ 299 h 10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238" h="1020237">
                <a:moveTo>
                  <a:pt x="528006" y="299"/>
                </a:moveTo>
                <a:cubicBezTo>
                  <a:pt x="626201" y="3655"/>
                  <a:pt x="724472" y="35357"/>
                  <a:pt x="809939" y="97454"/>
                </a:cubicBezTo>
                <a:cubicBezTo>
                  <a:pt x="1037847" y="263040"/>
                  <a:pt x="1088371" y="582028"/>
                  <a:pt x="922786" y="809935"/>
                </a:cubicBezTo>
                <a:cubicBezTo>
                  <a:pt x="757202" y="1037850"/>
                  <a:pt x="438212" y="1088368"/>
                  <a:pt x="210303" y="922786"/>
                </a:cubicBezTo>
                <a:cubicBezTo>
                  <a:pt x="-17609" y="757199"/>
                  <a:pt x="-68132" y="438210"/>
                  <a:pt x="97453" y="210300"/>
                </a:cubicBezTo>
                <a:cubicBezTo>
                  <a:pt x="200948" y="67855"/>
                  <a:pt x="364361" y="-5297"/>
                  <a:pt x="528006" y="299"/>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语言</a:t>
            </a:r>
          </a:p>
          <a:p>
            <a:pPr algn="ctr"/>
            <a:r>
              <a:rPr lang="zh-CN" altLang="en-US" b="1" dirty="0">
                <a:solidFill>
                  <a:srgbClr val="FF0000"/>
                </a:solidFill>
                <a:latin typeface="Arial" panose="020B0604020202020204" pitchFamily="34" charset="0"/>
                <a:ea typeface="黑体" panose="02010609060101010101" pitchFamily="49" charset="-122"/>
                <a:cs typeface="+mn-ea"/>
              </a:rPr>
              <a:t>学习</a:t>
            </a:r>
          </a:p>
        </p:txBody>
      </p:sp>
      <p:sp>
        <p:nvSpPr>
          <p:cNvPr id="10" name="MH_Other_7"/>
          <p:cNvSpPr/>
          <p:nvPr>
            <p:custDataLst>
              <p:tags r:id="rId6"/>
            </p:custDataLst>
          </p:nvPr>
        </p:nvSpPr>
        <p:spPr>
          <a:xfrm rot="1080000" flipH="1">
            <a:off x="6185395" y="2983882"/>
            <a:ext cx="1766288"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C4ADD2"/>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11" name="MH_SubTitle_4"/>
          <p:cNvSpPr/>
          <p:nvPr>
            <p:custDataLst>
              <p:tags r:id="rId7"/>
            </p:custDataLst>
          </p:nvPr>
        </p:nvSpPr>
        <p:spPr>
          <a:xfrm>
            <a:off x="4339858" y="3119018"/>
            <a:ext cx="1054803" cy="1054804"/>
          </a:xfrm>
          <a:custGeom>
            <a:avLst/>
            <a:gdLst>
              <a:gd name="connsiteX0" fmla="*/ 466628 w 1020440"/>
              <a:gd name="connsiteY0" fmla="*/ 1873 h 1020440"/>
              <a:gd name="connsiteX1" fmla="*/ 667844 w 1020440"/>
              <a:gd name="connsiteY1" fmla="*/ 25104 h 1020440"/>
              <a:gd name="connsiteX2" fmla="*/ 995337 w 1020440"/>
              <a:gd name="connsiteY2" fmla="*/ 667843 h 1020440"/>
              <a:gd name="connsiteX3" fmla="*/ 352597 w 1020440"/>
              <a:gd name="connsiteY3" fmla="*/ 995336 h 1020440"/>
              <a:gd name="connsiteX4" fmla="*/ 25104 w 1020440"/>
              <a:gd name="connsiteY4" fmla="*/ 352597 h 1020440"/>
              <a:gd name="connsiteX5" fmla="*/ 466628 w 1020440"/>
              <a:gd name="connsiteY5" fmla="*/ 1873 h 10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40" h="1020440">
                <a:moveTo>
                  <a:pt x="466628" y="1873"/>
                </a:moveTo>
                <a:cubicBezTo>
                  <a:pt x="532641" y="-3819"/>
                  <a:pt x="600862" y="3340"/>
                  <a:pt x="667844" y="25104"/>
                </a:cubicBezTo>
                <a:cubicBezTo>
                  <a:pt x="935768" y="112157"/>
                  <a:pt x="1082391" y="399919"/>
                  <a:pt x="995337" y="667843"/>
                </a:cubicBezTo>
                <a:cubicBezTo>
                  <a:pt x="908283" y="935769"/>
                  <a:pt x="620519" y="1082392"/>
                  <a:pt x="352597" y="995336"/>
                </a:cubicBezTo>
                <a:cubicBezTo>
                  <a:pt x="84673" y="908284"/>
                  <a:pt x="-61950" y="620519"/>
                  <a:pt x="25104" y="352597"/>
                </a:cubicBezTo>
                <a:cubicBezTo>
                  <a:pt x="90394" y="151655"/>
                  <a:pt x="268585" y="18942"/>
                  <a:pt x="466628" y="1873"/>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留学</a:t>
            </a:r>
          </a:p>
          <a:p>
            <a:pPr algn="ctr"/>
            <a:r>
              <a:rPr lang="zh-CN" altLang="en-US" b="1" dirty="0">
                <a:solidFill>
                  <a:srgbClr val="FF0000"/>
                </a:solidFill>
                <a:latin typeface="Arial" panose="020B0604020202020204" pitchFamily="34" charset="0"/>
                <a:ea typeface="黑体" panose="02010609060101010101" pitchFamily="49" charset="-122"/>
                <a:cs typeface="+mn-ea"/>
              </a:rPr>
              <a:t>就业</a:t>
            </a:r>
          </a:p>
        </p:txBody>
      </p:sp>
      <p:sp>
        <p:nvSpPr>
          <p:cNvPr id="12" name="MH_Other_7"/>
          <p:cNvSpPr/>
          <p:nvPr>
            <p:custDataLst>
              <p:tags r:id="rId8"/>
            </p:custDataLst>
          </p:nvPr>
        </p:nvSpPr>
        <p:spPr>
          <a:xfrm rot="5400000" flipH="1">
            <a:off x="5234265" y="3603844"/>
            <a:ext cx="1766290" cy="1180191"/>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76C6AF"/>
          </a:solidFill>
          <a:ln w="12700" cap="flat" cmpd="sng" algn="ctr">
            <a:noFill/>
            <a:prstDash val="solid"/>
            <a:miter lim="800000"/>
          </a:ln>
          <a:effectLst/>
        </p:spPr>
        <p:txBody>
          <a:bodyPr wrap="square" anchor="ctr">
            <a:normAutofit/>
          </a:bodyPr>
          <a:lstStyle/>
          <a:p>
            <a:pPr algn="ctr">
              <a:defRPr/>
            </a:pPr>
            <a:endParaRPr lang="zh-CN" altLang="en-US" sz="1350"/>
          </a:p>
        </p:txBody>
      </p:sp>
      <p:sp>
        <p:nvSpPr>
          <p:cNvPr id="13" name="MH_SubTitle_4"/>
          <p:cNvSpPr/>
          <p:nvPr>
            <p:custDataLst>
              <p:tags r:id="rId9"/>
            </p:custDataLst>
          </p:nvPr>
        </p:nvSpPr>
        <p:spPr>
          <a:xfrm>
            <a:off x="5590150" y="3936037"/>
            <a:ext cx="1054519" cy="1054521"/>
          </a:xfrm>
          <a:custGeom>
            <a:avLst/>
            <a:gdLst>
              <a:gd name="connsiteX0" fmla="*/ 510088 w 1020165"/>
              <a:gd name="connsiteY0" fmla="*/ 0 h 1020166"/>
              <a:gd name="connsiteX1" fmla="*/ 1020165 w 1020165"/>
              <a:gd name="connsiteY1" fmla="*/ 510084 h 1020166"/>
              <a:gd name="connsiteX2" fmla="*/ 510084 w 1020165"/>
              <a:gd name="connsiteY2" fmla="*/ 1020166 h 1020166"/>
              <a:gd name="connsiteX3" fmla="*/ 0 w 1020165"/>
              <a:gd name="connsiteY3" fmla="*/ 510084 h 1020166"/>
              <a:gd name="connsiteX4" fmla="*/ 510088 w 1020165"/>
              <a:gd name="connsiteY4" fmla="*/ 0 h 102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65" h="1020166">
                <a:moveTo>
                  <a:pt x="510088" y="0"/>
                </a:moveTo>
                <a:cubicBezTo>
                  <a:pt x="791798" y="0"/>
                  <a:pt x="1020167" y="228370"/>
                  <a:pt x="1020165" y="510084"/>
                </a:cubicBezTo>
                <a:cubicBezTo>
                  <a:pt x="1020168" y="791793"/>
                  <a:pt x="791797" y="1020167"/>
                  <a:pt x="510084" y="1020166"/>
                </a:cubicBezTo>
                <a:cubicBezTo>
                  <a:pt x="228373" y="1020166"/>
                  <a:pt x="3" y="791796"/>
                  <a:pt x="0" y="510084"/>
                </a:cubicBezTo>
                <a:cubicBezTo>
                  <a:pt x="1" y="228373"/>
                  <a:pt x="228374" y="1"/>
                  <a:pt x="510088" y="0"/>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时事</a:t>
            </a:r>
          </a:p>
          <a:p>
            <a:pPr algn="ctr"/>
            <a:r>
              <a:rPr lang="zh-CN" altLang="en-US" b="1" dirty="0">
                <a:solidFill>
                  <a:srgbClr val="FF0000"/>
                </a:solidFill>
                <a:latin typeface="Arial" panose="020B0604020202020204" pitchFamily="34" charset="0"/>
                <a:ea typeface="黑体" panose="02010609060101010101" pitchFamily="49" charset="-122"/>
                <a:cs typeface="+mn-ea"/>
              </a:rPr>
              <a:t>资讯</a:t>
            </a:r>
          </a:p>
        </p:txBody>
      </p:sp>
      <p:sp>
        <p:nvSpPr>
          <p:cNvPr id="14" name="文本框 441"/>
          <p:cNvSpPr txBox="1"/>
          <p:nvPr>
            <p:custDataLst>
              <p:tags r:id="rId10"/>
            </p:custDataLst>
          </p:nvPr>
        </p:nvSpPr>
        <p:spPr>
          <a:xfrm>
            <a:off x="7521533" y="1270575"/>
            <a:ext cx="3156310" cy="1488440"/>
          </a:xfrm>
          <a:prstGeom prst="rect">
            <a:avLst/>
          </a:prstGeom>
          <a:noFill/>
        </p:spPr>
        <p:txBody>
          <a:bodyPr wrap="square" lIns="90000" tIns="46800" rIns="90000" bIns="46800" rtlCol="0" anchor="ctr">
            <a:normAutofit/>
          </a:bodyPr>
          <a:lstStyle/>
          <a:p>
            <a:r>
              <a:rPr lang="en-US" altLang="zh-CN" spc="75" dirty="0">
                <a:latin typeface="微软雅黑" panose="020B0503020204020204" charset="-122"/>
                <a:ea typeface="微软雅黑" panose="020B0503020204020204" charset="-122"/>
                <a:cs typeface="微软雅黑" panose="020B0503020204020204" charset="-122"/>
              </a:rPr>
              <a:t>2.</a:t>
            </a:r>
            <a:r>
              <a:rPr lang="zh-CN" altLang="en-US" spc="75" dirty="0">
                <a:latin typeface="微软雅黑" panose="020B0503020204020204" charset="-122"/>
                <a:ea typeface="微软雅黑" panose="020B0503020204020204" charset="-122"/>
                <a:cs typeface="微软雅黑" panose="020B0503020204020204" charset="-122"/>
              </a:rPr>
              <a:t>各类英语、法语、德语等语种资源可以成为最便捷丰富的扩展阅读材料。</a:t>
            </a:r>
          </a:p>
        </p:txBody>
      </p:sp>
      <p:sp>
        <p:nvSpPr>
          <p:cNvPr id="15" name="文本框 442"/>
          <p:cNvSpPr txBox="1"/>
          <p:nvPr>
            <p:custDataLst>
              <p:tags r:id="rId11"/>
            </p:custDataLst>
          </p:nvPr>
        </p:nvSpPr>
        <p:spPr>
          <a:xfrm>
            <a:off x="7928695" y="3310794"/>
            <a:ext cx="3125991" cy="1355725"/>
          </a:xfrm>
          <a:prstGeom prst="rect">
            <a:avLst/>
          </a:prstGeom>
          <a:noFill/>
        </p:spPr>
        <p:txBody>
          <a:bodyPr wrap="square" lIns="90000" tIns="46800" rIns="90000" bIns="46800" rtlCol="0" anchor="ctr">
            <a:normAutofit/>
          </a:bodyPr>
          <a:lstStyle/>
          <a:p>
            <a:r>
              <a:rPr lang="en-US" altLang="zh-CN" spc="75" dirty="0"/>
              <a:t>3.</a:t>
            </a:r>
            <a:r>
              <a:rPr lang="zh-CN" altLang="en-US" spc="75" dirty="0"/>
              <a:t>模拟法庭参考资料</a:t>
            </a:r>
          </a:p>
        </p:txBody>
      </p:sp>
      <p:sp>
        <p:nvSpPr>
          <p:cNvPr id="16" name="文本框 443"/>
          <p:cNvSpPr txBox="1"/>
          <p:nvPr>
            <p:custDataLst>
              <p:tags r:id="rId12"/>
            </p:custDataLst>
          </p:nvPr>
        </p:nvSpPr>
        <p:spPr>
          <a:xfrm>
            <a:off x="5207250" y="5054893"/>
            <a:ext cx="4069469" cy="1102408"/>
          </a:xfrm>
          <a:prstGeom prst="rect">
            <a:avLst/>
          </a:prstGeom>
          <a:noFill/>
        </p:spPr>
        <p:txBody>
          <a:bodyPr wrap="square" lIns="90000" tIns="46800" rIns="90000" bIns="46800" rtlCol="0" anchor="ctr">
            <a:no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4.</a:t>
            </a:r>
            <a:r>
              <a:rPr lang="zh-CN" altLang="en-US" spc="75" dirty="0">
                <a:latin typeface="微软雅黑" panose="020B0503020204020204" charset="-122"/>
                <a:ea typeface="微软雅黑" panose="020B0503020204020204" charset="-122"/>
                <a:cs typeface="微软雅黑" panose="020B0503020204020204" charset="-122"/>
              </a:rPr>
              <a:t>法律新闻轻松掌握</a:t>
            </a:r>
          </a:p>
        </p:txBody>
      </p:sp>
      <p:sp>
        <p:nvSpPr>
          <p:cNvPr id="17" name="文本框 444"/>
          <p:cNvSpPr txBox="1"/>
          <p:nvPr>
            <p:custDataLst>
              <p:tags r:id="rId13"/>
            </p:custDataLst>
          </p:nvPr>
        </p:nvSpPr>
        <p:spPr>
          <a:xfrm>
            <a:off x="1028644" y="3414159"/>
            <a:ext cx="3350732" cy="1559560"/>
          </a:xfrm>
          <a:prstGeom prst="rect">
            <a:avLst/>
          </a:prstGeom>
          <a:noFill/>
        </p:spPr>
        <p:txBody>
          <a:bodyPr wrap="square" lIns="90000" tIns="46800" rIns="90000" bIns="46800" rtlCol="0" anchor="ctr">
            <a:norm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5.</a:t>
            </a:r>
            <a:r>
              <a:rPr lang="zh-CN" altLang="en-US" spc="75" dirty="0">
                <a:latin typeface="微软雅黑" panose="020B0503020204020204" charset="-122"/>
                <a:ea typeface="微软雅黑" panose="020B0503020204020204" charset="-122"/>
                <a:cs typeface="微软雅黑" panose="020B0503020204020204" charset="-122"/>
              </a:rPr>
              <a:t>提前接触世界知名数据库，提高研究能力，为留学或就业打下基础。</a:t>
            </a:r>
          </a:p>
        </p:txBody>
      </p:sp>
      <p:sp>
        <p:nvSpPr>
          <p:cNvPr id="18" name="文本框 445"/>
          <p:cNvSpPr txBox="1"/>
          <p:nvPr>
            <p:custDataLst>
              <p:tags r:id="rId14"/>
            </p:custDataLst>
          </p:nvPr>
        </p:nvSpPr>
        <p:spPr>
          <a:xfrm>
            <a:off x="955343" y="978629"/>
            <a:ext cx="3830910" cy="1830070"/>
          </a:xfrm>
          <a:prstGeom prst="rect">
            <a:avLst/>
          </a:prstGeom>
          <a:noFill/>
        </p:spPr>
        <p:txBody>
          <a:bodyPr wrap="square" lIns="90000" tIns="46800" rIns="90000" bIns="46800" rtlCol="0" anchor="ctr">
            <a:normAutofit/>
          </a:bodyPr>
          <a:lstStyle/>
          <a:p>
            <a:pPr algn="just"/>
            <a:r>
              <a:rPr lang="en-US" altLang="zh-CN" spc="75" dirty="0">
                <a:latin typeface="微软雅黑" panose="020B0503020204020204" charset="-122"/>
                <a:ea typeface="微软雅黑" panose="020B0503020204020204" charset="-122"/>
                <a:cs typeface="微软雅黑" panose="020B0503020204020204" charset="-122"/>
              </a:rPr>
              <a:t>1.</a:t>
            </a:r>
            <a:r>
              <a:rPr lang="zh-CN" altLang="en-US" spc="75" dirty="0">
                <a:latin typeface="微软雅黑" panose="020B0503020204020204" charset="-122"/>
                <a:ea typeface="微软雅黑" panose="020B0503020204020204" charset="-122"/>
                <a:cs typeface="微软雅黑" panose="020B0503020204020204" charset="-122"/>
              </a:rPr>
              <a:t>以法律学科为主，全面收录全球资源，并提供新闻和更多学科内容，给课题研究和论文撰写带来丰富的参考资料。</a:t>
            </a:r>
          </a:p>
        </p:txBody>
      </p:sp>
      <p:pic>
        <p:nvPicPr>
          <p:cNvPr id="19" name="Picture 17" descr="C:\Users\yueax\AppData\Local\Temp\SNAGHTML5bb7349.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1392" y="2872057"/>
            <a:ext cx="90932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SubTitle_4"/>
          <p:cNvSpPr/>
          <p:nvPr>
            <p:custDataLst>
              <p:tags r:id="rId15"/>
            </p:custDataLst>
          </p:nvPr>
        </p:nvSpPr>
        <p:spPr>
          <a:xfrm>
            <a:off x="6826826" y="3139166"/>
            <a:ext cx="1054806" cy="1054808"/>
          </a:xfrm>
          <a:custGeom>
            <a:avLst/>
            <a:gdLst>
              <a:gd name="connsiteX0" fmla="*/ 553810 w 1020443"/>
              <a:gd name="connsiteY0" fmla="*/ 1872 h 1020444"/>
              <a:gd name="connsiteX1" fmla="*/ 995341 w 1020443"/>
              <a:gd name="connsiteY1" fmla="*/ 352597 h 1020444"/>
              <a:gd name="connsiteX2" fmla="*/ 667845 w 1020443"/>
              <a:gd name="connsiteY2" fmla="*/ 995343 h 1020444"/>
              <a:gd name="connsiteX3" fmla="*/ 25104 w 1020443"/>
              <a:gd name="connsiteY3" fmla="*/ 667847 h 1020444"/>
              <a:gd name="connsiteX4" fmla="*/ 352597 w 1020443"/>
              <a:gd name="connsiteY4" fmla="*/ 25107 h 1020444"/>
              <a:gd name="connsiteX5" fmla="*/ 553810 w 1020443"/>
              <a:gd name="connsiteY5" fmla="*/ 1872 h 10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43" h="1020444">
                <a:moveTo>
                  <a:pt x="553810" y="1872"/>
                </a:moveTo>
                <a:cubicBezTo>
                  <a:pt x="751856" y="18943"/>
                  <a:pt x="930050" y="151659"/>
                  <a:pt x="995341" y="352597"/>
                </a:cubicBezTo>
                <a:cubicBezTo>
                  <a:pt x="1082393" y="620522"/>
                  <a:pt x="935771" y="908287"/>
                  <a:pt x="667845" y="995343"/>
                </a:cubicBezTo>
                <a:cubicBezTo>
                  <a:pt x="399925" y="1082393"/>
                  <a:pt x="112158" y="935770"/>
                  <a:pt x="25104" y="667847"/>
                </a:cubicBezTo>
                <a:cubicBezTo>
                  <a:pt x="-61950" y="399924"/>
                  <a:pt x="84671" y="112159"/>
                  <a:pt x="352597" y="25107"/>
                </a:cubicBezTo>
                <a:cubicBezTo>
                  <a:pt x="419577" y="3344"/>
                  <a:pt x="487799" y="-3819"/>
                  <a:pt x="553810" y="1872"/>
                </a:cubicBezTo>
                <a:close/>
              </a:path>
            </a:pathLst>
          </a:custGeom>
          <a:solidFill>
            <a:srgbClr val="FFFFFF"/>
          </a:solidFill>
          <a:ln w="12700" cap="flat" cmpd="sng" algn="ctr">
            <a:noFill/>
            <a:prstDash val="solid"/>
            <a:miter lim="800000"/>
          </a:ln>
          <a:effectLst/>
        </p:spPr>
        <p:txBody>
          <a:bodyPr wrap="square" anchor="ctr">
            <a:normAutofit/>
          </a:bodyPr>
          <a:lstStyle/>
          <a:p>
            <a:pPr algn="ctr"/>
            <a:r>
              <a:rPr lang="zh-CN" altLang="en-US" b="1" dirty="0">
                <a:solidFill>
                  <a:srgbClr val="FF0000"/>
                </a:solidFill>
                <a:latin typeface="Arial" panose="020B0604020202020204" pitchFamily="34" charset="0"/>
                <a:ea typeface="黑体" panose="02010609060101010101" pitchFamily="49" charset="-122"/>
                <a:cs typeface="+mn-ea"/>
              </a:rPr>
              <a:t>实操</a:t>
            </a:r>
          </a:p>
          <a:p>
            <a:pPr algn="ctr"/>
            <a:r>
              <a:rPr lang="zh-CN" altLang="en-US" b="1" dirty="0">
                <a:solidFill>
                  <a:srgbClr val="FF0000"/>
                </a:solidFill>
                <a:latin typeface="Arial" panose="020B0604020202020204" pitchFamily="34" charset="0"/>
                <a:ea typeface="黑体" panose="02010609060101010101" pitchFamily="49" charset="-122"/>
                <a:cs typeface="+mn-ea"/>
              </a:rPr>
              <a:t>预演</a:t>
            </a:r>
          </a:p>
        </p:txBody>
      </p:sp>
    </p:spTree>
    <p:extLst>
      <p:ext uri="{BB962C8B-B14F-4D97-AF65-F5344CB8AC3E}">
        <p14:creationId xmlns:p14="http://schemas.microsoft.com/office/powerpoint/2010/main" val="131613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9"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国家或地区（除美国外）</a:t>
            </a:r>
            <a:endParaRPr lang="en-US" sz="2800" dirty="0">
              <a:latin typeface="楷体" panose="02010609060101010101" pitchFamily="49" charset="-122"/>
              <a:ea typeface="楷体" panose="02010609060101010101" pitchFamily="49" charset="-122"/>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847128"/>
            <a:ext cx="11656028" cy="2441982"/>
          </a:xfrm>
          <a:prstGeom prst="rect">
            <a:avLst/>
          </a:prstGeom>
        </p:spPr>
      </p:pic>
      <p:sp>
        <p:nvSpPr>
          <p:cNvPr id="11" name="TextBox 10"/>
          <p:cNvSpPr txBox="1"/>
          <p:nvPr/>
        </p:nvSpPr>
        <p:spPr>
          <a:xfrm>
            <a:off x="1682184" y="2871548"/>
            <a:ext cx="1826141" cy="338554"/>
          </a:xfrm>
          <a:prstGeom prst="rect">
            <a:avLst/>
          </a:prstGeom>
          <a:noFill/>
        </p:spPr>
        <p:txBody>
          <a:bodyPr wrap="none" rtlCol="0">
            <a:spAutoFit/>
          </a:bodyPr>
          <a:lstStyle/>
          <a:p>
            <a:r>
              <a:rPr lang="zh-CN" altLang="en-US" sz="1600" b="1" dirty="0">
                <a:solidFill>
                  <a:srgbClr val="FF0000"/>
                </a:solidFill>
              </a:rPr>
              <a:t>查看所有涵盖国家</a:t>
            </a:r>
            <a:endParaRPr lang="en-US" sz="1600" b="1" dirty="0">
              <a:solidFill>
                <a:srgbClr val="FF0000"/>
              </a:solidFill>
            </a:endParaRPr>
          </a:p>
        </p:txBody>
      </p:sp>
      <p:sp>
        <p:nvSpPr>
          <p:cNvPr id="13" name="Content Placeholder 2"/>
          <p:cNvSpPr txBox="1">
            <a:spLocks/>
          </p:cNvSpPr>
          <p:nvPr/>
        </p:nvSpPr>
        <p:spPr bwMode="auto">
          <a:xfrm>
            <a:off x="258460" y="4205686"/>
            <a:ext cx="11656028" cy="20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0" fontAlgn="base" hangingPunct="0">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0" fontAlgn="base" hangingPunct="0">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225425" lvl="1" indent="0">
              <a:buFontTx/>
              <a:buNone/>
            </a:pPr>
            <a:r>
              <a:rPr lang="zh-CN" altLang="en-US" sz="1900" kern="0" dirty="0">
                <a:solidFill>
                  <a:srgbClr val="000000"/>
                </a:solidFill>
                <a:latin typeface="+mn-ea"/>
                <a:ea typeface="+mn-ea"/>
                <a:cs typeface="Times New Roman" panose="02020603050405020304" pitchFamily="18" charset="0"/>
              </a:rPr>
              <a:t>英美法系国家及欧盟法律内容：</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含法律法规、案例、立法、行政材料、二次文献、新闻等较全面信息；</a:t>
            </a:r>
            <a:endParaRPr lang="en-US" altLang="zh-CN" sz="1900" kern="0" dirty="0">
              <a:solidFill>
                <a:srgbClr val="000000"/>
              </a:solidFill>
              <a:latin typeface="+mn-ea"/>
              <a:ea typeface="+mn-ea"/>
              <a:cs typeface="Times New Roman" panose="02020603050405020304" pitchFamily="18" charset="0"/>
            </a:endParaRPr>
          </a:p>
          <a:p>
            <a:pPr marL="225425" lvl="1" indent="0">
              <a:spcBef>
                <a:spcPts val="1200"/>
              </a:spcBef>
              <a:buFontTx/>
              <a:buNone/>
            </a:pPr>
            <a:r>
              <a:rPr lang="zh-CN" altLang="en-US" sz="1900" kern="0" dirty="0">
                <a:solidFill>
                  <a:srgbClr val="000000"/>
                </a:solidFill>
                <a:latin typeface="+mn-ea"/>
                <a:ea typeface="+mn-ea"/>
                <a:cs typeface="Times New Roman" panose="02020603050405020304" pitchFamily="18" charset="0"/>
              </a:rPr>
              <a:t>大陆法系国家：</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基本不含法律法规、案例，主要收录部分二次文献、立法材料及新闻等资源；</a:t>
            </a:r>
            <a:endParaRPr lang="en-US" altLang="zh-CN" sz="1900" kern="0" dirty="0">
              <a:solidFill>
                <a:srgbClr val="000000"/>
              </a:solidFill>
              <a:latin typeface="+mn-ea"/>
              <a:ea typeface="+mn-ea"/>
              <a:cs typeface="Times New Roman" panose="02020603050405020304" pitchFamily="18" charset="0"/>
            </a:endParaRPr>
          </a:p>
          <a:p>
            <a:pPr marL="225425" lvl="1" indent="0">
              <a:buFontTx/>
              <a:buNone/>
            </a:pPr>
            <a:r>
              <a:rPr lang="zh-CN" altLang="en-US" sz="1900" kern="0" dirty="0">
                <a:solidFill>
                  <a:srgbClr val="000000"/>
                </a:solidFill>
                <a:latin typeface="+mn-ea"/>
                <a:ea typeface="+mn-ea"/>
                <a:cs typeface="Times New Roman" panose="02020603050405020304" pitchFamily="18" charset="0"/>
              </a:rPr>
              <a:t>俄罗斯含部分知识产权重点收录法律法规。</a:t>
            </a:r>
            <a:endParaRPr lang="en-US" altLang="zh-CN" sz="1900" kern="0" dirty="0">
              <a:solidFill>
                <a:srgbClr val="000000"/>
              </a:solidFill>
              <a:latin typeface="+mn-ea"/>
              <a:ea typeface="+mn-ea"/>
              <a:cs typeface="Times New Roman" panose="02020603050405020304" pitchFamily="18" charset="0"/>
            </a:endParaRPr>
          </a:p>
        </p:txBody>
      </p:sp>
      <p:sp>
        <p:nvSpPr>
          <p:cNvPr id="15" name="TextBox 14"/>
          <p:cNvSpPr txBox="1"/>
          <p:nvPr/>
        </p:nvSpPr>
        <p:spPr>
          <a:xfrm>
            <a:off x="245716" y="3456739"/>
            <a:ext cx="11542271"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dirty="0">
                <a:solidFill>
                  <a:srgbClr val="FF0000"/>
                </a:solidFill>
              </a:rPr>
              <a:t>Lexis Advance</a:t>
            </a:r>
            <a:r>
              <a:rPr lang="zh-CN" altLang="en-US" sz="2000" dirty="0">
                <a:solidFill>
                  <a:srgbClr val="FF0000"/>
                </a:solidFill>
              </a:rPr>
              <a:t>为美国整理收录及发行的数据库，此处</a:t>
            </a:r>
            <a:r>
              <a:rPr lang="en-US" altLang="zh-CN" sz="2000" dirty="0">
                <a:solidFill>
                  <a:srgbClr val="FF0000"/>
                </a:solidFill>
              </a:rPr>
              <a:t>international</a:t>
            </a:r>
            <a:r>
              <a:rPr lang="zh-CN" altLang="en-US" sz="2000" dirty="0">
                <a:solidFill>
                  <a:srgbClr val="FF0000"/>
                </a:solidFill>
              </a:rPr>
              <a:t>主要为美国以外的国家及地区</a:t>
            </a:r>
            <a:endParaRPr lang="en-US" altLang="zh-CN" sz="2000" dirty="0">
              <a:solidFill>
                <a:srgbClr val="FF0000"/>
              </a:solidFill>
            </a:endParaRPr>
          </a:p>
          <a:p>
            <a:pPr marL="342900" indent="-342900">
              <a:buFont typeface="Wingdings" panose="05000000000000000000" pitchFamily="2" charset="2"/>
              <a:buChar char="v"/>
            </a:pPr>
            <a:r>
              <a:rPr lang="zh-CN" altLang="en-US" sz="2000" dirty="0">
                <a:solidFill>
                  <a:srgbClr val="FF0000"/>
                </a:solidFill>
              </a:rPr>
              <a:t>每个国家及地区具体收录内容各异，可进一步查看</a:t>
            </a:r>
            <a:endParaRPr lang="en-US" altLang="zh-CN" sz="2000" dirty="0">
              <a:solidFill>
                <a:srgbClr val="FF0000"/>
              </a:solidFill>
            </a:endParaRPr>
          </a:p>
        </p:txBody>
      </p:sp>
      <p:sp>
        <p:nvSpPr>
          <p:cNvPr id="2" name="Slide Number Placeholder 1">
            <a:extLst>
              <a:ext uri="{FF2B5EF4-FFF2-40B4-BE49-F238E27FC236}">
                <a16:creationId xmlns:a16="http://schemas.microsoft.com/office/drawing/2014/main" id="{C6AE9255-2A4C-418A-BD16-99E1F9DB8F14}"/>
              </a:ext>
            </a:extLst>
          </p:cNvPr>
          <p:cNvSpPr>
            <a:spLocks noGrp="1"/>
          </p:cNvSpPr>
          <p:nvPr>
            <p:ph type="sldNum" sz="quarter" idx="12"/>
          </p:nvPr>
        </p:nvSpPr>
        <p:spPr/>
        <p:txBody>
          <a:bodyPr/>
          <a:lstStyle/>
          <a:p>
            <a:fld id="{AFAE5B16-0F33-4EE9-AE34-61D676368225}" type="slidenum">
              <a:rPr lang="zh-CN" altLang="en-US" smtClean="0"/>
              <a:t>20</a:t>
            </a:fld>
            <a:endParaRPr lang="zh-CN" altLang="en-US"/>
          </a:p>
        </p:txBody>
      </p:sp>
    </p:spTree>
    <p:custDataLst>
      <p:tags r:id="rId1"/>
    </p:custDataLst>
    <p:extLst>
      <p:ext uri="{BB962C8B-B14F-4D97-AF65-F5344CB8AC3E}">
        <p14:creationId xmlns:p14="http://schemas.microsoft.com/office/powerpoint/2010/main" val="3984106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837110"/>
            <a:ext cx="12048520" cy="5529867"/>
          </a:xfrm>
          <a:prstGeom prst="rect">
            <a:avLst/>
          </a:prstGeom>
        </p:spPr>
      </p:pic>
      <p:sp>
        <p:nvSpPr>
          <p:cNvPr id="16" name="TextBox 15"/>
          <p:cNvSpPr txBox="1"/>
          <p:nvPr/>
        </p:nvSpPr>
        <p:spPr>
          <a:xfrm>
            <a:off x="904744" y="4050467"/>
            <a:ext cx="1005403" cy="338554"/>
          </a:xfrm>
          <a:prstGeom prst="rect">
            <a:avLst/>
          </a:prstGeom>
          <a:noFill/>
        </p:spPr>
        <p:txBody>
          <a:bodyPr wrap="none" rtlCol="0">
            <a:spAutoFit/>
          </a:bodyPr>
          <a:lstStyle/>
          <a:p>
            <a:r>
              <a:rPr lang="zh-CN" altLang="en-US" sz="1600" dirty="0">
                <a:solidFill>
                  <a:srgbClr val="FF0000"/>
                </a:solidFill>
                <a:latin typeface="+mn-ea"/>
              </a:rPr>
              <a:t>澳大利亚</a:t>
            </a:r>
            <a:endParaRPr lang="en-US" sz="1600" dirty="0">
              <a:solidFill>
                <a:srgbClr val="FF0000"/>
              </a:solidFill>
              <a:latin typeface="+mn-ea"/>
            </a:endParaRPr>
          </a:p>
        </p:txBody>
      </p:sp>
      <p:sp>
        <p:nvSpPr>
          <p:cNvPr id="17" name="TextBox 16"/>
          <p:cNvSpPr txBox="1"/>
          <p:nvPr/>
        </p:nvSpPr>
        <p:spPr>
          <a:xfrm>
            <a:off x="868556" y="4439881"/>
            <a:ext cx="800219" cy="338554"/>
          </a:xfrm>
          <a:prstGeom prst="rect">
            <a:avLst/>
          </a:prstGeom>
          <a:noFill/>
        </p:spPr>
        <p:txBody>
          <a:bodyPr wrap="none" rtlCol="0">
            <a:spAutoFit/>
          </a:bodyPr>
          <a:lstStyle/>
          <a:p>
            <a:r>
              <a:rPr lang="zh-CN" altLang="en-US" sz="1600" dirty="0">
                <a:solidFill>
                  <a:srgbClr val="FF0000"/>
                </a:solidFill>
                <a:latin typeface="+mn-ea"/>
              </a:rPr>
              <a:t>奥利地</a:t>
            </a:r>
            <a:endParaRPr lang="en-US" altLang="zh-CN" sz="1600" dirty="0">
              <a:solidFill>
                <a:srgbClr val="FF0000"/>
              </a:solidFill>
              <a:latin typeface="+mn-ea"/>
            </a:endParaRPr>
          </a:p>
        </p:txBody>
      </p:sp>
      <p:sp>
        <p:nvSpPr>
          <p:cNvPr id="22" name="TextBox 21"/>
          <p:cNvSpPr txBox="1"/>
          <p:nvPr/>
        </p:nvSpPr>
        <p:spPr>
          <a:xfrm>
            <a:off x="4945084" y="1695153"/>
            <a:ext cx="1620957" cy="338554"/>
          </a:xfrm>
          <a:prstGeom prst="rect">
            <a:avLst/>
          </a:prstGeom>
          <a:noFill/>
        </p:spPr>
        <p:txBody>
          <a:bodyPr wrap="none" rtlCol="0">
            <a:spAutoFit/>
          </a:bodyPr>
          <a:lstStyle/>
          <a:p>
            <a:r>
              <a:rPr lang="zh-CN" altLang="en-US" sz="1600" dirty="0">
                <a:solidFill>
                  <a:srgbClr val="FF0000"/>
                </a:solidFill>
                <a:latin typeface="+mn-ea"/>
              </a:rPr>
              <a:t>英格兰及威尔士</a:t>
            </a:r>
            <a:endParaRPr lang="en-US" sz="1600" dirty="0">
              <a:solidFill>
                <a:srgbClr val="FF0000"/>
              </a:solidFill>
              <a:latin typeface="+mn-ea"/>
            </a:endParaRPr>
          </a:p>
        </p:txBody>
      </p:sp>
      <p:sp>
        <p:nvSpPr>
          <p:cNvPr id="25" name="TextBox 24"/>
          <p:cNvSpPr txBox="1"/>
          <p:nvPr/>
        </p:nvSpPr>
        <p:spPr>
          <a:xfrm>
            <a:off x="4924846" y="2880994"/>
            <a:ext cx="595035" cy="338554"/>
          </a:xfrm>
          <a:prstGeom prst="rect">
            <a:avLst/>
          </a:prstGeom>
          <a:noFill/>
        </p:spPr>
        <p:txBody>
          <a:bodyPr wrap="none" rtlCol="0">
            <a:spAutoFit/>
          </a:bodyPr>
          <a:lstStyle/>
          <a:p>
            <a:r>
              <a:rPr lang="zh-CN" altLang="en-US" sz="1600" dirty="0">
                <a:solidFill>
                  <a:srgbClr val="FF0000"/>
                </a:solidFill>
                <a:latin typeface="+mn-ea"/>
              </a:rPr>
              <a:t>欧盟</a:t>
            </a:r>
            <a:endParaRPr lang="en-US" sz="1600" dirty="0">
              <a:solidFill>
                <a:srgbClr val="FF0000"/>
              </a:solidFill>
              <a:latin typeface="+mn-ea"/>
            </a:endParaRPr>
          </a:p>
        </p:txBody>
      </p:sp>
      <p:sp>
        <p:nvSpPr>
          <p:cNvPr id="30" name="TextBox 29"/>
          <p:cNvSpPr txBox="1"/>
          <p:nvPr/>
        </p:nvSpPr>
        <p:spPr>
          <a:xfrm>
            <a:off x="4654486" y="4439881"/>
            <a:ext cx="2031325" cy="338554"/>
          </a:xfrm>
          <a:prstGeom prst="rect">
            <a:avLst/>
          </a:prstGeom>
          <a:noFill/>
        </p:spPr>
        <p:txBody>
          <a:bodyPr wrap="none" rtlCol="0">
            <a:spAutoFit/>
          </a:bodyPr>
          <a:lstStyle/>
          <a:p>
            <a:r>
              <a:rPr lang="zh-CN" altLang="en-US" sz="1600" dirty="0">
                <a:solidFill>
                  <a:srgbClr val="FF0000"/>
                </a:solidFill>
                <a:latin typeface="+mn-ea"/>
              </a:rPr>
              <a:t>本资源所有国家地区</a:t>
            </a:r>
            <a:endParaRPr lang="en-US" sz="1600" dirty="0">
              <a:solidFill>
                <a:srgbClr val="FF0000"/>
              </a:solidFill>
              <a:latin typeface="+mn-ea"/>
            </a:endParaRPr>
          </a:p>
        </p:txBody>
      </p:sp>
      <p:sp>
        <p:nvSpPr>
          <p:cNvPr id="31" name="TextBox 30"/>
          <p:cNvSpPr txBox="1"/>
          <p:nvPr/>
        </p:nvSpPr>
        <p:spPr>
          <a:xfrm>
            <a:off x="4194014" y="4851822"/>
            <a:ext cx="595035" cy="338554"/>
          </a:xfrm>
          <a:prstGeom prst="rect">
            <a:avLst/>
          </a:prstGeom>
          <a:noFill/>
        </p:spPr>
        <p:txBody>
          <a:bodyPr wrap="none" rtlCol="0">
            <a:spAutoFit/>
          </a:bodyPr>
          <a:lstStyle/>
          <a:p>
            <a:r>
              <a:rPr lang="zh-CN" altLang="en-US" sz="1600" dirty="0">
                <a:solidFill>
                  <a:srgbClr val="FF0000"/>
                </a:solidFill>
                <a:latin typeface="+mn-ea"/>
              </a:rPr>
              <a:t>法国</a:t>
            </a:r>
            <a:endParaRPr lang="en-US" sz="1600" dirty="0">
              <a:solidFill>
                <a:srgbClr val="FF0000"/>
              </a:solidFill>
              <a:latin typeface="+mn-ea"/>
            </a:endParaRPr>
          </a:p>
        </p:txBody>
      </p:sp>
      <p:sp>
        <p:nvSpPr>
          <p:cNvPr id="41" name="TextBox 40"/>
          <p:cNvSpPr txBox="1"/>
          <p:nvPr/>
        </p:nvSpPr>
        <p:spPr>
          <a:xfrm>
            <a:off x="7785001" y="4061738"/>
            <a:ext cx="1005403" cy="338554"/>
          </a:xfrm>
          <a:prstGeom prst="rect">
            <a:avLst/>
          </a:prstGeom>
          <a:noFill/>
        </p:spPr>
        <p:txBody>
          <a:bodyPr wrap="none" rtlCol="0">
            <a:spAutoFit/>
          </a:bodyPr>
          <a:lstStyle/>
          <a:p>
            <a:r>
              <a:rPr lang="zh-CN" altLang="en-US" sz="1600" dirty="0">
                <a:solidFill>
                  <a:srgbClr val="FF0000"/>
                </a:solidFill>
                <a:latin typeface="+mn-ea"/>
              </a:rPr>
              <a:t>马来西亚</a:t>
            </a:r>
            <a:endParaRPr lang="en-US" sz="1600" dirty="0">
              <a:solidFill>
                <a:srgbClr val="FF0000"/>
              </a:solidFill>
              <a:latin typeface="+mn-ea"/>
            </a:endParaRPr>
          </a:p>
        </p:txBody>
      </p:sp>
      <p:sp>
        <p:nvSpPr>
          <p:cNvPr id="45" name="TextBox 44"/>
          <p:cNvSpPr txBox="1"/>
          <p:nvPr/>
        </p:nvSpPr>
        <p:spPr>
          <a:xfrm>
            <a:off x="7655112" y="6024135"/>
            <a:ext cx="800219" cy="338554"/>
          </a:xfrm>
          <a:prstGeom prst="rect">
            <a:avLst/>
          </a:prstGeom>
          <a:noFill/>
        </p:spPr>
        <p:txBody>
          <a:bodyPr wrap="none" rtlCol="0">
            <a:spAutoFit/>
          </a:bodyPr>
          <a:lstStyle/>
          <a:p>
            <a:r>
              <a:rPr lang="zh-CN" altLang="en-US" sz="1600" dirty="0">
                <a:solidFill>
                  <a:srgbClr val="FF0000"/>
                </a:solidFill>
                <a:latin typeface="+mn-ea"/>
              </a:rPr>
              <a:t>墨西哥</a:t>
            </a:r>
            <a:endParaRPr lang="en-US" sz="1600" dirty="0">
              <a:solidFill>
                <a:srgbClr val="FF0000"/>
              </a:solidFill>
              <a:latin typeface="+mn-ea"/>
            </a:endParaRPr>
          </a:p>
        </p:txBody>
      </p:sp>
      <p:sp>
        <p:nvSpPr>
          <p:cNvPr id="50" name="TextBox 49"/>
          <p:cNvSpPr txBox="1"/>
          <p:nvPr/>
        </p:nvSpPr>
        <p:spPr>
          <a:xfrm>
            <a:off x="10428203" y="1929137"/>
            <a:ext cx="1210588" cy="338554"/>
          </a:xfrm>
          <a:prstGeom prst="rect">
            <a:avLst/>
          </a:prstGeom>
          <a:noFill/>
        </p:spPr>
        <p:txBody>
          <a:bodyPr wrap="none" rtlCol="0">
            <a:spAutoFit/>
          </a:bodyPr>
          <a:lstStyle/>
          <a:p>
            <a:r>
              <a:rPr lang="zh-CN" altLang="en-US" sz="1600" dirty="0">
                <a:solidFill>
                  <a:srgbClr val="FF0000"/>
                </a:solidFill>
                <a:latin typeface="+mn-ea"/>
              </a:rPr>
              <a:t>俄罗斯联邦</a:t>
            </a:r>
            <a:endParaRPr lang="en-US" sz="1600" dirty="0">
              <a:solidFill>
                <a:srgbClr val="FF0000"/>
              </a:solidFill>
              <a:latin typeface="+mn-ea"/>
            </a:endParaRPr>
          </a:p>
        </p:txBody>
      </p:sp>
      <p:sp>
        <p:nvSpPr>
          <p:cNvPr id="51" name="TextBox 50"/>
          <p:cNvSpPr txBox="1"/>
          <p:nvPr/>
        </p:nvSpPr>
        <p:spPr>
          <a:xfrm>
            <a:off x="10428203" y="3098105"/>
            <a:ext cx="800219" cy="338554"/>
          </a:xfrm>
          <a:prstGeom prst="rect">
            <a:avLst/>
          </a:prstGeom>
          <a:noFill/>
        </p:spPr>
        <p:txBody>
          <a:bodyPr wrap="none" rtlCol="0">
            <a:spAutoFit/>
          </a:bodyPr>
          <a:lstStyle/>
          <a:p>
            <a:r>
              <a:rPr lang="zh-CN" altLang="en-US" sz="1600" dirty="0">
                <a:solidFill>
                  <a:srgbClr val="FF0000"/>
                </a:solidFill>
                <a:latin typeface="+mn-ea"/>
              </a:rPr>
              <a:t>苏格兰</a:t>
            </a:r>
            <a:endParaRPr lang="en-US" sz="1600" dirty="0">
              <a:solidFill>
                <a:srgbClr val="FF0000"/>
              </a:solidFill>
              <a:latin typeface="+mn-ea"/>
            </a:endParaRPr>
          </a:p>
        </p:txBody>
      </p:sp>
      <p:sp>
        <p:nvSpPr>
          <p:cNvPr id="53" name="TextBox 52"/>
          <p:cNvSpPr txBox="1"/>
          <p:nvPr/>
        </p:nvSpPr>
        <p:spPr>
          <a:xfrm>
            <a:off x="10456263" y="4657060"/>
            <a:ext cx="800219" cy="338554"/>
          </a:xfrm>
          <a:prstGeom prst="rect">
            <a:avLst/>
          </a:prstGeom>
          <a:noFill/>
        </p:spPr>
        <p:txBody>
          <a:bodyPr wrap="none" rtlCol="0">
            <a:spAutoFit/>
          </a:bodyPr>
          <a:lstStyle/>
          <a:p>
            <a:r>
              <a:rPr lang="zh-CN" altLang="en-US" sz="1600" dirty="0">
                <a:solidFill>
                  <a:srgbClr val="FF0000"/>
                </a:solidFill>
                <a:latin typeface="+mn-ea"/>
              </a:rPr>
              <a:t>新加坡</a:t>
            </a:r>
            <a:endParaRPr lang="en-US" sz="1600" dirty="0">
              <a:solidFill>
                <a:srgbClr val="FF0000"/>
              </a:solidFill>
              <a:latin typeface="+mn-ea"/>
            </a:endParaRPr>
          </a:p>
        </p:txBody>
      </p:sp>
      <p:sp>
        <p:nvSpPr>
          <p:cNvPr id="59" name="TextBox 58"/>
          <p:cNvSpPr txBox="1"/>
          <p:nvPr/>
        </p:nvSpPr>
        <p:spPr>
          <a:xfrm>
            <a:off x="10456263" y="6264087"/>
            <a:ext cx="595035" cy="338554"/>
          </a:xfrm>
          <a:prstGeom prst="rect">
            <a:avLst/>
          </a:prstGeom>
          <a:noFill/>
        </p:spPr>
        <p:txBody>
          <a:bodyPr wrap="none" rtlCol="0">
            <a:spAutoFit/>
          </a:bodyPr>
          <a:lstStyle/>
          <a:p>
            <a:r>
              <a:rPr lang="zh-CN" altLang="en-US" sz="1600" dirty="0">
                <a:solidFill>
                  <a:srgbClr val="FF0000"/>
                </a:solidFill>
                <a:latin typeface="+mn-ea"/>
              </a:rPr>
              <a:t>南非</a:t>
            </a:r>
            <a:endParaRPr lang="en-US" sz="1600" dirty="0">
              <a:solidFill>
                <a:srgbClr val="FF0000"/>
              </a:solidFill>
              <a:latin typeface="+mn-ea"/>
            </a:endParaRPr>
          </a:p>
        </p:txBody>
      </p:sp>
      <p:sp>
        <p:nvSpPr>
          <p:cNvPr id="60" name="TextBox 59"/>
          <p:cNvSpPr txBox="1"/>
          <p:nvPr/>
        </p:nvSpPr>
        <p:spPr>
          <a:xfrm>
            <a:off x="1166073" y="1316636"/>
            <a:ext cx="800219" cy="338554"/>
          </a:xfrm>
          <a:prstGeom prst="rect">
            <a:avLst/>
          </a:prstGeom>
          <a:noFill/>
        </p:spPr>
        <p:txBody>
          <a:bodyPr wrap="none" rtlCol="0">
            <a:spAutoFit/>
          </a:bodyPr>
          <a:lstStyle/>
          <a:p>
            <a:r>
              <a:rPr lang="zh-CN" altLang="en-US" sz="1600">
                <a:solidFill>
                  <a:srgbClr val="FF0000"/>
                </a:solidFill>
                <a:latin typeface="+mn-ea"/>
              </a:rPr>
              <a:t>阿富汗</a:t>
            </a:r>
            <a:endParaRPr lang="en-US" sz="1600" dirty="0">
              <a:solidFill>
                <a:srgbClr val="FF0000"/>
              </a:solidFill>
              <a:latin typeface="+mn-ea"/>
            </a:endParaRPr>
          </a:p>
        </p:txBody>
      </p:sp>
      <p:sp>
        <p:nvSpPr>
          <p:cNvPr id="5" name="Rectangle 4"/>
          <p:cNvSpPr/>
          <p:nvPr/>
        </p:nvSpPr>
        <p:spPr>
          <a:xfrm>
            <a:off x="864763" y="1703179"/>
            <a:ext cx="1210588" cy="338554"/>
          </a:xfrm>
          <a:prstGeom prst="rect">
            <a:avLst/>
          </a:prstGeom>
        </p:spPr>
        <p:txBody>
          <a:bodyPr wrap="none">
            <a:spAutoFit/>
          </a:bodyPr>
          <a:lstStyle/>
          <a:p>
            <a:r>
              <a:rPr lang="zh-CN" altLang="en-US" sz="1600" dirty="0">
                <a:solidFill>
                  <a:srgbClr val="FF0000"/>
                </a:solidFill>
                <a:latin typeface="+mn-ea"/>
              </a:rPr>
              <a:t>阿尔巴尼亚</a:t>
            </a:r>
            <a:endParaRPr lang="en-US" sz="1600" dirty="0">
              <a:solidFill>
                <a:srgbClr val="FF0000"/>
              </a:solidFill>
              <a:latin typeface="+mn-ea"/>
            </a:endParaRPr>
          </a:p>
        </p:txBody>
      </p:sp>
      <p:sp>
        <p:nvSpPr>
          <p:cNvPr id="6" name="Rectangle 5"/>
          <p:cNvSpPr/>
          <p:nvPr/>
        </p:nvSpPr>
        <p:spPr>
          <a:xfrm>
            <a:off x="864763" y="2102407"/>
            <a:ext cx="1210588" cy="338554"/>
          </a:xfrm>
          <a:prstGeom prst="rect">
            <a:avLst/>
          </a:prstGeom>
        </p:spPr>
        <p:txBody>
          <a:bodyPr wrap="none">
            <a:spAutoFit/>
          </a:bodyPr>
          <a:lstStyle/>
          <a:p>
            <a:r>
              <a:rPr lang="zh-CN" altLang="en-US" sz="1600">
                <a:solidFill>
                  <a:srgbClr val="FF0000"/>
                </a:solidFill>
                <a:latin typeface="+mn-ea"/>
              </a:rPr>
              <a:t>阿尔及利亚</a:t>
            </a:r>
            <a:endParaRPr lang="en-US" sz="1600" dirty="0">
              <a:solidFill>
                <a:srgbClr val="FF0000"/>
              </a:solidFill>
              <a:latin typeface="+mn-ea"/>
            </a:endParaRPr>
          </a:p>
        </p:txBody>
      </p:sp>
      <p:sp>
        <p:nvSpPr>
          <p:cNvPr id="7" name="Rectangle 6"/>
          <p:cNvSpPr/>
          <p:nvPr/>
        </p:nvSpPr>
        <p:spPr>
          <a:xfrm>
            <a:off x="864763" y="2482007"/>
            <a:ext cx="902811" cy="338554"/>
          </a:xfrm>
          <a:prstGeom prst="rect">
            <a:avLst/>
          </a:prstGeom>
        </p:spPr>
        <p:txBody>
          <a:bodyPr wrap="none">
            <a:spAutoFit/>
          </a:bodyPr>
          <a:lstStyle/>
          <a:p>
            <a:r>
              <a:rPr lang="zh-CN" altLang="en-US" sz="1600" dirty="0">
                <a:solidFill>
                  <a:srgbClr val="FF0000"/>
                </a:solidFill>
                <a:latin typeface="+mn-ea"/>
              </a:rPr>
              <a:t> 安道尔</a:t>
            </a:r>
            <a:endParaRPr lang="en-US" sz="1600" dirty="0">
              <a:solidFill>
                <a:srgbClr val="FF0000"/>
              </a:solidFill>
              <a:latin typeface="+mn-ea"/>
            </a:endParaRPr>
          </a:p>
        </p:txBody>
      </p:sp>
      <p:sp>
        <p:nvSpPr>
          <p:cNvPr id="61" name="Rectangle 60"/>
          <p:cNvSpPr/>
          <p:nvPr/>
        </p:nvSpPr>
        <p:spPr>
          <a:xfrm>
            <a:off x="923184" y="2891771"/>
            <a:ext cx="902811" cy="338554"/>
          </a:xfrm>
          <a:prstGeom prst="rect">
            <a:avLst/>
          </a:prstGeom>
        </p:spPr>
        <p:txBody>
          <a:bodyPr wrap="none">
            <a:spAutoFit/>
          </a:bodyPr>
          <a:lstStyle/>
          <a:p>
            <a:r>
              <a:rPr lang="zh-CN" altLang="en-US" sz="1600" dirty="0">
                <a:solidFill>
                  <a:srgbClr val="FF0000"/>
                </a:solidFill>
                <a:latin typeface="+mn-ea"/>
              </a:rPr>
              <a:t> 阿根廷</a:t>
            </a:r>
            <a:endParaRPr lang="en-US" sz="1600" dirty="0">
              <a:solidFill>
                <a:srgbClr val="FF0000"/>
              </a:solidFill>
              <a:latin typeface="+mn-ea"/>
            </a:endParaRPr>
          </a:p>
        </p:txBody>
      </p:sp>
      <p:sp>
        <p:nvSpPr>
          <p:cNvPr id="62" name="Rectangle 61"/>
          <p:cNvSpPr/>
          <p:nvPr/>
        </p:nvSpPr>
        <p:spPr>
          <a:xfrm>
            <a:off x="864762" y="3296574"/>
            <a:ext cx="1107996" cy="338554"/>
          </a:xfrm>
          <a:prstGeom prst="rect">
            <a:avLst/>
          </a:prstGeom>
        </p:spPr>
        <p:txBody>
          <a:bodyPr wrap="none">
            <a:spAutoFit/>
          </a:bodyPr>
          <a:lstStyle/>
          <a:p>
            <a:r>
              <a:rPr lang="zh-CN" altLang="en-US" sz="1600" dirty="0">
                <a:solidFill>
                  <a:srgbClr val="FF0000"/>
                </a:solidFill>
                <a:latin typeface="+mn-ea"/>
              </a:rPr>
              <a:t> 亚美尼亚</a:t>
            </a:r>
            <a:endParaRPr lang="en-US" sz="1600" dirty="0">
              <a:solidFill>
                <a:srgbClr val="FF0000"/>
              </a:solidFill>
              <a:latin typeface="+mn-ea"/>
            </a:endParaRPr>
          </a:p>
        </p:txBody>
      </p:sp>
      <p:sp>
        <p:nvSpPr>
          <p:cNvPr id="63" name="Rectangle 62"/>
          <p:cNvSpPr/>
          <p:nvPr/>
        </p:nvSpPr>
        <p:spPr>
          <a:xfrm>
            <a:off x="864762" y="3653749"/>
            <a:ext cx="800219" cy="338554"/>
          </a:xfrm>
          <a:prstGeom prst="rect">
            <a:avLst/>
          </a:prstGeom>
        </p:spPr>
        <p:txBody>
          <a:bodyPr wrap="none">
            <a:spAutoFit/>
          </a:bodyPr>
          <a:lstStyle/>
          <a:p>
            <a:r>
              <a:rPr lang="zh-CN" altLang="en-US" sz="1600" dirty="0">
                <a:solidFill>
                  <a:srgbClr val="FF0000"/>
                </a:solidFill>
                <a:latin typeface="+mn-ea"/>
              </a:rPr>
              <a:t>阿鲁巴</a:t>
            </a:r>
            <a:endParaRPr lang="en-US" sz="1600" dirty="0">
              <a:solidFill>
                <a:srgbClr val="FF0000"/>
              </a:solidFill>
              <a:latin typeface="+mn-ea"/>
            </a:endParaRPr>
          </a:p>
        </p:txBody>
      </p:sp>
      <p:sp>
        <p:nvSpPr>
          <p:cNvPr id="64" name="Rectangle 63"/>
          <p:cNvSpPr/>
          <p:nvPr/>
        </p:nvSpPr>
        <p:spPr>
          <a:xfrm>
            <a:off x="1034078" y="4836433"/>
            <a:ext cx="1005403" cy="338554"/>
          </a:xfrm>
          <a:prstGeom prst="rect">
            <a:avLst/>
          </a:prstGeom>
        </p:spPr>
        <p:txBody>
          <a:bodyPr wrap="none">
            <a:spAutoFit/>
          </a:bodyPr>
          <a:lstStyle/>
          <a:p>
            <a:r>
              <a:rPr lang="zh-CN" altLang="en-US" sz="1600" dirty="0">
                <a:solidFill>
                  <a:srgbClr val="FF0000"/>
                </a:solidFill>
                <a:latin typeface="+mn-ea"/>
              </a:rPr>
              <a:t>阿塞拜疆</a:t>
            </a:r>
            <a:endParaRPr lang="en-US" sz="1600" dirty="0">
              <a:solidFill>
                <a:srgbClr val="FF0000"/>
              </a:solidFill>
              <a:latin typeface="+mn-ea"/>
            </a:endParaRPr>
          </a:p>
        </p:txBody>
      </p:sp>
      <p:sp>
        <p:nvSpPr>
          <p:cNvPr id="65" name="Rectangle 64"/>
          <p:cNvSpPr/>
          <p:nvPr/>
        </p:nvSpPr>
        <p:spPr>
          <a:xfrm>
            <a:off x="956253" y="5235661"/>
            <a:ext cx="800219" cy="338554"/>
          </a:xfrm>
          <a:prstGeom prst="rect">
            <a:avLst/>
          </a:prstGeom>
        </p:spPr>
        <p:txBody>
          <a:bodyPr wrap="none">
            <a:spAutoFit/>
          </a:bodyPr>
          <a:lstStyle/>
          <a:p>
            <a:r>
              <a:rPr lang="zh-CN" altLang="en-US" sz="1600" dirty="0">
                <a:solidFill>
                  <a:srgbClr val="FF0000"/>
                </a:solidFill>
                <a:latin typeface="+mn-ea"/>
              </a:rPr>
              <a:t>巴哈马</a:t>
            </a:r>
            <a:endParaRPr lang="en-US" sz="1600" dirty="0">
              <a:solidFill>
                <a:srgbClr val="FF0000"/>
              </a:solidFill>
              <a:latin typeface="+mn-ea"/>
            </a:endParaRPr>
          </a:p>
        </p:txBody>
      </p:sp>
      <p:sp>
        <p:nvSpPr>
          <p:cNvPr id="66" name="Rectangle 65"/>
          <p:cNvSpPr/>
          <p:nvPr/>
        </p:nvSpPr>
        <p:spPr>
          <a:xfrm>
            <a:off x="904744" y="5646908"/>
            <a:ext cx="595035" cy="338554"/>
          </a:xfrm>
          <a:prstGeom prst="rect">
            <a:avLst/>
          </a:prstGeom>
        </p:spPr>
        <p:txBody>
          <a:bodyPr wrap="none">
            <a:spAutoFit/>
          </a:bodyPr>
          <a:lstStyle/>
          <a:p>
            <a:r>
              <a:rPr lang="zh-CN" altLang="en-US" sz="1600" dirty="0">
                <a:solidFill>
                  <a:srgbClr val="FF0000"/>
                </a:solidFill>
                <a:latin typeface="+mn-ea"/>
              </a:rPr>
              <a:t>巴林</a:t>
            </a:r>
            <a:endParaRPr lang="en-US" sz="1600" dirty="0">
              <a:solidFill>
                <a:srgbClr val="FF0000"/>
              </a:solidFill>
              <a:latin typeface="+mn-ea"/>
            </a:endParaRPr>
          </a:p>
        </p:txBody>
      </p:sp>
      <p:sp>
        <p:nvSpPr>
          <p:cNvPr id="67" name="Rectangle 66"/>
          <p:cNvSpPr/>
          <p:nvPr/>
        </p:nvSpPr>
        <p:spPr>
          <a:xfrm>
            <a:off x="1166073" y="6000433"/>
            <a:ext cx="1005403" cy="338554"/>
          </a:xfrm>
          <a:prstGeom prst="rect">
            <a:avLst/>
          </a:prstGeom>
        </p:spPr>
        <p:txBody>
          <a:bodyPr wrap="none">
            <a:spAutoFit/>
          </a:bodyPr>
          <a:lstStyle/>
          <a:p>
            <a:r>
              <a:rPr lang="zh-CN" altLang="en-US" sz="1600" dirty="0">
                <a:solidFill>
                  <a:srgbClr val="FF0000"/>
                </a:solidFill>
                <a:latin typeface="+mn-ea"/>
              </a:rPr>
              <a:t>孟加拉国</a:t>
            </a:r>
            <a:endParaRPr lang="en-US" sz="1600" dirty="0">
              <a:solidFill>
                <a:srgbClr val="FF0000"/>
              </a:solidFill>
              <a:latin typeface="+mn-ea"/>
            </a:endParaRPr>
          </a:p>
        </p:txBody>
      </p:sp>
      <p:sp>
        <p:nvSpPr>
          <p:cNvPr id="68" name="Rectangle 67"/>
          <p:cNvSpPr/>
          <p:nvPr/>
        </p:nvSpPr>
        <p:spPr>
          <a:xfrm>
            <a:off x="4518827" y="1292452"/>
            <a:ext cx="1005403" cy="338554"/>
          </a:xfrm>
          <a:prstGeom prst="rect">
            <a:avLst/>
          </a:prstGeom>
        </p:spPr>
        <p:txBody>
          <a:bodyPr wrap="none">
            <a:spAutoFit/>
          </a:bodyPr>
          <a:lstStyle/>
          <a:p>
            <a:r>
              <a:rPr lang="zh-CN" altLang="en-US" sz="1600" dirty="0">
                <a:solidFill>
                  <a:srgbClr val="FF0000"/>
                </a:solidFill>
                <a:latin typeface="+mn-ea"/>
              </a:rPr>
              <a:t>萨尔瓦多</a:t>
            </a:r>
            <a:endParaRPr lang="en-US" sz="1600" dirty="0">
              <a:solidFill>
                <a:srgbClr val="FF0000"/>
              </a:solidFill>
              <a:latin typeface="+mn-ea"/>
            </a:endParaRPr>
          </a:p>
        </p:txBody>
      </p:sp>
      <p:sp>
        <p:nvSpPr>
          <p:cNvPr id="69" name="Rectangle 68"/>
          <p:cNvSpPr/>
          <p:nvPr/>
        </p:nvSpPr>
        <p:spPr>
          <a:xfrm>
            <a:off x="4305672" y="2085566"/>
            <a:ext cx="1005403" cy="338554"/>
          </a:xfrm>
          <a:prstGeom prst="rect">
            <a:avLst/>
          </a:prstGeom>
        </p:spPr>
        <p:txBody>
          <a:bodyPr wrap="none">
            <a:spAutoFit/>
          </a:bodyPr>
          <a:lstStyle/>
          <a:p>
            <a:r>
              <a:rPr lang="zh-CN" altLang="en-US" sz="1600" dirty="0">
                <a:solidFill>
                  <a:srgbClr val="FF0000"/>
                </a:solidFill>
                <a:latin typeface="+mn-ea"/>
              </a:rPr>
              <a:t>爱沙尼亚</a:t>
            </a:r>
            <a:endParaRPr lang="en-US" sz="1600" dirty="0">
              <a:solidFill>
                <a:srgbClr val="FF0000"/>
              </a:solidFill>
              <a:latin typeface="+mn-ea"/>
            </a:endParaRPr>
          </a:p>
        </p:txBody>
      </p:sp>
      <p:sp>
        <p:nvSpPr>
          <p:cNvPr id="70" name="Rectangle 69"/>
          <p:cNvSpPr/>
          <p:nvPr/>
        </p:nvSpPr>
        <p:spPr>
          <a:xfrm>
            <a:off x="4305672" y="2482007"/>
            <a:ext cx="1210588" cy="338554"/>
          </a:xfrm>
          <a:prstGeom prst="rect">
            <a:avLst/>
          </a:prstGeom>
        </p:spPr>
        <p:txBody>
          <a:bodyPr wrap="none">
            <a:spAutoFit/>
          </a:bodyPr>
          <a:lstStyle/>
          <a:p>
            <a:r>
              <a:rPr lang="zh-CN" altLang="en-US" sz="1600" dirty="0">
                <a:solidFill>
                  <a:srgbClr val="FF0000"/>
                </a:solidFill>
                <a:latin typeface="+mn-ea"/>
              </a:rPr>
              <a:t>埃塞俄比亚</a:t>
            </a:r>
            <a:endParaRPr lang="en-US" sz="1600" dirty="0">
              <a:solidFill>
                <a:srgbClr val="FF0000"/>
              </a:solidFill>
              <a:latin typeface="+mn-ea"/>
            </a:endParaRPr>
          </a:p>
        </p:txBody>
      </p:sp>
      <p:sp>
        <p:nvSpPr>
          <p:cNvPr id="71" name="Rectangle 70"/>
          <p:cNvSpPr/>
          <p:nvPr/>
        </p:nvSpPr>
        <p:spPr>
          <a:xfrm>
            <a:off x="5643097" y="3192084"/>
            <a:ext cx="1620957" cy="584775"/>
          </a:xfrm>
          <a:prstGeom prst="rect">
            <a:avLst/>
          </a:prstGeom>
        </p:spPr>
        <p:txBody>
          <a:bodyPr wrap="none">
            <a:spAutoFit/>
          </a:bodyPr>
          <a:lstStyle/>
          <a:p>
            <a:r>
              <a:rPr lang="zh-CN" altLang="en-US" sz="1600" dirty="0">
                <a:solidFill>
                  <a:srgbClr val="FF0000"/>
                </a:solidFill>
                <a:latin typeface="+mn-ea"/>
              </a:rPr>
              <a:t>福克兰群岛（马</a:t>
            </a:r>
            <a:endParaRPr lang="en-US" altLang="zh-CN" sz="1600" dirty="0">
              <a:solidFill>
                <a:srgbClr val="FF0000"/>
              </a:solidFill>
              <a:latin typeface="+mn-ea"/>
            </a:endParaRPr>
          </a:p>
          <a:p>
            <a:r>
              <a:rPr lang="zh-CN" altLang="en-US" sz="1600" dirty="0">
                <a:solidFill>
                  <a:srgbClr val="FF0000"/>
                </a:solidFill>
                <a:latin typeface="+mn-ea"/>
              </a:rPr>
              <a:t>尔维纳斯群岛）</a:t>
            </a:r>
            <a:endParaRPr lang="en-US" sz="1600" dirty="0">
              <a:solidFill>
                <a:srgbClr val="FF0000"/>
              </a:solidFill>
              <a:latin typeface="+mn-ea"/>
            </a:endParaRPr>
          </a:p>
        </p:txBody>
      </p:sp>
      <p:sp>
        <p:nvSpPr>
          <p:cNvPr id="72" name="Rectangle 71"/>
          <p:cNvSpPr/>
          <p:nvPr/>
        </p:nvSpPr>
        <p:spPr>
          <a:xfrm>
            <a:off x="3891143" y="3665906"/>
            <a:ext cx="595035" cy="338554"/>
          </a:xfrm>
          <a:prstGeom prst="rect">
            <a:avLst/>
          </a:prstGeom>
        </p:spPr>
        <p:txBody>
          <a:bodyPr wrap="none">
            <a:spAutoFit/>
          </a:bodyPr>
          <a:lstStyle/>
          <a:p>
            <a:r>
              <a:rPr lang="zh-CN" altLang="en-US" sz="1600" dirty="0">
                <a:solidFill>
                  <a:srgbClr val="FF0000"/>
                </a:solidFill>
                <a:latin typeface="+mn-ea"/>
              </a:rPr>
              <a:t>斐济</a:t>
            </a:r>
            <a:endParaRPr lang="en-US" sz="1600" dirty="0">
              <a:solidFill>
                <a:srgbClr val="FF0000"/>
              </a:solidFill>
              <a:latin typeface="+mn-ea"/>
            </a:endParaRPr>
          </a:p>
        </p:txBody>
      </p:sp>
      <p:sp>
        <p:nvSpPr>
          <p:cNvPr id="73" name="Rectangle 72"/>
          <p:cNvSpPr/>
          <p:nvPr/>
        </p:nvSpPr>
        <p:spPr>
          <a:xfrm>
            <a:off x="4248282" y="4050467"/>
            <a:ext cx="595035" cy="338554"/>
          </a:xfrm>
          <a:prstGeom prst="rect">
            <a:avLst/>
          </a:prstGeom>
        </p:spPr>
        <p:txBody>
          <a:bodyPr wrap="none">
            <a:spAutoFit/>
          </a:bodyPr>
          <a:lstStyle/>
          <a:p>
            <a:r>
              <a:rPr lang="zh-CN" altLang="en-US" sz="1600" dirty="0">
                <a:solidFill>
                  <a:srgbClr val="FF0000"/>
                </a:solidFill>
                <a:latin typeface="+mn-ea"/>
              </a:rPr>
              <a:t>芬兰</a:t>
            </a:r>
            <a:endParaRPr lang="en-US" sz="1600" dirty="0">
              <a:solidFill>
                <a:srgbClr val="FF0000"/>
              </a:solidFill>
              <a:latin typeface="+mn-ea"/>
            </a:endParaRPr>
          </a:p>
        </p:txBody>
      </p:sp>
      <p:sp>
        <p:nvSpPr>
          <p:cNvPr id="74" name="Rectangle 73"/>
          <p:cNvSpPr/>
          <p:nvPr/>
        </p:nvSpPr>
        <p:spPr>
          <a:xfrm>
            <a:off x="4214338" y="5205765"/>
            <a:ext cx="595035" cy="338554"/>
          </a:xfrm>
          <a:prstGeom prst="rect">
            <a:avLst/>
          </a:prstGeom>
        </p:spPr>
        <p:txBody>
          <a:bodyPr wrap="none">
            <a:spAutoFit/>
          </a:bodyPr>
          <a:lstStyle/>
          <a:p>
            <a:r>
              <a:rPr lang="zh-CN" altLang="en-US" sz="1600" dirty="0">
                <a:solidFill>
                  <a:srgbClr val="FF0000"/>
                </a:solidFill>
                <a:latin typeface="+mn-ea"/>
              </a:rPr>
              <a:t>加蓬</a:t>
            </a:r>
            <a:endParaRPr lang="en-US" sz="1600" dirty="0">
              <a:solidFill>
                <a:srgbClr val="FF0000"/>
              </a:solidFill>
              <a:latin typeface="+mn-ea"/>
            </a:endParaRPr>
          </a:p>
        </p:txBody>
      </p:sp>
      <p:sp>
        <p:nvSpPr>
          <p:cNvPr id="75" name="Rectangle 74"/>
          <p:cNvSpPr/>
          <p:nvPr/>
        </p:nvSpPr>
        <p:spPr>
          <a:xfrm>
            <a:off x="4265992" y="5617706"/>
            <a:ext cx="800219" cy="338554"/>
          </a:xfrm>
          <a:prstGeom prst="rect">
            <a:avLst/>
          </a:prstGeom>
        </p:spPr>
        <p:txBody>
          <a:bodyPr wrap="none">
            <a:spAutoFit/>
          </a:bodyPr>
          <a:lstStyle/>
          <a:p>
            <a:r>
              <a:rPr lang="zh-CN" altLang="en-US" sz="1600">
                <a:solidFill>
                  <a:srgbClr val="FF0000"/>
                </a:solidFill>
                <a:latin typeface="+mn-ea"/>
              </a:rPr>
              <a:t>冈比亚</a:t>
            </a:r>
            <a:endParaRPr lang="en-US" sz="1600" dirty="0">
              <a:solidFill>
                <a:srgbClr val="FF0000"/>
              </a:solidFill>
              <a:latin typeface="+mn-ea"/>
            </a:endParaRPr>
          </a:p>
        </p:txBody>
      </p:sp>
      <p:sp>
        <p:nvSpPr>
          <p:cNvPr id="76" name="Rectangle 75"/>
          <p:cNvSpPr/>
          <p:nvPr/>
        </p:nvSpPr>
        <p:spPr>
          <a:xfrm>
            <a:off x="3551957" y="6285722"/>
            <a:ext cx="3057247" cy="338554"/>
          </a:xfrm>
          <a:prstGeom prst="rect">
            <a:avLst/>
          </a:prstGeom>
        </p:spPr>
        <p:txBody>
          <a:bodyPr wrap="none">
            <a:spAutoFit/>
          </a:bodyPr>
          <a:lstStyle/>
          <a:p>
            <a:r>
              <a:rPr lang="zh-CN" altLang="en-US" sz="1600" dirty="0">
                <a:solidFill>
                  <a:srgbClr val="FF0000"/>
                </a:solidFill>
                <a:latin typeface="+mn-ea"/>
              </a:rPr>
              <a:t>格鲁吉亚（前格鲁吉亚共和国）</a:t>
            </a:r>
            <a:endParaRPr lang="en-US" sz="1600" dirty="0">
              <a:solidFill>
                <a:srgbClr val="FF0000"/>
              </a:solidFill>
              <a:latin typeface="+mn-ea"/>
            </a:endParaRPr>
          </a:p>
        </p:txBody>
      </p:sp>
      <p:sp>
        <p:nvSpPr>
          <p:cNvPr id="77" name="Rectangle 76"/>
          <p:cNvSpPr/>
          <p:nvPr/>
        </p:nvSpPr>
        <p:spPr>
          <a:xfrm>
            <a:off x="8810075" y="1235940"/>
            <a:ext cx="1415772" cy="584775"/>
          </a:xfrm>
          <a:prstGeom prst="rect">
            <a:avLst/>
          </a:prstGeom>
        </p:spPr>
        <p:txBody>
          <a:bodyPr wrap="none">
            <a:spAutoFit/>
          </a:bodyPr>
          <a:lstStyle/>
          <a:p>
            <a:r>
              <a:rPr lang="zh-CN" altLang="en-US" sz="1600" dirty="0">
                <a:solidFill>
                  <a:srgbClr val="FF0000"/>
                </a:solidFill>
                <a:latin typeface="+mn-ea"/>
              </a:rPr>
              <a:t>阿拉伯利比亚</a:t>
            </a:r>
            <a:endParaRPr lang="en-US" altLang="zh-CN" sz="1600" dirty="0">
              <a:solidFill>
                <a:srgbClr val="FF0000"/>
              </a:solidFill>
              <a:latin typeface="+mn-ea"/>
            </a:endParaRPr>
          </a:p>
          <a:p>
            <a:r>
              <a:rPr lang="zh-CN" altLang="en-US" sz="1600" dirty="0">
                <a:solidFill>
                  <a:srgbClr val="FF0000"/>
                </a:solidFill>
                <a:latin typeface="+mn-ea"/>
              </a:rPr>
              <a:t>民众国</a:t>
            </a:r>
            <a:endParaRPr lang="en-US" sz="1600" dirty="0">
              <a:solidFill>
                <a:srgbClr val="FF0000"/>
              </a:solidFill>
              <a:latin typeface="+mn-ea"/>
            </a:endParaRPr>
          </a:p>
        </p:txBody>
      </p:sp>
      <p:sp>
        <p:nvSpPr>
          <p:cNvPr id="78" name="Rectangle 77"/>
          <p:cNvSpPr/>
          <p:nvPr/>
        </p:nvSpPr>
        <p:spPr>
          <a:xfrm>
            <a:off x="8099638" y="1702467"/>
            <a:ext cx="1210588" cy="338554"/>
          </a:xfrm>
          <a:prstGeom prst="rect">
            <a:avLst/>
          </a:prstGeom>
        </p:spPr>
        <p:txBody>
          <a:bodyPr wrap="none">
            <a:spAutoFit/>
          </a:bodyPr>
          <a:lstStyle/>
          <a:p>
            <a:r>
              <a:rPr lang="zh-CN" altLang="en-US" sz="1600" dirty="0">
                <a:solidFill>
                  <a:srgbClr val="FF0000"/>
                </a:solidFill>
                <a:latin typeface="+mn-ea"/>
              </a:rPr>
              <a:t>列支敦士登</a:t>
            </a:r>
            <a:endParaRPr lang="en-US" sz="1600" dirty="0">
              <a:solidFill>
                <a:srgbClr val="FF0000"/>
              </a:solidFill>
              <a:latin typeface="+mn-ea"/>
            </a:endParaRPr>
          </a:p>
        </p:txBody>
      </p:sp>
      <p:sp>
        <p:nvSpPr>
          <p:cNvPr id="79" name="Rectangle 78"/>
          <p:cNvSpPr/>
          <p:nvPr/>
        </p:nvSpPr>
        <p:spPr>
          <a:xfrm>
            <a:off x="7785001" y="2085566"/>
            <a:ext cx="800219" cy="338554"/>
          </a:xfrm>
          <a:prstGeom prst="rect">
            <a:avLst/>
          </a:prstGeom>
        </p:spPr>
        <p:txBody>
          <a:bodyPr wrap="none">
            <a:spAutoFit/>
          </a:bodyPr>
          <a:lstStyle/>
          <a:p>
            <a:r>
              <a:rPr lang="zh-CN" altLang="en-US" sz="1600">
                <a:solidFill>
                  <a:srgbClr val="FF0000"/>
                </a:solidFill>
                <a:latin typeface="+mn-ea"/>
              </a:rPr>
              <a:t>立陶宛</a:t>
            </a:r>
            <a:endParaRPr lang="en-US" sz="1600" dirty="0">
              <a:solidFill>
                <a:srgbClr val="FF0000"/>
              </a:solidFill>
              <a:latin typeface="+mn-ea"/>
            </a:endParaRPr>
          </a:p>
        </p:txBody>
      </p:sp>
      <p:sp>
        <p:nvSpPr>
          <p:cNvPr id="80" name="Rectangle 79"/>
          <p:cNvSpPr/>
          <p:nvPr/>
        </p:nvSpPr>
        <p:spPr>
          <a:xfrm>
            <a:off x="8055221" y="2495655"/>
            <a:ext cx="800219" cy="338554"/>
          </a:xfrm>
          <a:prstGeom prst="rect">
            <a:avLst/>
          </a:prstGeom>
        </p:spPr>
        <p:txBody>
          <a:bodyPr wrap="none">
            <a:spAutoFit/>
          </a:bodyPr>
          <a:lstStyle/>
          <a:p>
            <a:r>
              <a:rPr lang="zh-CN" altLang="en-US" sz="1600" dirty="0">
                <a:solidFill>
                  <a:srgbClr val="FF0000"/>
                </a:solidFill>
                <a:latin typeface="+mn-ea"/>
              </a:rPr>
              <a:t>卢森堡</a:t>
            </a:r>
            <a:endParaRPr lang="en-US" sz="1600" dirty="0">
              <a:solidFill>
                <a:srgbClr val="FF0000"/>
              </a:solidFill>
              <a:latin typeface="+mn-ea"/>
            </a:endParaRPr>
          </a:p>
        </p:txBody>
      </p:sp>
      <p:sp>
        <p:nvSpPr>
          <p:cNvPr id="81" name="Rectangle 80"/>
          <p:cNvSpPr/>
          <p:nvPr/>
        </p:nvSpPr>
        <p:spPr>
          <a:xfrm>
            <a:off x="7920487" y="2876625"/>
            <a:ext cx="800219" cy="338554"/>
          </a:xfrm>
          <a:prstGeom prst="rect">
            <a:avLst/>
          </a:prstGeom>
        </p:spPr>
        <p:txBody>
          <a:bodyPr wrap="none">
            <a:spAutoFit/>
          </a:bodyPr>
          <a:lstStyle/>
          <a:p>
            <a:r>
              <a:rPr lang="zh-CN" altLang="en-US" sz="1600" dirty="0">
                <a:solidFill>
                  <a:srgbClr val="FF0000"/>
                </a:solidFill>
                <a:latin typeface="+mn-ea"/>
              </a:rPr>
              <a:t>马其顿</a:t>
            </a:r>
            <a:endParaRPr lang="en-US" sz="1600" dirty="0">
              <a:solidFill>
                <a:srgbClr val="FF0000"/>
              </a:solidFill>
              <a:latin typeface="+mn-ea"/>
            </a:endParaRPr>
          </a:p>
        </p:txBody>
      </p:sp>
      <p:sp>
        <p:nvSpPr>
          <p:cNvPr id="82" name="Rectangle 81"/>
          <p:cNvSpPr/>
          <p:nvPr/>
        </p:nvSpPr>
        <p:spPr>
          <a:xfrm>
            <a:off x="7992750" y="3258685"/>
            <a:ext cx="1210588" cy="338554"/>
          </a:xfrm>
          <a:prstGeom prst="rect">
            <a:avLst/>
          </a:prstGeom>
        </p:spPr>
        <p:txBody>
          <a:bodyPr wrap="none">
            <a:spAutoFit/>
          </a:bodyPr>
          <a:lstStyle/>
          <a:p>
            <a:r>
              <a:rPr lang="zh-CN" altLang="en-US" sz="1600" dirty="0">
                <a:solidFill>
                  <a:srgbClr val="FF0000"/>
                </a:solidFill>
                <a:latin typeface="+mn-ea"/>
              </a:rPr>
              <a:t>马达加斯加</a:t>
            </a:r>
            <a:endParaRPr lang="en-US" sz="1600" dirty="0">
              <a:solidFill>
                <a:srgbClr val="FF0000"/>
              </a:solidFill>
              <a:latin typeface="+mn-ea"/>
            </a:endParaRPr>
          </a:p>
        </p:txBody>
      </p:sp>
      <p:sp>
        <p:nvSpPr>
          <p:cNvPr id="83" name="Rectangle 82"/>
          <p:cNvSpPr/>
          <p:nvPr/>
        </p:nvSpPr>
        <p:spPr>
          <a:xfrm>
            <a:off x="7655112" y="3667684"/>
            <a:ext cx="800219" cy="338554"/>
          </a:xfrm>
          <a:prstGeom prst="rect">
            <a:avLst/>
          </a:prstGeom>
        </p:spPr>
        <p:txBody>
          <a:bodyPr wrap="none">
            <a:spAutoFit/>
          </a:bodyPr>
          <a:lstStyle/>
          <a:p>
            <a:r>
              <a:rPr lang="zh-CN" altLang="en-US" sz="1600" dirty="0">
                <a:solidFill>
                  <a:srgbClr val="FF0000"/>
                </a:solidFill>
                <a:latin typeface="+mn-ea"/>
              </a:rPr>
              <a:t>马拉维</a:t>
            </a:r>
            <a:endParaRPr lang="en-US" sz="1600" dirty="0">
              <a:solidFill>
                <a:srgbClr val="FF0000"/>
              </a:solidFill>
              <a:latin typeface="+mn-ea"/>
            </a:endParaRPr>
          </a:p>
        </p:txBody>
      </p:sp>
      <p:sp>
        <p:nvSpPr>
          <p:cNvPr id="84" name="Rectangle 83"/>
          <p:cNvSpPr/>
          <p:nvPr/>
        </p:nvSpPr>
        <p:spPr>
          <a:xfrm>
            <a:off x="7736099" y="4457005"/>
            <a:ext cx="1005403" cy="338554"/>
          </a:xfrm>
          <a:prstGeom prst="rect">
            <a:avLst/>
          </a:prstGeom>
        </p:spPr>
        <p:txBody>
          <a:bodyPr wrap="none">
            <a:spAutoFit/>
          </a:bodyPr>
          <a:lstStyle/>
          <a:p>
            <a:r>
              <a:rPr lang="zh-CN" altLang="en-US" sz="1600" dirty="0">
                <a:solidFill>
                  <a:srgbClr val="FF0000"/>
                </a:solidFill>
                <a:latin typeface="+mn-ea"/>
              </a:rPr>
              <a:t>马尔代夫</a:t>
            </a:r>
            <a:endParaRPr lang="en-US" sz="1600" dirty="0">
              <a:solidFill>
                <a:srgbClr val="FF0000"/>
              </a:solidFill>
              <a:latin typeface="+mn-ea"/>
            </a:endParaRPr>
          </a:p>
        </p:txBody>
      </p:sp>
      <p:sp>
        <p:nvSpPr>
          <p:cNvPr id="85" name="Rectangle 84"/>
          <p:cNvSpPr/>
          <p:nvPr/>
        </p:nvSpPr>
        <p:spPr>
          <a:xfrm>
            <a:off x="7502799" y="4840803"/>
            <a:ext cx="800219" cy="338554"/>
          </a:xfrm>
          <a:prstGeom prst="rect">
            <a:avLst/>
          </a:prstGeom>
        </p:spPr>
        <p:txBody>
          <a:bodyPr wrap="none">
            <a:spAutoFit/>
          </a:bodyPr>
          <a:lstStyle/>
          <a:p>
            <a:r>
              <a:rPr lang="zh-CN" altLang="en-US" sz="1600" dirty="0">
                <a:solidFill>
                  <a:srgbClr val="FF0000"/>
                </a:solidFill>
                <a:latin typeface="+mn-ea"/>
              </a:rPr>
              <a:t>马耳他</a:t>
            </a:r>
            <a:endParaRPr lang="en-US" sz="1600" dirty="0">
              <a:solidFill>
                <a:srgbClr val="FF0000"/>
              </a:solidFill>
              <a:latin typeface="+mn-ea"/>
            </a:endParaRPr>
          </a:p>
        </p:txBody>
      </p:sp>
      <p:sp>
        <p:nvSpPr>
          <p:cNvPr id="86" name="Rectangle 85"/>
          <p:cNvSpPr/>
          <p:nvPr/>
        </p:nvSpPr>
        <p:spPr>
          <a:xfrm>
            <a:off x="7862861" y="5207141"/>
            <a:ext cx="1210588" cy="338554"/>
          </a:xfrm>
          <a:prstGeom prst="rect">
            <a:avLst/>
          </a:prstGeom>
        </p:spPr>
        <p:txBody>
          <a:bodyPr wrap="none">
            <a:spAutoFit/>
          </a:bodyPr>
          <a:lstStyle/>
          <a:p>
            <a:r>
              <a:rPr lang="zh-CN" altLang="en-US" sz="1600" dirty="0">
                <a:solidFill>
                  <a:srgbClr val="FF0000"/>
                </a:solidFill>
                <a:latin typeface="+mn-ea"/>
              </a:rPr>
              <a:t>毛里塔尼亚</a:t>
            </a:r>
            <a:endParaRPr lang="en-US" sz="1600" dirty="0">
              <a:solidFill>
                <a:srgbClr val="FF0000"/>
              </a:solidFill>
              <a:latin typeface="+mn-ea"/>
            </a:endParaRPr>
          </a:p>
        </p:txBody>
      </p:sp>
      <p:sp>
        <p:nvSpPr>
          <p:cNvPr id="87" name="Rectangle 86"/>
          <p:cNvSpPr/>
          <p:nvPr/>
        </p:nvSpPr>
        <p:spPr>
          <a:xfrm>
            <a:off x="7785001" y="5617706"/>
            <a:ext cx="1005403" cy="338554"/>
          </a:xfrm>
          <a:prstGeom prst="rect">
            <a:avLst/>
          </a:prstGeom>
        </p:spPr>
        <p:txBody>
          <a:bodyPr wrap="none">
            <a:spAutoFit/>
          </a:bodyPr>
          <a:lstStyle/>
          <a:p>
            <a:r>
              <a:rPr lang="zh-CN" altLang="en-US" sz="1600" dirty="0">
                <a:solidFill>
                  <a:srgbClr val="FF0000"/>
                </a:solidFill>
                <a:latin typeface="+mn-ea"/>
              </a:rPr>
              <a:t>毛里求斯</a:t>
            </a:r>
            <a:endParaRPr lang="en-US" sz="1600" dirty="0">
              <a:solidFill>
                <a:srgbClr val="FF0000"/>
              </a:solidFill>
              <a:latin typeface="+mn-ea"/>
            </a:endParaRPr>
          </a:p>
        </p:txBody>
      </p:sp>
      <p:sp>
        <p:nvSpPr>
          <p:cNvPr id="88" name="Rectangle 87"/>
          <p:cNvSpPr/>
          <p:nvPr/>
        </p:nvSpPr>
        <p:spPr>
          <a:xfrm>
            <a:off x="10428203" y="1505017"/>
            <a:ext cx="1005403" cy="338554"/>
          </a:xfrm>
          <a:prstGeom prst="rect">
            <a:avLst/>
          </a:prstGeom>
        </p:spPr>
        <p:txBody>
          <a:bodyPr wrap="none">
            <a:spAutoFit/>
          </a:bodyPr>
          <a:lstStyle/>
          <a:p>
            <a:r>
              <a:rPr lang="zh-CN" altLang="en-US" sz="1600" dirty="0">
                <a:solidFill>
                  <a:srgbClr val="FF0000"/>
                </a:solidFill>
                <a:latin typeface="+mn-ea"/>
              </a:rPr>
              <a:t>罗马尼亚</a:t>
            </a:r>
            <a:endParaRPr lang="en-US" sz="1600" dirty="0">
              <a:solidFill>
                <a:srgbClr val="FF0000"/>
              </a:solidFill>
              <a:latin typeface="+mn-ea"/>
            </a:endParaRPr>
          </a:p>
        </p:txBody>
      </p:sp>
      <p:sp>
        <p:nvSpPr>
          <p:cNvPr id="89" name="Rectangle 88"/>
          <p:cNvSpPr/>
          <p:nvPr/>
        </p:nvSpPr>
        <p:spPr>
          <a:xfrm>
            <a:off x="10428203" y="2300109"/>
            <a:ext cx="800219" cy="338554"/>
          </a:xfrm>
          <a:prstGeom prst="rect">
            <a:avLst/>
          </a:prstGeom>
        </p:spPr>
        <p:txBody>
          <a:bodyPr wrap="none">
            <a:spAutoFit/>
          </a:bodyPr>
          <a:lstStyle/>
          <a:p>
            <a:r>
              <a:rPr lang="zh-CN" altLang="en-US" sz="1600">
                <a:solidFill>
                  <a:srgbClr val="FF0000"/>
                </a:solidFill>
                <a:latin typeface="+mn-ea"/>
              </a:rPr>
              <a:t>卢旺达</a:t>
            </a:r>
            <a:endParaRPr lang="en-US" sz="1600" dirty="0">
              <a:solidFill>
                <a:srgbClr val="FF0000"/>
              </a:solidFill>
              <a:latin typeface="+mn-ea"/>
            </a:endParaRPr>
          </a:p>
        </p:txBody>
      </p:sp>
      <p:sp>
        <p:nvSpPr>
          <p:cNvPr id="90" name="Rectangle 89"/>
          <p:cNvSpPr/>
          <p:nvPr/>
        </p:nvSpPr>
        <p:spPr>
          <a:xfrm>
            <a:off x="10415036" y="2680701"/>
            <a:ext cx="1210588" cy="338554"/>
          </a:xfrm>
          <a:prstGeom prst="rect">
            <a:avLst/>
          </a:prstGeom>
        </p:spPr>
        <p:txBody>
          <a:bodyPr wrap="none">
            <a:spAutoFit/>
          </a:bodyPr>
          <a:lstStyle/>
          <a:p>
            <a:r>
              <a:rPr lang="zh-CN" altLang="en-US" sz="1600" dirty="0">
                <a:solidFill>
                  <a:srgbClr val="FF0000"/>
                </a:solidFill>
                <a:latin typeface="+mn-ea"/>
              </a:rPr>
              <a:t>沙特阿拉伯</a:t>
            </a:r>
            <a:endParaRPr lang="en-US" sz="1600" dirty="0">
              <a:solidFill>
                <a:srgbClr val="FF0000"/>
              </a:solidFill>
              <a:latin typeface="+mn-ea"/>
            </a:endParaRPr>
          </a:p>
        </p:txBody>
      </p:sp>
      <p:sp>
        <p:nvSpPr>
          <p:cNvPr id="91" name="Rectangle 90"/>
          <p:cNvSpPr/>
          <p:nvPr/>
        </p:nvSpPr>
        <p:spPr>
          <a:xfrm>
            <a:off x="10415036" y="3476800"/>
            <a:ext cx="1005403" cy="338554"/>
          </a:xfrm>
          <a:prstGeom prst="rect">
            <a:avLst/>
          </a:prstGeom>
        </p:spPr>
        <p:txBody>
          <a:bodyPr wrap="none">
            <a:spAutoFit/>
          </a:bodyPr>
          <a:lstStyle/>
          <a:p>
            <a:r>
              <a:rPr lang="zh-CN" altLang="en-US" sz="1600">
                <a:solidFill>
                  <a:srgbClr val="FF0000"/>
                </a:solidFill>
                <a:latin typeface="+mn-ea"/>
              </a:rPr>
              <a:t>塞内加尔</a:t>
            </a:r>
            <a:endParaRPr lang="en-US" sz="1600" dirty="0">
              <a:solidFill>
                <a:srgbClr val="FF0000"/>
              </a:solidFill>
              <a:latin typeface="+mn-ea"/>
            </a:endParaRPr>
          </a:p>
        </p:txBody>
      </p:sp>
      <p:sp>
        <p:nvSpPr>
          <p:cNvPr id="92" name="Rectangle 91"/>
          <p:cNvSpPr/>
          <p:nvPr/>
        </p:nvSpPr>
        <p:spPr>
          <a:xfrm>
            <a:off x="10415036" y="3859473"/>
            <a:ext cx="1005403" cy="338554"/>
          </a:xfrm>
          <a:prstGeom prst="rect">
            <a:avLst/>
          </a:prstGeom>
        </p:spPr>
        <p:txBody>
          <a:bodyPr wrap="none">
            <a:spAutoFit/>
          </a:bodyPr>
          <a:lstStyle/>
          <a:p>
            <a:r>
              <a:rPr lang="zh-CN" altLang="en-US" sz="1600" dirty="0">
                <a:solidFill>
                  <a:srgbClr val="FF0000"/>
                </a:solidFill>
                <a:latin typeface="+mn-ea"/>
              </a:rPr>
              <a:t>塞尔维亚</a:t>
            </a:r>
            <a:endParaRPr lang="en-US" sz="1600" dirty="0">
              <a:solidFill>
                <a:srgbClr val="FF0000"/>
              </a:solidFill>
              <a:latin typeface="+mn-ea"/>
            </a:endParaRPr>
          </a:p>
        </p:txBody>
      </p:sp>
      <p:sp>
        <p:nvSpPr>
          <p:cNvPr id="93" name="Rectangle 92"/>
          <p:cNvSpPr/>
          <p:nvPr/>
        </p:nvSpPr>
        <p:spPr>
          <a:xfrm>
            <a:off x="10415036" y="4239936"/>
            <a:ext cx="1005403" cy="338554"/>
          </a:xfrm>
          <a:prstGeom prst="rect">
            <a:avLst/>
          </a:prstGeom>
        </p:spPr>
        <p:txBody>
          <a:bodyPr wrap="none">
            <a:spAutoFit/>
          </a:bodyPr>
          <a:lstStyle/>
          <a:p>
            <a:r>
              <a:rPr lang="zh-CN" altLang="en-US" sz="1600" dirty="0">
                <a:solidFill>
                  <a:srgbClr val="FF0000"/>
                </a:solidFill>
                <a:latin typeface="+mn-ea"/>
              </a:rPr>
              <a:t>塞拉利昂</a:t>
            </a:r>
            <a:endParaRPr lang="en-US" sz="1600" dirty="0">
              <a:solidFill>
                <a:srgbClr val="FF0000"/>
              </a:solidFill>
              <a:latin typeface="+mn-ea"/>
            </a:endParaRPr>
          </a:p>
        </p:txBody>
      </p:sp>
      <p:sp>
        <p:nvSpPr>
          <p:cNvPr id="94" name="Rectangle 93"/>
          <p:cNvSpPr/>
          <p:nvPr/>
        </p:nvSpPr>
        <p:spPr>
          <a:xfrm>
            <a:off x="10415036" y="5062204"/>
            <a:ext cx="1005403" cy="338554"/>
          </a:xfrm>
          <a:prstGeom prst="rect">
            <a:avLst/>
          </a:prstGeom>
        </p:spPr>
        <p:txBody>
          <a:bodyPr wrap="none">
            <a:spAutoFit/>
          </a:bodyPr>
          <a:lstStyle/>
          <a:p>
            <a:r>
              <a:rPr lang="zh-CN" altLang="en-US" sz="1600" dirty="0">
                <a:solidFill>
                  <a:srgbClr val="FF0000"/>
                </a:solidFill>
                <a:latin typeface="+mn-ea"/>
              </a:rPr>
              <a:t>斯洛伐克</a:t>
            </a:r>
            <a:endParaRPr lang="en-US" sz="1600" dirty="0">
              <a:solidFill>
                <a:srgbClr val="FF0000"/>
              </a:solidFill>
              <a:latin typeface="+mn-ea"/>
            </a:endParaRPr>
          </a:p>
        </p:txBody>
      </p:sp>
      <p:sp>
        <p:nvSpPr>
          <p:cNvPr id="95" name="Rectangle 94"/>
          <p:cNvSpPr/>
          <p:nvPr/>
        </p:nvSpPr>
        <p:spPr>
          <a:xfrm>
            <a:off x="10428203" y="5441819"/>
            <a:ext cx="1210588" cy="338554"/>
          </a:xfrm>
          <a:prstGeom prst="rect">
            <a:avLst/>
          </a:prstGeom>
        </p:spPr>
        <p:txBody>
          <a:bodyPr wrap="none">
            <a:spAutoFit/>
          </a:bodyPr>
          <a:lstStyle/>
          <a:p>
            <a:r>
              <a:rPr lang="zh-CN" altLang="en-US" sz="1600" dirty="0">
                <a:solidFill>
                  <a:srgbClr val="FF0000"/>
                </a:solidFill>
                <a:latin typeface="+mn-ea"/>
              </a:rPr>
              <a:t>斯洛文尼亚</a:t>
            </a:r>
            <a:endParaRPr lang="en-US" sz="1600" dirty="0">
              <a:solidFill>
                <a:srgbClr val="FF0000"/>
              </a:solidFill>
              <a:latin typeface="+mn-ea"/>
            </a:endParaRPr>
          </a:p>
        </p:txBody>
      </p:sp>
      <p:sp>
        <p:nvSpPr>
          <p:cNvPr id="96" name="Rectangle 95"/>
          <p:cNvSpPr/>
          <p:nvPr/>
        </p:nvSpPr>
        <p:spPr>
          <a:xfrm>
            <a:off x="10428203" y="5835623"/>
            <a:ext cx="800219" cy="338554"/>
          </a:xfrm>
          <a:prstGeom prst="rect">
            <a:avLst/>
          </a:prstGeom>
        </p:spPr>
        <p:txBody>
          <a:bodyPr wrap="none">
            <a:spAutoFit/>
          </a:bodyPr>
          <a:lstStyle/>
          <a:p>
            <a:r>
              <a:rPr lang="zh-CN" altLang="en-US" sz="1600" dirty="0">
                <a:solidFill>
                  <a:srgbClr val="FF0000"/>
                </a:solidFill>
                <a:latin typeface="+mn-ea"/>
              </a:rPr>
              <a:t>索马里</a:t>
            </a:r>
            <a:endParaRPr lang="en-US" sz="1600" dirty="0">
              <a:solidFill>
                <a:srgbClr val="FF0000"/>
              </a:solidFill>
              <a:latin typeface="+mn-ea"/>
            </a:endParaRPr>
          </a:p>
        </p:txBody>
      </p:sp>
      <p:sp>
        <p:nvSpPr>
          <p:cNvPr id="9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BD72D260-7738-4DA8-87BD-68362EDB5138}"/>
              </a:ext>
            </a:extLst>
          </p:cNvPr>
          <p:cNvSpPr>
            <a:spLocks noGrp="1"/>
          </p:cNvSpPr>
          <p:nvPr>
            <p:ph type="sldNum" sz="quarter" idx="12"/>
          </p:nvPr>
        </p:nvSpPr>
        <p:spPr/>
        <p:txBody>
          <a:bodyPr/>
          <a:lstStyle/>
          <a:p>
            <a:fld id="{AFAE5B16-0F33-4EE9-AE34-61D676368225}" type="slidenum">
              <a:rPr lang="zh-CN" altLang="en-US" smtClean="0"/>
              <a:t>21</a:t>
            </a:fld>
            <a:endParaRPr lang="zh-CN" altLang="en-US"/>
          </a:p>
        </p:txBody>
      </p:sp>
    </p:spTree>
    <p:custDataLst>
      <p:tags r:id="rId1"/>
    </p:custDataLst>
    <p:extLst>
      <p:ext uri="{BB962C8B-B14F-4D97-AF65-F5344CB8AC3E}">
        <p14:creationId xmlns:p14="http://schemas.microsoft.com/office/powerpoint/2010/main" val="27102277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6"/>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446348"/>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1112337"/>
            <a:ext cx="12048520" cy="4979417"/>
          </a:xfrm>
          <a:prstGeom prst="rect">
            <a:avLst/>
          </a:prstGeom>
        </p:spPr>
      </p:pic>
      <p:sp>
        <p:nvSpPr>
          <p:cNvPr id="16" name="TextBox 15"/>
          <p:cNvSpPr txBox="1"/>
          <p:nvPr/>
        </p:nvSpPr>
        <p:spPr>
          <a:xfrm>
            <a:off x="667399" y="4183107"/>
            <a:ext cx="595035" cy="338554"/>
          </a:xfrm>
          <a:prstGeom prst="rect">
            <a:avLst/>
          </a:prstGeom>
          <a:noFill/>
        </p:spPr>
        <p:txBody>
          <a:bodyPr wrap="none" rtlCol="0">
            <a:spAutoFit/>
          </a:bodyPr>
          <a:lstStyle/>
          <a:p>
            <a:r>
              <a:rPr lang="zh-CN" altLang="en-US" sz="1600" dirty="0">
                <a:solidFill>
                  <a:srgbClr val="FF0000"/>
                </a:solidFill>
                <a:latin typeface="+mn-ea"/>
              </a:rPr>
              <a:t>巴西</a:t>
            </a:r>
            <a:endParaRPr lang="en-US" sz="1600" dirty="0">
              <a:solidFill>
                <a:srgbClr val="FF0000"/>
              </a:solidFill>
              <a:latin typeface="+mn-ea"/>
            </a:endParaRPr>
          </a:p>
        </p:txBody>
      </p:sp>
      <p:sp>
        <p:nvSpPr>
          <p:cNvPr id="21" name="TextBox 20"/>
          <p:cNvSpPr txBox="1"/>
          <p:nvPr/>
        </p:nvSpPr>
        <p:spPr>
          <a:xfrm>
            <a:off x="4242940" y="1161626"/>
            <a:ext cx="595035" cy="338554"/>
          </a:xfrm>
          <a:prstGeom prst="rect">
            <a:avLst/>
          </a:prstGeom>
          <a:noFill/>
        </p:spPr>
        <p:txBody>
          <a:bodyPr wrap="none" rtlCol="0">
            <a:spAutoFit/>
          </a:bodyPr>
          <a:lstStyle/>
          <a:p>
            <a:r>
              <a:rPr lang="zh-CN" altLang="en-US" sz="1600" dirty="0">
                <a:solidFill>
                  <a:srgbClr val="FF0000"/>
                </a:solidFill>
                <a:latin typeface="+mn-ea"/>
              </a:rPr>
              <a:t>德国</a:t>
            </a:r>
            <a:endParaRPr lang="en-US" sz="1600" dirty="0">
              <a:solidFill>
                <a:srgbClr val="FF0000"/>
              </a:solidFill>
              <a:latin typeface="+mn-ea"/>
            </a:endParaRPr>
          </a:p>
        </p:txBody>
      </p:sp>
      <p:sp>
        <p:nvSpPr>
          <p:cNvPr id="28" name="TextBox 27"/>
          <p:cNvSpPr txBox="1"/>
          <p:nvPr/>
        </p:nvSpPr>
        <p:spPr>
          <a:xfrm>
            <a:off x="4124980" y="4187426"/>
            <a:ext cx="595035" cy="338554"/>
          </a:xfrm>
          <a:prstGeom prst="rect">
            <a:avLst/>
          </a:prstGeom>
          <a:noFill/>
        </p:spPr>
        <p:txBody>
          <a:bodyPr wrap="none" rtlCol="0">
            <a:spAutoFit/>
          </a:bodyPr>
          <a:lstStyle/>
          <a:p>
            <a:r>
              <a:rPr lang="zh-CN" altLang="en-US" sz="1600" dirty="0">
                <a:solidFill>
                  <a:srgbClr val="FF0000"/>
                </a:solidFill>
                <a:latin typeface="+mn-ea"/>
              </a:rPr>
              <a:t>冰岛</a:t>
            </a:r>
            <a:endParaRPr lang="en-US" sz="1600" dirty="0">
              <a:solidFill>
                <a:srgbClr val="FF0000"/>
              </a:solidFill>
              <a:latin typeface="+mn-ea"/>
            </a:endParaRPr>
          </a:p>
        </p:txBody>
      </p:sp>
      <p:sp>
        <p:nvSpPr>
          <p:cNvPr id="30" name="TextBox 29"/>
          <p:cNvSpPr txBox="1"/>
          <p:nvPr/>
        </p:nvSpPr>
        <p:spPr>
          <a:xfrm>
            <a:off x="3914174" y="4566516"/>
            <a:ext cx="595035" cy="338554"/>
          </a:xfrm>
          <a:prstGeom prst="rect">
            <a:avLst/>
          </a:prstGeom>
          <a:noFill/>
        </p:spPr>
        <p:txBody>
          <a:bodyPr wrap="none" rtlCol="0">
            <a:spAutoFit/>
          </a:bodyPr>
          <a:lstStyle/>
          <a:p>
            <a:r>
              <a:rPr lang="zh-CN" altLang="en-US" sz="1600" dirty="0">
                <a:solidFill>
                  <a:srgbClr val="FF0000"/>
                </a:solidFill>
                <a:latin typeface="+mn-ea"/>
              </a:rPr>
              <a:t>印度</a:t>
            </a:r>
            <a:endParaRPr lang="en-US" sz="1600" dirty="0">
              <a:solidFill>
                <a:srgbClr val="FF0000"/>
              </a:solidFill>
              <a:latin typeface="+mn-ea"/>
            </a:endParaRPr>
          </a:p>
        </p:txBody>
      </p:sp>
      <p:sp>
        <p:nvSpPr>
          <p:cNvPr id="31" name="TextBox 30"/>
          <p:cNvSpPr txBox="1"/>
          <p:nvPr/>
        </p:nvSpPr>
        <p:spPr>
          <a:xfrm>
            <a:off x="4283113" y="4973586"/>
            <a:ext cx="1210588" cy="338554"/>
          </a:xfrm>
          <a:prstGeom prst="rect">
            <a:avLst/>
          </a:prstGeom>
          <a:noFill/>
        </p:spPr>
        <p:txBody>
          <a:bodyPr wrap="none" rtlCol="0">
            <a:spAutoFit/>
          </a:bodyPr>
          <a:lstStyle/>
          <a:p>
            <a:r>
              <a:rPr lang="zh-CN" altLang="en-US" sz="1600" dirty="0">
                <a:solidFill>
                  <a:srgbClr val="FF0000"/>
                </a:solidFill>
                <a:latin typeface="+mn-ea"/>
              </a:rPr>
              <a:t>印度尼西亚</a:t>
            </a:r>
            <a:endParaRPr lang="en-US" altLang="zh-CN" sz="1600" dirty="0">
              <a:solidFill>
                <a:srgbClr val="FF0000"/>
              </a:solidFill>
              <a:latin typeface="+mn-ea"/>
            </a:endParaRPr>
          </a:p>
        </p:txBody>
      </p:sp>
      <p:sp>
        <p:nvSpPr>
          <p:cNvPr id="32" name="TextBox 31"/>
          <p:cNvSpPr txBox="1"/>
          <p:nvPr/>
        </p:nvSpPr>
        <p:spPr>
          <a:xfrm>
            <a:off x="3900525" y="5316074"/>
            <a:ext cx="595035" cy="338554"/>
          </a:xfrm>
          <a:prstGeom prst="rect">
            <a:avLst/>
          </a:prstGeom>
          <a:noFill/>
        </p:spPr>
        <p:txBody>
          <a:bodyPr wrap="none" rtlCol="0">
            <a:spAutoFit/>
          </a:bodyPr>
          <a:lstStyle/>
          <a:p>
            <a:r>
              <a:rPr lang="zh-CN" altLang="en-US" sz="1600" dirty="0">
                <a:solidFill>
                  <a:srgbClr val="FF0000"/>
                </a:solidFill>
                <a:latin typeface="+mn-ea"/>
              </a:rPr>
              <a:t>伊朗</a:t>
            </a:r>
            <a:endParaRPr lang="en-US" sz="1600" dirty="0">
              <a:solidFill>
                <a:srgbClr val="FF0000"/>
              </a:solidFill>
              <a:latin typeface="+mn-ea"/>
            </a:endParaRPr>
          </a:p>
        </p:txBody>
      </p:sp>
      <p:sp>
        <p:nvSpPr>
          <p:cNvPr id="33" name="TextBox 32"/>
          <p:cNvSpPr txBox="1"/>
          <p:nvPr/>
        </p:nvSpPr>
        <p:spPr>
          <a:xfrm>
            <a:off x="3900525" y="5716742"/>
            <a:ext cx="1061992" cy="338554"/>
          </a:xfrm>
          <a:prstGeom prst="rect">
            <a:avLst/>
          </a:prstGeom>
          <a:noFill/>
        </p:spPr>
        <p:txBody>
          <a:bodyPr wrap="square" rtlCol="0">
            <a:spAutoFit/>
          </a:bodyPr>
          <a:lstStyle/>
          <a:p>
            <a:r>
              <a:rPr lang="zh-CN" altLang="en-US" sz="1600" dirty="0">
                <a:solidFill>
                  <a:srgbClr val="FF0000"/>
                </a:solidFill>
                <a:latin typeface="+mn-ea"/>
              </a:rPr>
              <a:t>伊拉克</a:t>
            </a:r>
            <a:endParaRPr lang="en-US" sz="1600" dirty="0">
              <a:solidFill>
                <a:srgbClr val="FF0000"/>
              </a:solidFill>
              <a:latin typeface="+mn-ea"/>
            </a:endParaRPr>
          </a:p>
        </p:txBody>
      </p:sp>
      <p:sp>
        <p:nvSpPr>
          <p:cNvPr id="43" name="TextBox 42"/>
          <p:cNvSpPr txBox="1"/>
          <p:nvPr/>
        </p:nvSpPr>
        <p:spPr>
          <a:xfrm>
            <a:off x="7795259" y="4566516"/>
            <a:ext cx="595035" cy="338554"/>
          </a:xfrm>
          <a:prstGeom prst="rect">
            <a:avLst/>
          </a:prstGeom>
          <a:noFill/>
        </p:spPr>
        <p:txBody>
          <a:bodyPr wrap="none" rtlCol="0">
            <a:spAutoFit/>
          </a:bodyPr>
          <a:lstStyle/>
          <a:p>
            <a:r>
              <a:rPr lang="zh-CN" altLang="en-US" sz="1600" dirty="0">
                <a:solidFill>
                  <a:srgbClr val="FF0000"/>
                </a:solidFill>
                <a:latin typeface="+mn-ea"/>
              </a:rPr>
              <a:t>荷兰</a:t>
            </a:r>
            <a:endParaRPr lang="en-US" sz="1600" dirty="0">
              <a:solidFill>
                <a:srgbClr val="FF0000"/>
              </a:solidFill>
              <a:latin typeface="+mn-ea"/>
            </a:endParaRPr>
          </a:p>
        </p:txBody>
      </p:sp>
      <p:sp>
        <p:nvSpPr>
          <p:cNvPr id="44" name="TextBox 43"/>
          <p:cNvSpPr txBox="1"/>
          <p:nvPr/>
        </p:nvSpPr>
        <p:spPr>
          <a:xfrm>
            <a:off x="7936800" y="4952553"/>
            <a:ext cx="800219" cy="338554"/>
          </a:xfrm>
          <a:prstGeom prst="rect">
            <a:avLst/>
          </a:prstGeom>
          <a:noFill/>
        </p:spPr>
        <p:txBody>
          <a:bodyPr wrap="none" rtlCol="0">
            <a:spAutoFit/>
          </a:bodyPr>
          <a:lstStyle/>
          <a:p>
            <a:r>
              <a:rPr lang="zh-CN" altLang="en-US" sz="1600" dirty="0">
                <a:solidFill>
                  <a:srgbClr val="FF0000"/>
                </a:solidFill>
                <a:latin typeface="+mn-ea"/>
              </a:rPr>
              <a:t>新西兰</a:t>
            </a:r>
            <a:endParaRPr lang="en-US" sz="1600" dirty="0">
              <a:solidFill>
                <a:srgbClr val="FF0000"/>
              </a:solidFill>
              <a:latin typeface="+mn-ea"/>
            </a:endParaRPr>
          </a:p>
        </p:txBody>
      </p:sp>
      <p:sp>
        <p:nvSpPr>
          <p:cNvPr id="48" name="TextBox 47"/>
          <p:cNvSpPr txBox="1"/>
          <p:nvPr/>
        </p:nvSpPr>
        <p:spPr>
          <a:xfrm>
            <a:off x="10668788" y="1124632"/>
            <a:ext cx="800219" cy="338554"/>
          </a:xfrm>
          <a:prstGeom prst="rect">
            <a:avLst/>
          </a:prstGeom>
          <a:noFill/>
        </p:spPr>
        <p:txBody>
          <a:bodyPr wrap="none" rtlCol="0">
            <a:spAutoFit/>
          </a:bodyPr>
          <a:lstStyle/>
          <a:p>
            <a:r>
              <a:rPr lang="zh-CN" altLang="en-US" sz="1600" dirty="0">
                <a:solidFill>
                  <a:srgbClr val="FF0000"/>
                </a:solidFill>
                <a:latin typeface="+mn-ea"/>
              </a:rPr>
              <a:t>西班牙</a:t>
            </a:r>
            <a:endParaRPr lang="en-US" sz="1600" dirty="0">
              <a:solidFill>
                <a:srgbClr val="FF0000"/>
              </a:solidFill>
              <a:latin typeface="+mn-ea"/>
            </a:endParaRPr>
          </a:p>
        </p:txBody>
      </p:sp>
      <p:sp>
        <p:nvSpPr>
          <p:cNvPr id="50" name="TextBox 49"/>
          <p:cNvSpPr txBox="1"/>
          <p:nvPr/>
        </p:nvSpPr>
        <p:spPr>
          <a:xfrm>
            <a:off x="11105661" y="2656840"/>
            <a:ext cx="595035" cy="338554"/>
          </a:xfrm>
          <a:prstGeom prst="rect">
            <a:avLst/>
          </a:prstGeom>
          <a:noFill/>
        </p:spPr>
        <p:txBody>
          <a:bodyPr wrap="none" rtlCol="0">
            <a:spAutoFit/>
          </a:bodyPr>
          <a:lstStyle/>
          <a:p>
            <a:r>
              <a:rPr lang="zh-CN" altLang="en-US" sz="1600" dirty="0">
                <a:solidFill>
                  <a:srgbClr val="FF0000"/>
                </a:solidFill>
                <a:latin typeface="+mn-ea"/>
              </a:rPr>
              <a:t>瑞士</a:t>
            </a:r>
            <a:endParaRPr lang="en-US" sz="1600" dirty="0">
              <a:solidFill>
                <a:srgbClr val="FF0000"/>
              </a:solidFill>
              <a:latin typeface="+mn-ea"/>
            </a:endParaRPr>
          </a:p>
        </p:txBody>
      </p:sp>
      <p:sp>
        <p:nvSpPr>
          <p:cNvPr id="52" name="TextBox 51"/>
          <p:cNvSpPr txBox="1"/>
          <p:nvPr/>
        </p:nvSpPr>
        <p:spPr>
          <a:xfrm>
            <a:off x="10157799" y="3624638"/>
            <a:ext cx="595035" cy="338554"/>
          </a:xfrm>
          <a:prstGeom prst="rect">
            <a:avLst/>
          </a:prstGeom>
          <a:noFill/>
        </p:spPr>
        <p:txBody>
          <a:bodyPr wrap="none" rtlCol="0">
            <a:spAutoFit/>
          </a:bodyPr>
          <a:lstStyle/>
          <a:p>
            <a:r>
              <a:rPr lang="zh-CN" altLang="en-US" sz="1600" dirty="0">
                <a:solidFill>
                  <a:srgbClr val="FF0000"/>
                </a:solidFill>
                <a:latin typeface="+mn-ea"/>
              </a:rPr>
              <a:t>台湾</a:t>
            </a:r>
            <a:endParaRPr lang="en-US" sz="1600" dirty="0">
              <a:solidFill>
                <a:srgbClr val="FF0000"/>
              </a:solidFill>
              <a:latin typeface="+mn-ea"/>
            </a:endParaRPr>
          </a:p>
        </p:txBody>
      </p:sp>
      <p:sp>
        <p:nvSpPr>
          <p:cNvPr id="54" name="TextBox 53"/>
          <p:cNvSpPr txBox="1"/>
          <p:nvPr/>
        </p:nvSpPr>
        <p:spPr>
          <a:xfrm>
            <a:off x="10193488" y="4774509"/>
            <a:ext cx="595035" cy="338554"/>
          </a:xfrm>
          <a:prstGeom prst="rect">
            <a:avLst/>
          </a:prstGeom>
          <a:noFill/>
        </p:spPr>
        <p:txBody>
          <a:bodyPr wrap="none" rtlCol="0">
            <a:spAutoFit/>
          </a:bodyPr>
          <a:lstStyle/>
          <a:p>
            <a:r>
              <a:rPr lang="zh-CN" altLang="en-US" sz="1600" dirty="0">
                <a:solidFill>
                  <a:srgbClr val="FF0000"/>
                </a:solidFill>
                <a:latin typeface="+mn-ea"/>
              </a:rPr>
              <a:t>泰国</a:t>
            </a:r>
            <a:endParaRPr lang="en-US" sz="1600" dirty="0">
              <a:solidFill>
                <a:srgbClr val="FF0000"/>
              </a:solidFill>
              <a:latin typeface="+mn-ea"/>
            </a:endParaRPr>
          </a:p>
        </p:txBody>
      </p:sp>
      <p:sp>
        <p:nvSpPr>
          <p:cNvPr id="5" name="Rectangle 4"/>
          <p:cNvSpPr/>
          <p:nvPr/>
        </p:nvSpPr>
        <p:spPr>
          <a:xfrm>
            <a:off x="773536" y="1109243"/>
            <a:ext cx="1005403" cy="338554"/>
          </a:xfrm>
          <a:prstGeom prst="rect">
            <a:avLst/>
          </a:prstGeom>
        </p:spPr>
        <p:txBody>
          <a:bodyPr wrap="none">
            <a:spAutoFit/>
          </a:bodyPr>
          <a:lstStyle/>
          <a:p>
            <a:r>
              <a:rPr lang="zh-CN" altLang="en-US" sz="1600" dirty="0">
                <a:solidFill>
                  <a:srgbClr val="FF0000"/>
                </a:solidFill>
                <a:latin typeface="+mn-ea"/>
              </a:rPr>
              <a:t>白俄罗斯</a:t>
            </a:r>
            <a:endParaRPr lang="en-US" sz="1600" dirty="0">
              <a:solidFill>
                <a:srgbClr val="FF0000"/>
              </a:solidFill>
              <a:latin typeface="+mn-ea"/>
            </a:endParaRPr>
          </a:p>
        </p:txBody>
      </p:sp>
      <p:sp>
        <p:nvSpPr>
          <p:cNvPr id="6" name="Rectangle 5"/>
          <p:cNvSpPr/>
          <p:nvPr/>
        </p:nvSpPr>
        <p:spPr>
          <a:xfrm>
            <a:off x="773536" y="1512660"/>
            <a:ext cx="800219" cy="338554"/>
          </a:xfrm>
          <a:prstGeom prst="rect">
            <a:avLst/>
          </a:prstGeom>
        </p:spPr>
        <p:txBody>
          <a:bodyPr wrap="none">
            <a:spAutoFit/>
          </a:bodyPr>
          <a:lstStyle/>
          <a:p>
            <a:r>
              <a:rPr lang="zh-CN" altLang="en-US" sz="1600" dirty="0">
                <a:solidFill>
                  <a:srgbClr val="FF0000"/>
                </a:solidFill>
                <a:latin typeface="+mn-ea"/>
              </a:rPr>
              <a:t>比利时</a:t>
            </a:r>
            <a:endParaRPr lang="en-US" sz="1600" dirty="0">
              <a:solidFill>
                <a:srgbClr val="FF0000"/>
              </a:solidFill>
              <a:latin typeface="+mn-ea"/>
            </a:endParaRPr>
          </a:p>
        </p:txBody>
      </p:sp>
      <p:sp>
        <p:nvSpPr>
          <p:cNvPr id="7" name="Rectangle 6"/>
          <p:cNvSpPr/>
          <p:nvPr/>
        </p:nvSpPr>
        <p:spPr>
          <a:xfrm>
            <a:off x="658119" y="1894289"/>
            <a:ext cx="595035" cy="338554"/>
          </a:xfrm>
          <a:prstGeom prst="rect">
            <a:avLst/>
          </a:prstGeom>
        </p:spPr>
        <p:txBody>
          <a:bodyPr wrap="none">
            <a:spAutoFit/>
          </a:bodyPr>
          <a:lstStyle/>
          <a:p>
            <a:r>
              <a:rPr lang="zh-CN" altLang="en-US" sz="1600" dirty="0">
                <a:solidFill>
                  <a:srgbClr val="FF0000"/>
                </a:solidFill>
                <a:latin typeface="+mn-ea"/>
              </a:rPr>
              <a:t>贝宁</a:t>
            </a:r>
            <a:endParaRPr lang="en-US" sz="1600" dirty="0">
              <a:solidFill>
                <a:srgbClr val="FF0000"/>
              </a:solidFill>
              <a:latin typeface="+mn-ea"/>
            </a:endParaRPr>
          </a:p>
        </p:txBody>
      </p:sp>
      <p:sp>
        <p:nvSpPr>
          <p:cNvPr id="8" name="Rectangle 7"/>
          <p:cNvSpPr/>
          <p:nvPr/>
        </p:nvSpPr>
        <p:spPr>
          <a:xfrm>
            <a:off x="923972" y="2262270"/>
            <a:ext cx="800219" cy="338554"/>
          </a:xfrm>
          <a:prstGeom prst="rect">
            <a:avLst/>
          </a:prstGeom>
        </p:spPr>
        <p:txBody>
          <a:bodyPr wrap="none">
            <a:spAutoFit/>
          </a:bodyPr>
          <a:lstStyle/>
          <a:p>
            <a:r>
              <a:rPr lang="zh-CN" altLang="en-US" sz="1600" dirty="0">
                <a:solidFill>
                  <a:srgbClr val="FF0000"/>
                </a:solidFill>
                <a:latin typeface="+mn-ea"/>
              </a:rPr>
              <a:t>百慕大</a:t>
            </a:r>
            <a:endParaRPr lang="en-US" sz="1600" dirty="0">
              <a:solidFill>
                <a:srgbClr val="FF0000"/>
              </a:solidFill>
              <a:latin typeface="+mn-ea"/>
            </a:endParaRPr>
          </a:p>
        </p:txBody>
      </p:sp>
      <p:sp>
        <p:nvSpPr>
          <p:cNvPr id="59" name="Rectangle 58"/>
          <p:cNvSpPr/>
          <p:nvPr/>
        </p:nvSpPr>
        <p:spPr>
          <a:xfrm>
            <a:off x="708436" y="2643899"/>
            <a:ext cx="595035" cy="338554"/>
          </a:xfrm>
          <a:prstGeom prst="rect">
            <a:avLst/>
          </a:prstGeom>
        </p:spPr>
        <p:txBody>
          <a:bodyPr wrap="none">
            <a:spAutoFit/>
          </a:bodyPr>
          <a:lstStyle/>
          <a:p>
            <a:r>
              <a:rPr lang="zh-CN" altLang="en-US" sz="1600" dirty="0">
                <a:solidFill>
                  <a:srgbClr val="FF0000"/>
                </a:solidFill>
                <a:latin typeface="+mn-ea"/>
              </a:rPr>
              <a:t>不丹</a:t>
            </a:r>
            <a:endParaRPr lang="en-US" sz="1600" dirty="0">
              <a:solidFill>
                <a:srgbClr val="FF0000"/>
              </a:solidFill>
              <a:latin typeface="+mn-ea"/>
            </a:endParaRPr>
          </a:p>
        </p:txBody>
      </p:sp>
      <p:sp>
        <p:nvSpPr>
          <p:cNvPr id="60" name="Rectangle 59"/>
          <p:cNvSpPr/>
          <p:nvPr/>
        </p:nvSpPr>
        <p:spPr>
          <a:xfrm>
            <a:off x="750452" y="3024177"/>
            <a:ext cx="1005403" cy="338554"/>
          </a:xfrm>
          <a:prstGeom prst="rect">
            <a:avLst/>
          </a:prstGeom>
        </p:spPr>
        <p:txBody>
          <a:bodyPr wrap="none">
            <a:spAutoFit/>
          </a:bodyPr>
          <a:lstStyle/>
          <a:p>
            <a:r>
              <a:rPr lang="zh-CN" altLang="en-US" sz="1600" dirty="0">
                <a:solidFill>
                  <a:srgbClr val="FF0000"/>
                </a:solidFill>
                <a:latin typeface="+mn-ea"/>
              </a:rPr>
              <a:t>玻利维亚</a:t>
            </a:r>
            <a:endParaRPr lang="en-US" sz="1600" dirty="0">
              <a:solidFill>
                <a:srgbClr val="FF0000"/>
              </a:solidFill>
              <a:latin typeface="+mn-ea"/>
            </a:endParaRPr>
          </a:p>
        </p:txBody>
      </p:sp>
      <p:sp>
        <p:nvSpPr>
          <p:cNvPr id="61" name="Rectangle 60"/>
          <p:cNvSpPr/>
          <p:nvPr/>
        </p:nvSpPr>
        <p:spPr>
          <a:xfrm>
            <a:off x="1952178" y="3306175"/>
            <a:ext cx="1210588" cy="584775"/>
          </a:xfrm>
          <a:prstGeom prst="rect">
            <a:avLst/>
          </a:prstGeom>
        </p:spPr>
        <p:txBody>
          <a:bodyPr wrap="none">
            <a:spAutoFit/>
          </a:bodyPr>
          <a:lstStyle/>
          <a:p>
            <a:r>
              <a:rPr lang="zh-CN" altLang="en-US" sz="1600" dirty="0">
                <a:solidFill>
                  <a:srgbClr val="FF0000"/>
                </a:solidFill>
                <a:latin typeface="+mn-ea"/>
              </a:rPr>
              <a:t>波斯尼亚和</a:t>
            </a:r>
            <a:endParaRPr lang="en-US" altLang="zh-CN" sz="1600" dirty="0">
              <a:solidFill>
                <a:srgbClr val="FF0000"/>
              </a:solidFill>
              <a:latin typeface="+mn-ea"/>
            </a:endParaRPr>
          </a:p>
          <a:p>
            <a:r>
              <a:rPr lang="zh-CN" altLang="en-US" sz="1600" dirty="0">
                <a:solidFill>
                  <a:srgbClr val="FF0000"/>
                </a:solidFill>
                <a:latin typeface="+mn-ea"/>
              </a:rPr>
              <a:t>黑塞哥维那</a:t>
            </a:r>
            <a:endParaRPr lang="en-US" sz="1600" dirty="0">
              <a:solidFill>
                <a:srgbClr val="FF0000"/>
              </a:solidFill>
              <a:latin typeface="+mn-ea"/>
            </a:endParaRPr>
          </a:p>
        </p:txBody>
      </p:sp>
      <p:sp>
        <p:nvSpPr>
          <p:cNvPr id="62" name="Rectangle 61"/>
          <p:cNvSpPr/>
          <p:nvPr/>
        </p:nvSpPr>
        <p:spPr>
          <a:xfrm>
            <a:off x="923972" y="3803559"/>
            <a:ext cx="1005403" cy="338554"/>
          </a:xfrm>
          <a:prstGeom prst="rect">
            <a:avLst/>
          </a:prstGeom>
        </p:spPr>
        <p:txBody>
          <a:bodyPr wrap="none">
            <a:spAutoFit/>
          </a:bodyPr>
          <a:lstStyle/>
          <a:p>
            <a:r>
              <a:rPr lang="zh-CN" altLang="en-US" sz="1600" dirty="0">
                <a:solidFill>
                  <a:srgbClr val="FF0000"/>
                </a:solidFill>
                <a:latin typeface="+mn-ea"/>
              </a:rPr>
              <a:t>博茨瓦纳</a:t>
            </a:r>
            <a:endParaRPr lang="en-US" sz="1600" dirty="0">
              <a:solidFill>
                <a:srgbClr val="FF0000"/>
              </a:solidFill>
              <a:latin typeface="+mn-ea"/>
            </a:endParaRPr>
          </a:p>
        </p:txBody>
      </p:sp>
      <p:sp>
        <p:nvSpPr>
          <p:cNvPr id="63" name="Rectangle 62"/>
          <p:cNvSpPr/>
          <p:nvPr/>
        </p:nvSpPr>
        <p:spPr>
          <a:xfrm>
            <a:off x="1558753" y="4553545"/>
            <a:ext cx="1620957" cy="338554"/>
          </a:xfrm>
          <a:prstGeom prst="rect">
            <a:avLst/>
          </a:prstGeom>
        </p:spPr>
        <p:txBody>
          <a:bodyPr wrap="none">
            <a:spAutoFit/>
          </a:bodyPr>
          <a:lstStyle/>
          <a:p>
            <a:r>
              <a:rPr lang="zh-CN" altLang="en-US" sz="1600" dirty="0">
                <a:solidFill>
                  <a:srgbClr val="FF0000"/>
                </a:solidFill>
                <a:latin typeface="+mn-ea"/>
              </a:rPr>
              <a:t>文莱达鲁萨兰国</a:t>
            </a:r>
            <a:endParaRPr lang="en-US" sz="1600" dirty="0">
              <a:solidFill>
                <a:srgbClr val="FF0000"/>
              </a:solidFill>
              <a:latin typeface="+mn-ea"/>
            </a:endParaRPr>
          </a:p>
        </p:txBody>
      </p:sp>
      <p:sp>
        <p:nvSpPr>
          <p:cNvPr id="64" name="Rectangle 63"/>
          <p:cNvSpPr/>
          <p:nvPr/>
        </p:nvSpPr>
        <p:spPr>
          <a:xfrm>
            <a:off x="773536" y="4921978"/>
            <a:ext cx="1005403" cy="338554"/>
          </a:xfrm>
          <a:prstGeom prst="rect">
            <a:avLst/>
          </a:prstGeom>
        </p:spPr>
        <p:txBody>
          <a:bodyPr wrap="none">
            <a:spAutoFit/>
          </a:bodyPr>
          <a:lstStyle/>
          <a:p>
            <a:r>
              <a:rPr lang="zh-CN" altLang="en-US" sz="1600" dirty="0">
                <a:solidFill>
                  <a:srgbClr val="FF0000"/>
                </a:solidFill>
                <a:latin typeface="+mn-ea"/>
              </a:rPr>
              <a:t>保加利亚</a:t>
            </a:r>
            <a:endParaRPr lang="en-US" sz="1600" dirty="0">
              <a:solidFill>
                <a:srgbClr val="FF0000"/>
              </a:solidFill>
              <a:latin typeface="+mn-ea"/>
            </a:endParaRPr>
          </a:p>
        </p:txBody>
      </p:sp>
      <p:sp>
        <p:nvSpPr>
          <p:cNvPr id="65" name="Rectangle 64"/>
          <p:cNvSpPr/>
          <p:nvPr/>
        </p:nvSpPr>
        <p:spPr>
          <a:xfrm>
            <a:off x="1189034" y="5321732"/>
            <a:ext cx="1210588" cy="338554"/>
          </a:xfrm>
          <a:prstGeom prst="rect">
            <a:avLst/>
          </a:prstGeom>
        </p:spPr>
        <p:txBody>
          <a:bodyPr wrap="none">
            <a:spAutoFit/>
          </a:bodyPr>
          <a:lstStyle/>
          <a:p>
            <a:r>
              <a:rPr lang="zh-CN" altLang="en-US" sz="1600" dirty="0">
                <a:solidFill>
                  <a:srgbClr val="FF0000"/>
                </a:solidFill>
                <a:latin typeface="+mn-ea"/>
              </a:rPr>
              <a:t>布基纳法索</a:t>
            </a:r>
            <a:endParaRPr lang="en-US" sz="1600" dirty="0">
              <a:solidFill>
                <a:srgbClr val="FF0000"/>
              </a:solidFill>
              <a:latin typeface="+mn-ea"/>
            </a:endParaRPr>
          </a:p>
        </p:txBody>
      </p:sp>
      <p:sp>
        <p:nvSpPr>
          <p:cNvPr id="66" name="Rectangle 65"/>
          <p:cNvSpPr/>
          <p:nvPr/>
        </p:nvSpPr>
        <p:spPr>
          <a:xfrm>
            <a:off x="981285" y="5727530"/>
            <a:ext cx="800219" cy="338554"/>
          </a:xfrm>
          <a:prstGeom prst="rect">
            <a:avLst/>
          </a:prstGeom>
        </p:spPr>
        <p:txBody>
          <a:bodyPr wrap="none">
            <a:spAutoFit/>
          </a:bodyPr>
          <a:lstStyle/>
          <a:p>
            <a:r>
              <a:rPr lang="zh-CN" altLang="en-US" sz="1600" dirty="0">
                <a:solidFill>
                  <a:srgbClr val="FF0000"/>
                </a:solidFill>
                <a:latin typeface="+mn-ea"/>
              </a:rPr>
              <a:t>柬埔寨</a:t>
            </a:r>
            <a:endParaRPr lang="en-US" sz="1600" dirty="0">
              <a:solidFill>
                <a:srgbClr val="FF0000"/>
              </a:solidFill>
              <a:latin typeface="+mn-ea"/>
            </a:endParaRPr>
          </a:p>
        </p:txBody>
      </p:sp>
      <p:sp>
        <p:nvSpPr>
          <p:cNvPr id="67" name="Rectangle 66"/>
          <p:cNvSpPr/>
          <p:nvPr/>
        </p:nvSpPr>
        <p:spPr>
          <a:xfrm>
            <a:off x="4111332" y="1511309"/>
            <a:ext cx="595035" cy="338554"/>
          </a:xfrm>
          <a:prstGeom prst="rect">
            <a:avLst/>
          </a:prstGeom>
        </p:spPr>
        <p:txBody>
          <a:bodyPr wrap="none">
            <a:spAutoFit/>
          </a:bodyPr>
          <a:lstStyle/>
          <a:p>
            <a:r>
              <a:rPr lang="zh-CN" altLang="en-US" sz="1600">
                <a:solidFill>
                  <a:srgbClr val="FF0000"/>
                </a:solidFill>
                <a:latin typeface="+mn-ea"/>
              </a:rPr>
              <a:t>加纳</a:t>
            </a:r>
            <a:endParaRPr lang="en-US" sz="1600" dirty="0">
              <a:solidFill>
                <a:srgbClr val="FF0000"/>
              </a:solidFill>
              <a:latin typeface="+mn-ea"/>
            </a:endParaRPr>
          </a:p>
        </p:txBody>
      </p:sp>
      <p:sp>
        <p:nvSpPr>
          <p:cNvPr id="68" name="Rectangle 67"/>
          <p:cNvSpPr/>
          <p:nvPr/>
        </p:nvSpPr>
        <p:spPr>
          <a:xfrm>
            <a:off x="4099331" y="1920611"/>
            <a:ext cx="595035" cy="338554"/>
          </a:xfrm>
          <a:prstGeom prst="rect">
            <a:avLst/>
          </a:prstGeom>
        </p:spPr>
        <p:txBody>
          <a:bodyPr wrap="none">
            <a:spAutoFit/>
          </a:bodyPr>
          <a:lstStyle/>
          <a:p>
            <a:r>
              <a:rPr lang="zh-CN" altLang="en-US" sz="1600" dirty="0">
                <a:solidFill>
                  <a:srgbClr val="FF0000"/>
                </a:solidFill>
                <a:latin typeface="+mn-ea"/>
              </a:rPr>
              <a:t>希腊</a:t>
            </a:r>
            <a:endParaRPr lang="en-US" sz="1600" dirty="0">
              <a:solidFill>
                <a:srgbClr val="FF0000"/>
              </a:solidFill>
              <a:latin typeface="+mn-ea"/>
            </a:endParaRPr>
          </a:p>
        </p:txBody>
      </p:sp>
      <p:sp>
        <p:nvSpPr>
          <p:cNvPr id="69" name="Rectangle 68"/>
          <p:cNvSpPr/>
          <p:nvPr/>
        </p:nvSpPr>
        <p:spPr>
          <a:xfrm>
            <a:off x="4420849" y="2274567"/>
            <a:ext cx="800219" cy="338554"/>
          </a:xfrm>
          <a:prstGeom prst="rect">
            <a:avLst/>
          </a:prstGeom>
        </p:spPr>
        <p:txBody>
          <a:bodyPr wrap="none">
            <a:spAutoFit/>
          </a:bodyPr>
          <a:lstStyle/>
          <a:p>
            <a:r>
              <a:rPr lang="zh-CN" altLang="en-US" sz="1600" dirty="0">
                <a:solidFill>
                  <a:srgbClr val="FF0000"/>
                </a:solidFill>
                <a:latin typeface="+mn-ea"/>
              </a:rPr>
              <a:t>格陵兰</a:t>
            </a:r>
            <a:endParaRPr lang="en-US" sz="1600" dirty="0">
              <a:solidFill>
                <a:srgbClr val="FF0000"/>
              </a:solidFill>
              <a:latin typeface="+mn-ea"/>
            </a:endParaRPr>
          </a:p>
        </p:txBody>
      </p:sp>
      <p:sp>
        <p:nvSpPr>
          <p:cNvPr id="70" name="Rectangle 69"/>
          <p:cNvSpPr/>
          <p:nvPr/>
        </p:nvSpPr>
        <p:spPr>
          <a:xfrm>
            <a:off x="4399353" y="2658191"/>
            <a:ext cx="1005403" cy="338554"/>
          </a:xfrm>
          <a:prstGeom prst="rect">
            <a:avLst/>
          </a:prstGeom>
        </p:spPr>
        <p:txBody>
          <a:bodyPr wrap="none">
            <a:spAutoFit/>
          </a:bodyPr>
          <a:lstStyle/>
          <a:p>
            <a:r>
              <a:rPr lang="zh-CN" altLang="en-US" sz="1600" dirty="0">
                <a:solidFill>
                  <a:srgbClr val="FF0000"/>
                </a:solidFill>
                <a:latin typeface="+mn-ea"/>
              </a:rPr>
              <a:t>危地马拉</a:t>
            </a:r>
            <a:endParaRPr lang="en-US" sz="1600" dirty="0">
              <a:solidFill>
                <a:srgbClr val="FF0000"/>
              </a:solidFill>
              <a:latin typeface="+mn-ea"/>
            </a:endParaRPr>
          </a:p>
        </p:txBody>
      </p:sp>
      <p:sp>
        <p:nvSpPr>
          <p:cNvPr id="71" name="Rectangle 70"/>
          <p:cNvSpPr/>
          <p:nvPr/>
        </p:nvSpPr>
        <p:spPr>
          <a:xfrm>
            <a:off x="4031091" y="3054411"/>
            <a:ext cx="800219" cy="338554"/>
          </a:xfrm>
          <a:prstGeom prst="rect">
            <a:avLst/>
          </a:prstGeom>
        </p:spPr>
        <p:txBody>
          <a:bodyPr wrap="none">
            <a:spAutoFit/>
          </a:bodyPr>
          <a:lstStyle/>
          <a:p>
            <a:r>
              <a:rPr lang="zh-CN" altLang="en-US" sz="1600" dirty="0">
                <a:solidFill>
                  <a:srgbClr val="FF0000"/>
                </a:solidFill>
                <a:latin typeface="+mn-ea"/>
              </a:rPr>
              <a:t>几内亚</a:t>
            </a:r>
            <a:endParaRPr lang="en-US" sz="1600" dirty="0">
              <a:solidFill>
                <a:srgbClr val="FF0000"/>
              </a:solidFill>
              <a:latin typeface="+mn-ea"/>
            </a:endParaRPr>
          </a:p>
        </p:txBody>
      </p:sp>
      <p:sp>
        <p:nvSpPr>
          <p:cNvPr id="72" name="Rectangle 71"/>
          <p:cNvSpPr/>
          <p:nvPr/>
        </p:nvSpPr>
        <p:spPr>
          <a:xfrm>
            <a:off x="4145957" y="3393509"/>
            <a:ext cx="1107996" cy="338554"/>
          </a:xfrm>
          <a:prstGeom prst="rect">
            <a:avLst/>
          </a:prstGeom>
        </p:spPr>
        <p:txBody>
          <a:bodyPr wrap="none">
            <a:spAutoFit/>
          </a:bodyPr>
          <a:lstStyle/>
          <a:p>
            <a:r>
              <a:rPr lang="zh-CN" altLang="en-US" sz="1600" dirty="0">
                <a:solidFill>
                  <a:srgbClr val="FF0000"/>
                </a:solidFill>
                <a:latin typeface="+mn-ea"/>
              </a:rPr>
              <a:t> 洪都拉斯</a:t>
            </a:r>
            <a:endParaRPr lang="en-US" sz="1600" dirty="0">
              <a:solidFill>
                <a:srgbClr val="FF0000"/>
              </a:solidFill>
              <a:latin typeface="+mn-ea"/>
            </a:endParaRPr>
          </a:p>
        </p:txBody>
      </p:sp>
      <p:sp>
        <p:nvSpPr>
          <p:cNvPr id="73" name="Rectangle 72"/>
          <p:cNvSpPr/>
          <p:nvPr/>
        </p:nvSpPr>
        <p:spPr>
          <a:xfrm>
            <a:off x="4047620" y="3803559"/>
            <a:ext cx="902811" cy="338554"/>
          </a:xfrm>
          <a:prstGeom prst="rect">
            <a:avLst/>
          </a:prstGeom>
        </p:spPr>
        <p:txBody>
          <a:bodyPr wrap="none">
            <a:spAutoFit/>
          </a:bodyPr>
          <a:lstStyle/>
          <a:p>
            <a:r>
              <a:rPr lang="zh-CN" altLang="en-US" sz="1600" dirty="0">
                <a:solidFill>
                  <a:srgbClr val="FF0000"/>
                </a:solidFill>
                <a:latin typeface="+mn-ea"/>
              </a:rPr>
              <a:t> 匈牙利</a:t>
            </a:r>
            <a:endParaRPr lang="en-US" sz="1600" dirty="0">
              <a:solidFill>
                <a:srgbClr val="FF0000"/>
              </a:solidFill>
              <a:latin typeface="+mn-ea"/>
            </a:endParaRPr>
          </a:p>
        </p:txBody>
      </p:sp>
      <p:sp>
        <p:nvSpPr>
          <p:cNvPr id="74" name="Rectangle 73"/>
          <p:cNvSpPr/>
          <p:nvPr/>
        </p:nvSpPr>
        <p:spPr>
          <a:xfrm>
            <a:off x="7538778" y="1110916"/>
            <a:ext cx="1005403" cy="338554"/>
          </a:xfrm>
          <a:prstGeom prst="rect">
            <a:avLst/>
          </a:prstGeom>
        </p:spPr>
        <p:txBody>
          <a:bodyPr wrap="none">
            <a:spAutoFit/>
          </a:bodyPr>
          <a:lstStyle/>
          <a:p>
            <a:r>
              <a:rPr lang="zh-CN" altLang="en-US" sz="1600" dirty="0">
                <a:solidFill>
                  <a:srgbClr val="FF0000"/>
                </a:solidFill>
                <a:latin typeface="+mn-ea"/>
              </a:rPr>
              <a:t>摩尔多瓦</a:t>
            </a:r>
            <a:endParaRPr lang="en-US" sz="1600" dirty="0">
              <a:solidFill>
                <a:srgbClr val="FF0000"/>
              </a:solidFill>
              <a:latin typeface="+mn-ea"/>
            </a:endParaRPr>
          </a:p>
        </p:txBody>
      </p:sp>
      <p:sp>
        <p:nvSpPr>
          <p:cNvPr id="75" name="Rectangle 74"/>
          <p:cNvSpPr/>
          <p:nvPr/>
        </p:nvSpPr>
        <p:spPr>
          <a:xfrm>
            <a:off x="7538778" y="1500180"/>
            <a:ext cx="800219" cy="338554"/>
          </a:xfrm>
          <a:prstGeom prst="rect">
            <a:avLst/>
          </a:prstGeom>
        </p:spPr>
        <p:txBody>
          <a:bodyPr wrap="none">
            <a:spAutoFit/>
          </a:bodyPr>
          <a:lstStyle/>
          <a:p>
            <a:r>
              <a:rPr lang="zh-CN" altLang="en-US" sz="1600" dirty="0">
                <a:solidFill>
                  <a:srgbClr val="FF0000"/>
                </a:solidFill>
                <a:latin typeface="+mn-ea"/>
              </a:rPr>
              <a:t>摩纳哥</a:t>
            </a:r>
            <a:endParaRPr lang="en-US" sz="1600" dirty="0">
              <a:solidFill>
                <a:srgbClr val="FF0000"/>
              </a:solidFill>
              <a:latin typeface="+mn-ea"/>
            </a:endParaRPr>
          </a:p>
        </p:txBody>
      </p:sp>
      <p:sp>
        <p:nvSpPr>
          <p:cNvPr id="76" name="Rectangle 75"/>
          <p:cNvSpPr/>
          <p:nvPr/>
        </p:nvSpPr>
        <p:spPr>
          <a:xfrm>
            <a:off x="7613634" y="1892938"/>
            <a:ext cx="595035" cy="338554"/>
          </a:xfrm>
          <a:prstGeom prst="rect">
            <a:avLst/>
          </a:prstGeom>
        </p:spPr>
        <p:txBody>
          <a:bodyPr wrap="none">
            <a:spAutoFit/>
          </a:bodyPr>
          <a:lstStyle/>
          <a:p>
            <a:r>
              <a:rPr lang="zh-CN" altLang="en-US" sz="1600" dirty="0">
                <a:solidFill>
                  <a:srgbClr val="FF0000"/>
                </a:solidFill>
                <a:latin typeface="+mn-ea"/>
              </a:rPr>
              <a:t>蒙古</a:t>
            </a:r>
            <a:endParaRPr lang="en-US" sz="1600" dirty="0">
              <a:solidFill>
                <a:srgbClr val="FF0000"/>
              </a:solidFill>
              <a:latin typeface="+mn-ea"/>
            </a:endParaRPr>
          </a:p>
        </p:txBody>
      </p:sp>
      <p:sp>
        <p:nvSpPr>
          <p:cNvPr id="77" name="Rectangle 76"/>
          <p:cNvSpPr/>
          <p:nvPr/>
        </p:nvSpPr>
        <p:spPr>
          <a:xfrm>
            <a:off x="7803897" y="2287508"/>
            <a:ext cx="595035" cy="338554"/>
          </a:xfrm>
          <a:prstGeom prst="rect">
            <a:avLst/>
          </a:prstGeom>
        </p:spPr>
        <p:txBody>
          <a:bodyPr wrap="none">
            <a:spAutoFit/>
          </a:bodyPr>
          <a:lstStyle/>
          <a:p>
            <a:r>
              <a:rPr lang="zh-CN" altLang="en-US" sz="1600" dirty="0">
                <a:solidFill>
                  <a:srgbClr val="FF0000"/>
                </a:solidFill>
                <a:latin typeface="+mn-ea"/>
              </a:rPr>
              <a:t>黑山</a:t>
            </a:r>
            <a:endParaRPr lang="en-US" sz="1600" dirty="0">
              <a:solidFill>
                <a:srgbClr val="FF0000"/>
              </a:solidFill>
              <a:latin typeface="+mn-ea"/>
            </a:endParaRPr>
          </a:p>
        </p:txBody>
      </p:sp>
      <p:sp>
        <p:nvSpPr>
          <p:cNvPr id="78" name="Rectangle 77"/>
          <p:cNvSpPr/>
          <p:nvPr/>
        </p:nvSpPr>
        <p:spPr>
          <a:xfrm>
            <a:off x="7609672" y="2643899"/>
            <a:ext cx="800219" cy="338554"/>
          </a:xfrm>
          <a:prstGeom prst="rect">
            <a:avLst/>
          </a:prstGeom>
        </p:spPr>
        <p:txBody>
          <a:bodyPr wrap="none">
            <a:spAutoFit/>
          </a:bodyPr>
          <a:lstStyle/>
          <a:p>
            <a:r>
              <a:rPr lang="zh-CN" altLang="en-US" sz="1600" dirty="0">
                <a:solidFill>
                  <a:srgbClr val="FF0000"/>
                </a:solidFill>
                <a:latin typeface="+mn-ea"/>
              </a:rPr>
              <a:t>摩洛哥</a:t>
            </a:r>
            <a:endParaRPr lang="en-US" sz="1600" dirty="0">
              <a:solidFill>
                <a:srgbClr val="FF0000"/>
              </a:solidFill>
              <a:latin typeface="+mn-ea"/>
            </a:endParaRPr>
          </a:p>
        </p:txBody>
      </p:sp>
      <p:sp>
        <p:nvSpPr>
          <p:cNvPr id="79" name="Rectangle 78"/>
          <p:cNvSpPr/>
          <p:nvPr/>
        </p:nvSpPr>
        <p:spPr>
          <a:xfrm>
            <a:off x="7836296" y="3039441"/>
            <a:ext cx="1005403" cy="338554"/>
          </a:xfrm>
          <a:prstGeom prst="rect">
            <a:avLst/>
          </a:prstGeom>
        </p:spPr>
        <p:txBody>
          <a:bodyPr wrap="none">
            <a:spAutoFit/>
          </a:bodyPr>
          <a:lstStyle/>
          <a:p>
            <a:r>
              <a:rPr lang="zh-CN" altLang="en-US" sz="1600" dirty="0">
                <a:solidFill>
                  <a:srgbClr val="FF0000"/>
                </a:solidFill>
                <a:latin typeface="+mn-ea"/>
              </a:rPr>
              <a:t>莫桑比克</a:t>
            </a:r>
            <a:endParaRPr lang="en-US" sz="1600" dirty="0">
              <a:solidFill>
                <a:srgbClr val="FF0000"/>
              </a:solidFill>
              <a:latin typeface="+mn-ea"/>
            </a:endParaRPr>
          </a:p>
        </p:txBody>
      </p:sp>
      <p:sp>
        <p:nvSpPr>
          <p:cNvPr id="80" name="Rectangle 79"/>
          <p:cNvSpPr/>
          <p:nvPr/>
        </p:nvSpPr>
        <p:spPr>
          <a:xfrm>
            <a:off x="7613634" y="3409194"/>
            <a:ext cx="595035" cy="338554"/>
          </a:xfrm>
          <a:prstGeom prst="rect">
            <a:avLst/>
          </a:prstGeom>
        </p:spPr>
        <p:txBody>
          <a:bodyPr wrap="none">
            <a:spAutoFit/>
          </a:bodyPr>
          <a:lstStyle/>
          <a:p>
            <a:r>
              <a:rPr lang="zh-CN" altLang="en-US" sz="1600" dirty="0">
                <a:solidFill>
                  <a:srgbClr val="FF0000"/>
                </a:solidFill>
                <a:latin typeface="+mn-ea"/>
              </a:rPr>
              <a:t>缅甸</a:t>
            </a:r>
            <a:endParaRPr lang="en-US" sz="1600" dirty="0">
              <a:solidFill>
                <a:srgbClr val="FF0000"/>
              </a:solidFill>
              <a:latin typeface="+mn-ea"/>
            </a:endParaRPr>
          </a:p>
        </p:txBody>
      </p:sp>
      <p:sp>
        <p:nvSpPr>
          <p:cNvPr id="81" name="Rectangle 80"/>
          <p:cNvSpPr/>
          <p:nvPr/>
        </p:nvSpPr>
        <p:spPr>
          <a:xfrm>
            <a:off x="7534447" y="3778526"/>
            <a:ext cx="1005403" cy="338554"/>
          </a:xfrm>
          <a:prstGeom prst="rect">
            <a:avLst/>
          </a:prstGeom>
        </p:spPr>
        <p:txBody>
          <a:bodyPr wrap="none">
            <a:spAutoFit/>
          </a:bodyPr>
          <a:lstStyle/>
          <a:p>
            <a:r>
              <a:rPr lang="zh-CN" altLang="en-US" sz="1600" dirty="0">
                <a:solidFill>
                  <a:srgbClr val="FF0000"/>
                </a:solidFill>
                <a:latin typeface="+mn-ea"/>
              </a:rPr>
              <a:t>纳米比亚</a:t>
            </a:r>
            <a:endParaRPr lang="en-US" sz="1600" dirty="0">
              <a:solidFill>
                <a:srgbClr val="FF0000"/>
              </a:solidFill>
              <a:latin typeface="+mn-ea"/>
            </a:endParaRPr>
          </a:p>
        </p:txBody>
      </p:sp>
      <p:sp>
        <p:nvSpPr>
          <p:cNvPr id="82" name="Rectangle 81"/>
          <p:cNvSpPr/>
          <p:nvPr/>
        </p:nvSpPr>
        <p:spPr>
          <a:xfrm>
            <a:off x="7356677" y="4172346"/>
            <a:ext cx="800219" cy="338554"/>
          </a:xfrm>
          <a:prstGeom prst="rect">
            <a:avLst/>
          </a:prstGeom>
        </p:spPr>
        <p:txBody>
          <a:bodyPr wrap="none">
            <a:spAutoFit/>
          </a:bodyPr>
          <a:lstStyle/>
          <a:p>
            <a:r>
              <a:rPr lang="zh-CN" altLang="en-US" sz="1600" dirty="0">
                <a:solidFill>
                  <a:srgbClr val="FF0000"/>
                </a:solidFill>
                <a:latin typeface="+mn-ea"/>
              </a:rPr>
              <a:t>尼泊尔</a:t>
            </a:r>
            <a:endParaRPr lang="en-US" sz="1600" dirty="0">
              <a:solidFill>
                <a:srgbClr val="FF0000"/>
              </a:solidFill>
              <a:latin typeface="+mn-ea"/>
            </a:endParaRPr>
          </a:p>
        </p:txBody>
      </p:sp>
      <p:sp>
        <p:nvSpPr>
          <p:cNvPr id="83" name="Rectangle 82"/>
          <p:cNvSpPr/>
          <p:nvPr/>
        </p:nvSpPr>
        <p:spPr>
          <a:xfrm>
            <a:off x="7629023" y="5318208"/>
            <a:ext cx="1005403" cy="338554"/>
          </a:xfrm>
          <a:prstGeom prst="rect">
            <a:avLst/>
          </a:prstGeom>
        </p:spPr>
        <p:txBody>
          <a:bodyPr wrap="none">
            <a:spAutoFit/>
          </a:bodyPr>
          <a:lstStyle/>
          <a:p>
            <a:r>
              <a:rPr lang="zh-CN" altLang="en-US" sz="1600" dirty="0">
                <a:solidFill>
                  <a:srgbClr val="FF0000"/>
                </a:solidFill>
                <a:latin typeface="+mn-ea"/>
              </a:rPr>
              <a:t>尼加拉瓜</a:t>
            </a:r>
            <a:endParaRPr lang="en-US" sz="1600" dirty="0">
              <a:solidFill>
                <a:srgbClr val="FF0000"/>
              </a:solidFill>
              <a:latin typeface="+mn-ea"/>
            </a:endParaRPr>
          </a:p>
        </p:txBody>
      </p:sp>
      <p:sp>
        <p:nvSpPr>
          <p:cNvPr id="84" name="Rectangle 83"/>
          <p:cNvSpPr/>
          <p:nvPr/>
        </p:nvSpPr>
        <p:spPr>
          <a:xfrm>
            <a:off x="7442589" y="5701353"/>
            <a:ext cx="1005403" cy="338554"/>
          </a:xfrm>
          <a:prstGeom prst="rect">
            <a:avLst/>
          </a:prstGeom>
        </p:spPr>
        <p:txBody>
          <a:bodyPr wrap="none">
            <a:spAutoFit/>
          </a:bodyPr>
          <a:lstStyle/>
          <a:p>
            <a:r>
              <a:rPr lang="zh-CN" altLang="en-US" sz="1600" dirty="0">
                <a:solidFill>
                  <a:srgbClr val="FF0000"/>
                </a:solidFill>
                <a:latin typeface="+mn-ea"/>
              </a:rPr>
              <a:t>尼日利亚</a:t>
            </a:r>
            <a:endParaRPr lang="en-US" sz="1600" dirty="0">
              <a:solidFill>
                <a:srgbClr val="FF0000"/>
              </a:solidFill>
              <a:latin typeface="+mn-ea"/>
            </a:endParaRPr>
          </a:p>
        </p:txBody>
      </p:sp>
      <p:sp>
        <p:nvSpPr>
          <p:cNvPr id="85" name="Rectangle 84"/>
          <p:cNvSpPr/>
          <p:nvPr/>
        </p:nvSpPr>
        <p:spPr>
          <a:xfrm>
            <a:off x="11030657" y="1511309"/>
            <a:ext cx="1005403" cy="338554"/>
          </a:xfrm>
          <a:prstGeom prst="rect">
            <a:avLst/>
          </a:prstGeom>
        </p:spPr>
        <p:txBody>
          <a:bodyPr wrap="none">
            <a:spAutoFit/>
          </a:bodyPr>
          <a:lstStyle/>
          <a:p>
            <a:r>
              <a:rPr lang="zh-CN" altLang="en-US" sz="1600" dirty="0">
                <a:solidFill>
                  <a:srgbClr val="FF0000"/>
                </a:solidFill>
                <a:latin typeface="+mn-ea"/>
              </a:rPr>
              <a:t>斯里兰卡</a:t>
            </a:r>
            <a:endParaRPr lang="en-US" sz="1600" dirty="0">
              <a:solidFill>
                <a:srgbClr val="FF0000"/>
              </a:solidFill>
              <a:latin typeface="+mn-ea"/>
            </a:endParaRPr>
          </a:p>
        </p:txBody>
      </p:sp>
      <p:sp>
        <p:nvSpPr>
          <p:cNvPr id="86" name="Rectangle 85"/>
          <p:cNvSpPr/>
          <p:nvPr/>
        </p:nvSpPr>
        <p:spPr>
          <a:xfrm>
            <a:off x="10752834" y="1892938"/>
            <a:ext cx="595035" cy="338554"/>
          </a:xfrm>
          <a:prstGeom prst="rect">
            <a:avLst/>
          </a:prstGeom>
        </p:spPr>
        <p:txBody>
          <a:bodyPr wrap="none">
            <a:spAutoFit/>
          </a:bodyPr>
          <a:lstStyle/>
          <a:p>
            <a:r>
              <a:rPr lang="zh-CN" altLang="en-US" sz="1600" dirty="0">
                <a:solidFill>
                  <a:srgbClr val="FF0000"/>
                </a:solidFill>
                <a:latin typeface="+mn-ea"/>
              </a:rPr>
              <a:t>苏丹</a:t>
            </a:r>
            <a:endParaRPr lang="en-US" sz="1600" dirty="0">
              <a:solidFill>
                <a:srgbClr val="FF0000"/>
              </a:solidFill>
              <a:latin typeface="+mn-ea"/>
            </a:endParaRPr>
          </a:p>
        </p:txBody>
      </p:sp>
      <p:sp>
        <p:nvSpPr>
          <p:cNvPr id="87" name="TextBox 86"/>
          <p:cNvSpPr txBox="1"/>
          <p:nvPr/>
        </p:nvSpPr>
        <p:spPr>
          <a:xfrm>
            <a:off x="10873972" y="2277659"/>
            <a:ext cx="595035" cy="338554"/>
          </a:xfrm>
          <a:prstGeom prst="rect">
            <a:avLst/>
          </a:prstGeom>
          <a:noFill/>
        </p:spPr>
        <p:txBody>
          <a:bodyPr wrap="none" rtlCol="0">
            <a:spAutoFit/>
          </a:bodyPr>
          <a:lstStyle/>
          <a:p>
            <a:r>
              <a:rPr lang="zh-CN" altLang="en-US" sz="1600" dirty="0">
                <a:solidFill>
                  <a:srgbClr val="FF0000"/>
                </a:solidFill>
                <a:latin typeface="+mn-ea"/>
              </a:rPr>
              <a:t>瑞典</a:t>
            </a:r>
            <a:endParaRPr lang="en-US" sz="1600" dirty="0">
              <a:solidFill>
                <a:srgbClr val="FF0000"/>
              </a:solidFill>
              <a:latin typeface="+mn-ea"/>
            </a:endParaRPr>
          </a:p>
        </p:txBody>
      </p:sp>
      <p:sp>
        <p:nvSpPr>
          <p:cNvPr id="88" name="Rectangle 87"/>
          <p:cNvSpPr/>
          <p:nvPr/>
        </p:nvSpPr>
        <p:spPr>
          <a:xfrm>
            <a:off x="10167841" y="3230188"/>
            <a:ext cx="2031325" cy="338554"/>
          </a:xfrm>
          <a:prstGeom prst="rect">
            <a:avLst/>
          </a:prstGeom>
        </p:spPr>
        <p:txBody>
          <a:bodyPr wrap="none">
            <a:spAutoFit/>
          </a:bodyPr>
          <a:lstStyle/>
          <a:p>
            <a:r>
              <a:rPr lang="zh-CN" altLang="en-US" sz="1600" dirty="0">
                <a:solidFill>
                  <a:srgbClr val="FF0000"/>
                </a:solidFill>
                <a:latin typeface="+mn-ea"/>
              </a:rPr>
              <a:t>阿拉伯叙利亚共和国</a:t>
            </a:r>
            <a:endParaRPr lang="en-US" sz="1600" dirty="0">
              <a:solidFill>
                <a:srgbClr val="FF0000"/>
              </a:solidFill>
              <a:latin typeface="+mn-ea"/>
            </a:endParaRPr>
          </a:p>
        </p:txBody>
      </p:sp>
      <p:sp>
        <p:nvSpPr>
          <p:cNvPr id="89" name="Rectangle 88"/>
          <p:cNvSpPr/>
          <p:nvPr/>
        </p:nvSpPr>
        <p:spPr>
          <a:xfrm>
            <a:off x="10174316" y="4008673"/>
            <a:ext cx="1210588" cy="338554"/>
          </a:xfrm>
          <a:prstGeom prst="rect">
            <a:avLst/>
          </a:prstGeom>
        </p:spPr>
        <p:txBody>
          <a:bodyPr wrap="none">
            <a:spAutoFit/>
          </a:bodyPr>
          <a:lstStyle/>
          <a:p>
            <a:r>
              <a:rPr lang="zh-CN" altLang="en-US" sz="1600" dirty="0">
                <a:solidFill>
                  <a:srgbClr val="FF0000"/>
                </a:solidFill>
                <a:latin typeface="+mn-ea"/>
              </a:rPr>
              <a:t>塔吉克斯坦</a:t>
            </a:r>
            <a:endParaRPr lang="en-US" sz="1600" dirty="0">
              <a:solidFill>
                <a:srgbClr val="FF0000"/>
              </a:solidFill>
              <a:latin typeface="+mn-ea"/>
            </a:endParaRPr>
          </a:p>
        </p:txBody>
      </p:sp>
      <p:sp>
        <p:nvSpPr>
          <p:cNvPr id="90" name="Rectangle 89"/>
          <p:cNvSpPr/>
          <p:nvPr/>
        </p:nvSpPr>
        <p:spPr>
          <a:xfrm>
            <a:off x="10167841" y="4391591"/>
            <a:ext cx="1005403" cy="338554"/>
          </a:xfrm>
          <a:prstGeom prst="rect">
            <a:avLst/>
          </a:prstGeom>
        </p:spPr>
        <p:txBody>
          <a:bodyPr wrap="none">
            <a:spAutoFit/>
          </a:bodyPr>
          <a:lstStyle/>
          <a:p>
            <a:r>
              <a:rPr lang="zh-CN" altLang="en-US" sz="1600" dirty="0">
                <a:solidFill>
                  <a:srgbClr val="FF0000"/>
                </a:solidFill>
                <a:latin typeface="+mn-ea"/>
              </a:rPr>
              <a:t>坦桑尼亚</a:t>
            </a:r>
            <a:endParaRPr lang="en-US" sz="1600" dirty="0">
              <a:solidFill>
                <a:srgbClr val="FF0000"/>
              </a:solidFill>
              <a:latin typeface="+mn-ea"/>
            </a:endParaRPr>
          </a:p>
        </p:txBody>
      </p:sp>
      <p:sp>
        <p:nvSpPr>
          <p:cNvPr id="91" name="Rectangle 90"/>
          <p:cNvSpPr/>
          <p:nvPr/>
        </p:nvSpPr>
        <p:spPr>
          <a:xfrm>
            <a:off x="10167841" y="5138892"/>
            <a:ext cx="595035" cy="338554"/>
          </a:xfrm>
          <a:prstGeom prst="rect">
            <a:avLst/>
          </a:prstGeom>
        </p:spPr>
        <p:txBody>
          <a:bodyPr wrap="none">
            <a:spAutoFit/>
          </a:bodyPr>
          <a:lstStyle/>
          <a:p>
            <a:r>
              <a:rPr lang="zh-CN" altLang="en-US" sz="1600" dirty="0">
                <a:solidFill>
                  <a:srgbClr val="FF0000"/>
                </a:solidFill>
                <a:latin typeface="+mn-ea"/>
              </a:rPr>
              <a:t>多哥</a:t>
            </a:r>
            <a:endParaRPr lang="en-US" sz="1600" dirty="0">
              <a:solidFill>
                <a:srgbClr val="FF0000"/>
              </a:solidFill>
              <a:latin typeface="+mn-ea"/>
            </a:endParaRPr>
          </a:p>
        </p:txBody>
      </p:sp>
      <p:sp>
        <p:nvSpPr>
          <p:cNvPr id="92" name="Rectangle 91"/>
          <p:cNvSpPr/>
          <p:nvPr/>
        </p:nvSpPr>
        <p:spPr>
          <a:xfrm>
            <a:off x="10190876" y="5509645"/>
            <a:ext cx="1826141" cy="338554"/>
          </a:xfrm>
          <a:prstGeom prst="rect">
            <a:avLst/>
          </a:prstGeom>
        </p:spPr>
        <p:txBody>
          <a:bodyPr wrap="none">
            <a:spAutoFit/>
          </a:bodyPr>
          <a:lstStyle/>
          <a:p>
            <a:r>
              <a:rPr lang="zh-CN" altLang="en-US" sz="1600" dirty="0">
                <a:solidFill>
                  <a:srgbClr val="FF0000"/>
                </a:solidFill>
                <a:latin typeface="+mn-ea"/>
              </a:rPr>
              <a:t>特立尼达和多巴哥</a:t>
            </a:r>
            <a:endParaRPr lang="en-US" sz="1600" dirty="0">
              <a:solidFill>
                <a:srgbClr val="FF0000"/>
              </a:solidFill>
              <a:latin typeface="+mn-ea"/>
            </a:endParaRPr>
          </a:p>
        </p:txBody>
      </p:sp>
      <p:sp>
        <p:nvSpPr>
          <p:cNvPr id="93" name="Rectangle 92"/>
          <p:cNvSpPr/>
          <p:nvPr/>
        </p:nvSpPr>
        <p:spPr>
          <a:xfrm>
            <a:off x="10174316" y="5907088"/>
            <a:ext cx="800219" cy="338554"/>
          </a:xfrm>
          <a:prstGeom prst="rect">
            <a:avLst/>
          </a:prstGeom>
        </p:spPr>
        <p:txBody>
          <a:bodyPr wrap="none">
            <a:spAutoFit/>
          </a:bodyPr>
          <a:lstStyle/>
          <a:p>
            <a:r>
              <a:rPr lang="zh-CN" altLang="en-US" sz="1600" dirty="0">
                <a:solidFill>
                  <a:srgbClr val="FF0000"/>
                </a:solidFill>
                <a:latin typeface="+mn-ea"/>
              </a:rPr>
              <a:t>突尼斯</a:t>
            </a:r>
            <a:endParaRPr lang="en-US" sz="1600" dirty="0">
              <a:solidFill>
                <a:srgbClr val="FF0000"/>
              </a:solidFill>
              <a:latin typeface="+mn-ea"/>
            </a:endParaRPr>
          </a:p>
        </p:txBody>
      </p:sp>
      <p:sp>
        <p:nvSpPr>
          <p:cNvPr id="95"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2" name="Slide Number Placeholder 1">
            <a:extLst>
              <a:ext uri="{FF2B5EF4-FFF2-40B4-BE49-F238E27FC236}">
                <a16:creationId xmlns:a16="http://schemas.microsoft.com/office/drawing/2014/main" id="{54860EA7-92AD-4AE2-BDA9-EB003C6494A1}"/>
              </a:ext>
            </a:extLst>
          </p:cNvPr>
          <p:cNvSpPr>
            <a:spLocks noGrp="1"/>
          </p:cNvSpPr>
          <p:nvPr>
            <p:ph type="sldNum" sz="quarter" idx="12"/>
          </p:nvPr>
        </p:nvSpPr>
        <p:spPr/>
        <p:txBody>
          <a:bodyPr/>
          <a:lstStyle/>
          <a:p>
            <a:fld id="{AFAE5B16-0F33-4EE9-AE34-61D676368225}" type="slidenum">
              <a:rPr lang="zh-CN" altLang="en-US" smtClean="0"/>
              <a:t>22</a:t>
            </a:fld>
            <a:endParaRPr lang="zh-CN" altLang="en-US"/>
          </a:p>
        </p:txBody>
      </p:sp>
    </p:spTree>
    <p:custDataLst>
      <p:tags r:id="rId1"/>
    </p:custDataLst>
    <p:extLst>
      <p:ext uri="{BB962C8B-B14F-4D97-AF65-F5344CB8AC3E}">
        <p14:creationId xmlns:p14="http://schemas.microsoft.com/office/powerpoint/2010/main" val="2279713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23" y="1112335"/>
            <a:ext cx="11092539" cy="4979417"/>
          </a:xfrm>
          <a:prstGeom prst="rect">
            <a:avLst/>
          </a:prstGeom>
        </p:spPr>
      </p:pic>
      <p:sp>
        <p:nvSpPr>
          <p:cNvPr id="9" name="TextBox 8"/>
          <p:cNvSpPr txBox="1"/>
          <p:nvPr/>
        </p:nvSpPr>
        <p:spPr>
          <a:xfrm>
            <a:off x="1233423" y="1455204"/>
            <a:ext cx="800219" cy="338554"/>
          </a:xfrm>
          <a:prstGeom prst="rect">
            <a:avLst/>
          </a:prstGeom>
          <a:noFill/>
        </p:spPr>
        <p:txBody>
          <a:bodyPr wrap="none" rtlCol="0">
            <a:spAutoFit/>
          </a:bodyPr>
          <a:lstStyle/>
          <a:p>
            <a:r>
              <a:rPr lang="zh-CN" altLang="en-US" sz="1600" dirty="0">
                <a:solidFill>
                  <a:srgbClr val="FF0000"/>
                </a:solidFill>
                <a:latin typeface="+mn-ea"/>
              </a:rPr>
              <a:t>加拿大</a:t>
            </a:r>
            <a:endParaRPr lang="en-US" sz="1600" dirty="0">
              <a:solidFill>
                <a:srgbClr val="FF0000"/>
              </a:solidFill>
              <a:latin typeface="+mn-ea"/>
            </a:endParaRPr>
          </a:p>
        </p:txBody>
      </p:sp>
      <p:sp>
        <p:nvSpPr>
          <p:cNvPr id="10" name="TextBox 9"/>
          <p:cNvSpPr txBox="1"/>
          <p:nvPr/>
        </p:nvSpPr>
        <p:spPr>
          <a:xfrm>
            <a:off x="1083776" y="1811340"/>
            <a:ext cx="595035" cy="338554"/>
          </a:xfrm>
          <a:prstGeom prst="rect">
            <a:avLst/>
          </a:prstGeom>
          <a:noFill/>
        </p:spPr>
        <p:txBody>
          <a:bodyPr wrap="none" rtlCol="0">
            <a:spAutoFit/>
          </a:bodyPr>
          <a:lstStyle/>
          <a:p>
            <a:r>
              <a:rPr lang="zh-CN" altLang="en-US" sz="1600" dirty="0">
                <a:solidFill>
                  <a:srgbClr val="FF0000"/>
                </a:solidFill>
                <a:latin typeface="+mn-ea"/>
              </a:rPr>
              <a:t>智利</a:t>
            </a:r>
            <a:endParaRPr lang="en-US" sz="1600" dirty="0">
              <a:solidFill>
                <a:srgbClr val="FF0000"/>
              </a:solidFill>
              <a:latin typeface="+mn-ea"/>
            </a:endParaRPr>
          </a:p>
        </p:txBody>
      </p:sp>
      <p:sp>
        <p:nvSpPr>
          <p:cNvPr id="11" name="TextBox 10"/>
          <p:cNvSpPr txBox="1"/>
          <p:nvPr/>
        </p:nvSpPr>
        <p:spPr>
          <a:xfrm>
            <a:off x="2050372" y="2165812"/>
            <a:ext cx="1210588" cy="338554"/>
          </a:xfrm>
          <a:prstGeom prst="rect">
            <a:avLst/>
          </a:prstGeom>
          <a:noFill/>
        </p:spPr>
        <p:txBody>
          <a:bodyPr wrap="none" rtlCol="0">
            <a:spAutoFit/>
          </a:bodyPr>
          <a:lstStyle/>
          <a:p>
            <a:r>
              <a:rPr lang="zh-CN" altLang="en-US" sz="1600" dirty="0">
                <a:solidFill>
                  <a:srgbClr val="FF0000"/>
                </a:solidFill>
                <a:latin typeface="+mn-ea"/>
              </a:rPr>
              <a:t>中国及香港</a:t>
            </a:r>
            <a:endParaRPr lang="en-US" sz="1600" dirty="0">
              <a:solidFill>
                <a:srgbClr val="FF0000"/>
              </a:solidFill>
              <a:latin typeface="+mn-ea"/>
            </a:endParaRPr>
          </a:p>
        </p:txBody>
      </p:sp>
      <p:sp>
        <p:nvSpPr>
          <p:cNvPr id="18" name="TextBox 17"/>
          <p:cNvSpPr txBox="1"/>
          <p:nvPr/>
        </p:nvSpPr>
        <p:spPr>
          <a:xfrm>
            <a:off x="1352333" y="5017391"/>
            <a:ext cx="595035" cy="338554"/>
          </a:xfrm>
          <a:prstGeom prst="rect">
            <a:avLst/>
          </a:prstGeom>
          <a:noFill/>
        </p:spPr>
        <p:txBody>
          <a:bodyPr wrap="none" rtlCol="0">
            <a:spAutoFit/>
          </a:bodyPr>
          <a:lstStyle/>
          <a:p>
            <a:r>
              <a:rPr lang="zh-CN" altLang="en-US" sz="1600" dirty="0">
                <a:solidFill>
                  <a:srgbClr val="FF0000"/>
                </a:solidFill>
                <a:latin typeface="+mn-ea"/>
              </a:rPr>
              <a:t>丹麦</a:t>
            </a:r>
            <a:endParaRPr lang="en-US" sz="1600" dirty="0">
              <a:solidFill>
                <a:srgbClr val="FF0000"/>
              </a:solidFill>
              <a:latin typeface="+mn-ea"/>
            </a:endParaRPr>
          </a:p>
        </p:txBody>
      </p:sp>
      <p:sp>
        <p:nvSpPr>
          <p:cNvPr id="20" name="TextBox 19"/>
          <p:cNvSpPr txBox="1"/>
          <p:nvPr/>
        </p:nvSpPr>
        <p:spPr>
          <a:xfrm>
            <a:off x="1186899" y="5716740"/>
            <a:ext cx="595035" cy="338554"/>
          </a:xfrm>
          <a:prstGeom prst="rect">
            <a:avLst/>
          </a:prstGeom>
          <a:noFill/>
        </p:spPr>
        <p:txBody>
          <a:bodyPr wrap="none" rtlCol="0">
            <a:spAutoFit/>
          </a:bodyPr>
          <a:lstStyle/>
          <a:p>
            <a:r>
              <a:rPr lang="zh-CN" altLang="en-US" sz="1600" dirty="0">
                <a:solidFill>
                  <a:srgbClr val="FF0000"/>
                </a:solidFill>
                <a:latin typeface="+mn-ea"/>
              </a:rPr>
              <a:t>埃及</a:t>
            </a:r>
            <a:endParaRPr lang="en-US" sz="1600" dirty="0">
              <a:solidFill>
                <a:srgbClr val="FF0000"/>
              </a:solidFill>
              <a:latin typeface="+mn-ea"/>
            </a:endParaRPr>
          </a:p>
        </p:txBody>
      </p:sp>
      <p:sp>
        <p:nvSpPr>
          <p:cNvPr id="21" name="TextBox 20"/>
          <p:cNvSpPr txBox="1"/>
          <p:nvPr/>
        </p:nvSpPr>
        <p:spPr>
          <a:xfrm>
            <a:off x="4327931" y="1103080"/>
            <a:ext cx="800219" cy="338554"/>
          </a:xfrm>
          <a:prstGeom prst="rect">
            <a:avLst/>
          </a:prstGeom>
          <a:noFill/>
        </p:spPr>
        <p:txBody>
          <a:bodyPr wrap="none" rtlCol="0">
            <a:spAutoFit/>
          </a:bodyPr>
          <a:lstStyle/>
          <a:p>
            <a:r>
              <a:rPr lang="zh-CN" altLang="en-US" sz="1600" dirty="0">
                <a:solidFill>
                  <a:srgbClr val="FF0000"/>
                </a:solidFill>
                <a:latin typeface="+mn-ea"/>
              </a:rPr>
              <a:t>爱尔兰</a:t>
            </a:r>
            <a:endParaRPr lang="en-US" sz="1600" dirty="0">
              <a:solidFill>
                <a:srgbClr val="FF0000"/>
              </a:solidFill>
              <a:latin typeface="+mn-ea"/>
            </a:endParaRPr>
          </a:p>
        </p:txBody>
      </p:sp>
      <p:sp>
        <p:nvSpPr>
          <p:cNvPr id="22" name="TextBox 21"/>
          <p:cNvSpPr txBox="1"/>
          <p:nvPr/>
        </p:nvSpPr>
        <p:spPr>
          <a:xfrm>
            <a:off x="4154947" y="1796716"/>
            <a:ext cx="800219" cy="338554"/>
          </a:xfrm>
          <a:prstGeom prst="rect">
            <a:avLst/>
          </a:prstGeom>
          <a:noFill/>
        </p:spPr>
        <p:txBody>
          <a:bodyPr wrap="none" rtlCol="0">
            <a:spAutoFit/>
          </a:bodyPr>
          <a:lstStyle/>
          <a:p>
            <a:r>
              <a:rPr lang="zh-CN" altLang="en-US" sz="1600" dirty="0">
                <a:solidFill>
                  <a:srgbClr val="FF0000"/>
                </a:solidFill>
                <a:latin typeface="+mn-ea"/>
              </a:rPr>
              <a:t>意大利</a:t>
            </a:r>
            <a:endParaRPr lang="en-US" sz="1600" dirty="0">
              <a:solidFill>
                <a:srgbClr val="FF0000"/>
              </a:solidFill>
              <a:latin typeface="+mn-ea"/>
            </a:endParaRPr>
          </a:p>
        </p:txBody>
      </p:sp>
      <p:sp>
        <p:nvSpPr>
          <p:cNvPr id="23" name="TextBox 22"/>
          <p:cNvSpPr txBox="1"/>
          <p:nvPr/>
        </p:nvSpPr>
        <p:spPr>
          <a:xfrm>
            <a:off x="4257777" y="2166153"/>
            <a:ext cx="595035" cy="338554"/>
          </a:xfrm>
          <a:prstGeom prst="rect">
            <a:avLst/>
          </a:prstGeom>
          <a:noFill/>
        </p:spPr>
        <p:txBody>
          <a:bodyPr wrap="none" rtlCol="0">
            <a:spAutoFit/>
          </a:bodyPr>
          <a:lstStyle/>
          <a:p>
            <a:r>
              <a:rPr lang="zh-CN" altLang="en-US" sz="1600" dirty="0">
                <a:solidFill>
                  <a:srgbClr val="FF0000"/>
                </a:solidFill>
                <a:latin typeface="+mn-ea"/>
              </a:rPr>
              <a:t>日本</a:t>
            </a:r>
            <a:endParaRPr lang="en-US" sz="1600" dirty="0">
              <a:solidFill>
                <a:srgbClr val="FF0000"/>
              </a:solidFill>
              <a:latin typeface="+mn-ea"/>
            </a:endParaRPr>
          </a:p>
        </p:txBody>
      </p:sp>
      <p:sp>
        <p:nvSpPr>
          <p:cNvPr id="26" name="TextBox 25"/>
          <p:cNvSpPr txBox="1"/>
          <p:nvPr/>
        </p:nvSpPr>
        <p:spPr>
          <a:xfrm>
            <a:off x="4257777" y="3202729"/>
            <a:ext cx="800219" cy="338554"/>
          </a:xfrm>
          <a:prstGeom prst="rect">
            <a:avLst/>
          </a:prstGeom>
          <a:noFill/>
        </p:spPr>
        <p:txBody>
          <a:bodyPr wrap="none" rtlCol="0">
            <a:spAutoFit/>
          </a:bodyPr>
          <a:lstStyle/>
          <a:p>
            <a:r>
              <a:rPr lang="zh-CN" altLang="en-US" sz="1600" dirty="0">
                <a:solidFill>
                  <a:srgbClr val="FF0000"/>
                </a:solidFill>
                <a:latin typeface="+mn-ea"/>
              </a:rPr>
              <a:t>肯尼亚</a:t>
            </a:r>
            <a:endParaRPr lang="en-US" sz="1600" dirty="0">
              <a:solidFill>
                <a:srgbClr val="FF0000"/>
              </a:solidFill>
              <a:latin typeface="+mn-ea"/>
            </a:endParaRPr>
          </a:p>
        </p:txBody>
      </p:sp>
      <p:sp>
        <p:nvSpPr>
          <p:cNvPr id="27" name="TextBox 26"/>
          <p:cNvSpPr txBox="1"/>
          <p:nvPr/>
        </p:nvSpPr>
        <p:spPr>
          <a:xfrm>
            <a:off x="5128150" y="3602043"/>
            <a:ext cx="1415772" cy="338554"/>
          </a:xfrm>
          <a:prstGeom prst="rect">
            <a:avLst/>
          </a:prstGeom>
          <a:noFill/>
        </p:spPr>
        <p:txBody>
          <a:bodyPr wrap="none" rtlCol="0">
            <a:spAutoFit/>
          </a:bodyPr>
          <a:lstStyle/>
          <a:p>
            <a:r>
              <a:rPr lang="zh-CN" altLang="en-US" sz="1600" dirty="0">
                <a:solidFill>
                  <a:srgbClr val="FF0000"/>
                </a:solidFill>
                <a:latin typeface="+mn-ea"/>
              </a:rPr>
              <a:t>韩国，共和国</a:t>
            </a:r>
            <a:endParaRPr lang="en-US" sz="1600" dirty="0">
              <a:solidFill>
                <a:srgbClr val="FF0000"/>
              </a:solidFill>
              <a:latin typeface="+mn-ea"/>
            </a:endParaRPr>
          </a:p>
        </p:txBody>
      </p:sp>
      <p:sp>
        <p:nvSpPr>
          <p:cNvPr id="41" name="TextBox 40"/>
          <p:cNvSpPr txBox="1"/>
          <p:nvPr/>
        </p:nvSpPr>
        <p:spPr>
          <a:xfrm>
            <a:off x="7672870" y="4308505"/>
            <a:ext cx="800219" cy="338554"/>
          </a:xfrm>
          <a:prstGeom prst="rect">
            <a:avLst/>
          </a:prstGeom>
          <a:noFill/>
        </p:spPr>
        <p:txBody>
          <a:bodyPr wrap="none" rtlCol="0">
            <a:spAutoFit/>
          </a:bodyPr>
          <a:lstStyle/>
          <a:p>
            <a:r>
              <a:rPr lang="zh-CN" altLang="en-US" sz="1600" dirty="0">
                <a:solidFill>
                  <a:srgbClr val="FF0000"/>
                </a:solidFill>
                <a:latin typeface="+mn-ea"/>
              </a:rPr>
              <a:t>菲律宾</a:t>
            </a:r>
            <a:endParaRPr lang="en-US" sz="1600" dirty="0">
              <a:solidFill>
                <a:srgbClr val="FF0000"/>
              </a:solidFill>
              <a:latin typeface="+mn-ea"/>
            </a:endParaRPr>
          </a:p>
        </p:txBody>
      </p:sp>
      <p:sp>
        <p:nvSpPr>
          <p:cNvPr id="42" name="TextBox 41"/>
          <p:cNvSpPr txBox="1"/>
          <p:nvPr/>
        </p:nvSpPr>
        <p:spPr>
          <a:xfrm>
            <a:off x="7477944" y="4649286"/>
            <a:ext cx="595035" cy="338554"/>
          </a:xfrm>
          <a:prstGeom prst="rect">
            <a:avLst/>
          </a:prstGeom>
          <a:noFill/>
        </p:spPr>
        <p:txBody>
          <a:bodyPr wrap="none" rtlCol="0">
            <a:spAutoFit/>
          </a:bodyPr>
          <a:lstStyle/>
          <a:p>
            <a:r>
              <a:rPr lang="zh-CN" altLang="en-US" sz="1600" dirty="0">
                <a:solidFill>
                  <a:srgbClr val="FF0000"/>
                </a:solidFill>
                <a:latin typeface="+mn-ea"/>
              </a:rPr>
              <a:t>波兰</a:t>
            </a:r>
            <a:endParaRPr lang="en-US" sz="1600" dirty="0">
              <a:solidFill>
                <a:srgbClr val="FF0000"/>
              </a:solidFill>
              <a:latin typeface="+mn-ea"/>
            </a:endParaRPr>
          </a:p>
        </p:txBody>
      </p:sp>
      <p:sp>
        <p:nvSpPr>
          <p:cNvPr id="46" name="TextBox 45"/>
          <p:cNvSpPr txBox="1"/>
          <p:nvPr/>
        </p:nvSpPr>
        <p:spPr>
          <a:xfrm>
            <a:off x="10535852" y="1103061"/>
            <a:ext cx="994340" cy="338554"/>
          </a:xfrm>
          <a:prstGeom prst="rect">
            <a:avLst/>
          </a:prstGeom>
          <a:noFill/>
        </p:spPr>
        <p:txBody>
          <a:bodyPr wrap="square" rtlCol="0">
            <a:spAutoFit/>
          </a:bodyPr>
          <a:lstStyle/>
          <a:p>
            <a:r>
              <a:rPr lang="zh-CN" altLang="en-US" sz="1600" dirty="0">
                <a:solidFill>
                  <a:srgbClr val="FF0000"/>
                </a:solidFill>
                <a:latin typeface="+mn-ea"/>
              </a:rPr>
              <a:t>土耳其</a:t>
            </a:r>
            <a:endParaRPr lang="en-US" sz="1600" dirty="0">
              <a:solidFill>
                <a:srgbClr val="FF0000"/>
              </a:solidFill>
              <a:latin typeface="+mn-ea"/>
            </a:endParaRPr>
          </a:p>
        </p:txBody>
      </p:sp>
      <p:sp>
        <p:nvSpPr>
          <p:cNvPr id="47" name="TextBox 46"/>
          <p:cNvSpPr txBox="1"/>
          <p:nvPr/>
        </p:nvSpPr>
        <p:spPr>
          <a:xfrm>
            <a:off x="10606679" y="1829547"/>
            <a:ext cx="800219" cy="338554"/>
          </a:xfrm>
          <a:prstGeom prst="rect">
            <a:avLst/>
          </a:prstGeom>
          <a:noFill/>
        </p:spPr>
        <p:txBody>
          <a:bodyPr wrap="none" rtlCol="0">
            <a:spAutoFit/>
          </a:bodyPr>
          <a:lstStyle/>
          <a:p>
            <a:r>
              <a:rPr lang="zh-CN" altLang="en-US" sz="1600" dirty="0">
                <a:solidFill>
                  <a:srgbClr val="FF0000"/>
                </a:solidFill>
                <a:latin typeface="+mn-ea"/>
              </a:rPr>
              <a:t>乌干达</a:t>
            </a:r>
            <a:endParaRPr lang="en-US" sz="1600" dirty="0">
              <a:solidFill>
                <a:srgbClr val="FF0000"/>
              </a:solidFill>
              <a:latin typeface="+mn-ea"/>
            </a:endParaRPr>
          </a:p>
        </p:txBody>
      </p:sp>
      <p:sp>
        <p:nvSpPr>
          <p:cNvPr id="50" name="TextBox 49"/>
          <p:cNvSpPr txBox="1"/>
          <p:nvPr/>
        </p:nvSpPr>
        <p:spPr>
          <a:xfrm>
            <a:off x="9986905" y="3091783"/>
            <a:ext cx="595035" cy="338554"/>
          </a:xfrm>
          <a:prstGeom prst="rect">
            <a:avLst/>
          </a:prstGeom>
          <a:noFill/>
        </p:spPr>
        <p:txBody>
          <a:bodyPr wrap="none" rtlCol="0">
            <a:spAutoFit/>
          </a:bodyPr>
          <a:lstStyle/>
          <a:p>
            <a:r>
              <a:rPr lang="zh-CN" altLang="en-US" sz="1600" dirty="0">
                <a:solidFill>
                  <a:srgbClr val="FF0000"/>
                </a:solidFill>
                <a:latin typeface="+mn-ea"/>
              </a:rPr>
              <a:t>英国</a:t>
            </a:r>
            <a:endParaRPr lang="en-US" sz="1600" dirty="0">
              <a:solidFill>
                <a:srgbClr val="FF0000"/>
              </a:solidFill>
              <a:latin typeface="+mn-ea"/>
            </a:endParaRPr>
          </a:p>
        </p:txBody>
      </p:sp>
      <p:sp>
        <p:nvSpPr>
          <p:cNvPr id="53" name="TextBox 52"/>
          <p:cNvSpPr txBox="1"/>
          <p:nvPr/>
        </p:nvSpPr>
        <p:spPr>
          <a:xfrm>
            <a:off x="9997505" y="4500267"/>
            <a:ext cx="595035" cy="338554"/>
          </a:xfrm>
          <a:prstGeom prst="rect">
            <a:avLst/>
          </a:prstGeom>
          <a:noFill/>
        </p:spPr>
        <p:txBody>
          <a:bodyPr wrap="none" rtlCol="0">
            <a:spAutoFit/>
          </a:bodyPr>
          <a:lstStyle/>
          <a:p>
            <a:r>
              <a:rPr lang="zh-CN" altLang="en-US" sz="1600" dirty="0">
                <a:solidFill>
                  <a:srgbClr val="FF0000"/>
                </a:solidFill>
                <a:latin typeface="+mn-ea"/>
              </a:rPr>
              <a:t>越南</a:t>
            </a:r>
            <a:endParaRPr lang="en-US" sz="1600" dirty="0">
              <a:solidFill>
                <a:srgbClr val="FF0000"/>
              </a:solidFill>
              <a:latin typeface="+mn-ea"/>
            </a:endParaRPr>
          </a:p>
        </p:txBody>
      </p:sp>
      <p:sp>
        <p:nvSpPr>
          <p:cNvPr id="55" name="TextBox 54"/>
          <p:cNvSpPr txBox="1"/>
          <p:nvPr/>
        </p:nvSpPr>
        <p:spPr>
          <a:xfrm>
            <a:off x="10004689" y="4835222"/>
            <a:ext cx="595035" cy="338554"/>
          </a:xfrm>
          <a:prstGeom prst="rect">
            <a:avLst/>
          </a:prstGeom>
          <a:noFill/>
        </p:spPr>
        <p:txBody>
          <a:bodyPr wrap="none" rtlCol="0">
            <a:spAutoFit/>
          </a:bodyPr>
          <a:lstStyle/>
          <a:p>
            <a:r>
              <a:rPr lang="zh-CN" altLang="en-US" sz="1600" dirty="0">
                <a:solidFill>
                  <a:srgbClr val="FF0000"/>
                </a:solidFill>
                <a:latin typeface="+mn-ea"/>
              </a:rPr>
              <a:t>也门</a:t>
            </a:r>
            <a:endParaRPr lang="en-US" sz="1600" dirty="0">
              <a:solidFill>
                <a:srgbClr val="FF0000"/>
              </a:solidFill>
              <a:latin typeface="+mn-ea"/>
            </a:endParaRPr>
          </a:p>
        </p:txBody>
      </p:sp>
      <p:sp>
        <p:nvSpPr>
          <p:cNvPr id="2" name="Rectangle 1"/>
          <p:cNvSpPr/>
          <p:nvPr/>
        </p:nvSpPr>
        <p:spPr>
          <a:xfrm>
            <a:off x="1381293" y="1087691"/>
            <a:ext cx="800219" cy="338554"/>
          </a:xfrm>
          <a:prstGeom prst="rect">
            <a:avLst/>
          </a:prstGeom>
        </p:spPr>
        <p:txBody>
          <a:bodyPr wrap="none">
            <a:spAutoFit/>
          </a:bodyPr>
          <a:lstStyle/>
          <a:p>
            <a:r>
              <a:rPr lang="zh-CN" altLang="en-US" sz="1600" dirty="0">
                <a:solidFill>
                  <a:srgbClr val="FF0000"/>
                </a:solidFill>
                <a:latin typeface="+mn-ea"/>
              </a:rPr>
              <a:t>喀麦隆</a:t>
            </a:r>
            <a:endParaRPr lang="en-US" sz="1600" dirty="0">
              <a:solidFill>
                <a:srgbClr val="FF0000"/>
              </a:solidFill>
              <a:latin typeface="+mn-ea"/>
            </a:endParaRPr>
          </a:p>
        </p:txBody>
      </p:sp>
      <p:sp>
        <p:nvSpPr>
          <p:cNvPr id="5" name="Rectangle 4"/>
          <p:cNvSpPr/>
          <p:nvPr/>
        </p:nvSpPr>
        <p:spPr>
          <a:xfrm>
            <a:off x="1393655" y="2510500"/>
            <a:ext cx="1005403" cy="338554"/>
          </a:xfrm>
          <a:prstGeom prst="rect">
            <a:avLst/>
          </a:prstGeom>
        </p:spPr>
        <p:txBody>
          <a:bodyPr wrap="none">
            <a:spAutoFit/>
          </a:bodyPr>
          <a:lstStyle/>
          <a:p>
            <a:r>
              <a:rPr lang="zh-CN" altLang="en-US" sz="1600" dirty="0">
                <a:solidFill>
                  <a:srgbClr val="FF0000"/>
                </a:solidFill>
                <a:latin typeface="+mn-ea"/>
              </a:rPr>
              <a:t>哥伦比亚</a:t>
            </a:r>
            <a:endParaRPr lang="en-US" sz="1600" dirty="0">
              <a:solidFill>
                <a:srgbClr val="FF0000"/>
              </a:solidFill>
              <a:latin typeface="+mn-ea"/>
            </a:endParaRPr>
          </a:p>
        </p:txBody>
      </p:sp>
      <p:sp>
        <p:nvSpPr>
          <p:cNvPr id="6" name="Rectangle 5"/>
          <p:cNvSpPr/>
          <p:nvPr/>
        </p:nvSpPr>
        <p:spPr>
          <a:xfrm>
            <a:off x="1186899" y="2875065"/>
            <a:ext cx="595035" cy="338554"/>
          </a:xfrm>
          <a:prstGeom prst="rect">
            <a:avLst/>
          </a:prstGeom>
        </p:spPr>
        <p:txBody>
          <a:bodyPr wrap="none">
            <a:spAutoFit/>
          </a:bodyPr>
          <a:lstStyle/>
          <a:p>
            <a:r>
              <a:rPr lang="zh-CN" altLang="en-US" sz="1600" dirty="0">
                <a:solidFill>
                  <a:srgbClr val="FF0000"/>
                </a:solidFill>
                <a:latin typeface="+mn-ea"/>
              </a:rPr>
              <a:t>刚果</a:t>
            </a:r>
            <a:endParaRPr lang="en-US" sz="1600" dirty="0">
              <a:solidFill>
                <a:srgbClr val="FF0000"/>
              </a:solidFill>
              <a:latin typeface="+mn-ea"/>
            </a:endParaRPr>
          </a:p>
        </p:txBody>
      </p:sp>
      <p:sp>
        <p:nvSpPr>
          <p:cNvPr id="7" name="Rectangle 6"/>
          <p:cNvSpPr/>
          <p:nvPr/>
        </p:nvSpPr>
        <p:spPr>
          <a:xfrm>
            <a:off x="1498027" y="3217338"/>
            <a:ext cx="1210588" cy="338554"/>
          </a:xfrm>
          <a:prstGeom prst="rect">
            <a:avLst/>
          </a:prstGeom>
        </p:spPr>
        <p:txBody>
          <a:bodyPr wrap="none">
            <a:spAutoFit/>
          </a:bodyPr>
          <a:lstStyle/>
          <a:p>
            <a:r>
              <a:rPr lang="zh-CN" altLang="en-US" sz="1600" dirty="0">
                <a:solidFill>
                  <a:srgbClr val="FF0000"/>
                </a:solidFill>
                <a:latin typeface="+mn-ea"/>
              </a:rPr>
              <a:t>哥斯达黎加</a:t>
            </a:r>
            <a:endParaRPr lang="en-US" sz="1600" dirty="0">
              <a:solidFill>
                <a:srgbClr val="FF0000"/>
              </a:solidFill>
              <a:latin typeface="+mn-ea"/>
            </a:endParaRPr>
          </a:p>
        </p:txBody>
      </p:sp>
      <p:sp>
        <p:nvSpPr>
          <p:cNvPr id="8" name="Rectangle 7"/>
          <p:cNvSpPr/>
          <p:nvPr/>
        </p:nvSpPr>
        <p:spPr>
          <a:xfrm>
            <a:off x="1587613" y="3556971"/>
            <a:ext cx="1005403" cy="338554"/>
          </a:xfrm>
          <a:prstGeom prst="rect">
            <a:avLst/>
          </a:prstGeom>
        </p:spPr>
        <p:txBody>
          <a:bodyPr wrap="none">
            <a:spAutoFit/>
          </a:bodyPr>
          <a:lstStyle/>
          <a:p>
            <a:r>
              <a:rPr lang="zh-CN" altLang="en-US" sz="1600" dirty="0">
                <a:solidFill>
                  <a:srgbClr val="FF0000"/>
                </a:solidFill>
                <a:latin typeface="+mn-ea"/>
              </a:rPr>
              <a:t>科特迪瓦</a:t>
            </a:r>
            <a:endParaRPr lang="en-US" sz="1600" dirty="0">
              <a:solidFill>
                <a:srgbClr val="FF0000"/>
              </a:solidFill>
              <a:latin typeface="+mn-ea"/>
            </a:endParaRPr>
          </a:p>
        </p:txBody>
      </p:sp>
      <p:sp>
        <p:nvSpPr>
          <p:cNvPr id="59" name="Rectangle 58"/>
          <p:cNvSpPr/>
          <p:nvPr/>
        </p:nvSpPr>
        <p:spPr>
          <a:xfrm>
            <a:off x="1239995" y="3913021"/>
            <a:ext cx="1005403" cy="338554"/>
          </a:xfrm>
          <a:prstGeom prst="rect">
            <a:avLst/>
          </a:prstGeom>
        </p:spPr>
        <p:txBody>
          <a:bodyPr wrap="none">
            <a:spAutoFit/>
          </a:bodyPr>
          <a:lstStyle/>
          <a:p>
            <a:r>
              <a:rPr lang="zh-CN" altLang="en-US" sz="1600" dirty="0">
                <a:solidFill>
                  <a:srgbClr val="FF0000"/>
                </a:solidFill>
                <a:latin typeface="+mn-ea"/>
              </a:rPr>
              <a:t>克罗地亚</a:t>
            </a:r>
            <a:endParaRPr lang="en-US" sz="1600" dirty="0">
              <a:solidFill>
                <a:srgbClr val="FF0000"/>
              </a:solidFill>
              <a:latin typeface="+mn-ea"/>
            </a:endParaRPr>
          </a:p>
        </p:txBody>
      </p:sp>
      <p:sp>
        <p:nvSpPr>
          <p:cNvPr id="61" name="Rectangle 60"/>
          <p:cNvSpPr/>
          <p:nvPr/>
        </p:nvSpPr>
        <p:spPr>
          <a:xfrm>
            <a:off x="1263104" y="4267356"/>
            <a:ext cx="1005403" cy="338554"/>
          </a:xfrm>
          <a:prstGeom prst="rect">
            <a:avLst/>
          </a:prstGeom>
        </p:spPr>
        <p:txBody>
          <a:bodyPr wrap="none">
            <a:spAutoFit/>
          </a:bodyPr>
          <a:lstStyle/>
          <a:p>
            <a:r>
              <a:rPr lang="zh-CN" altLang="en-US" sz="1600" dirty="0">
                <a:solidFill>
                  <a:srgbClr val="FF0000"/>
                </a:solidFill>
                <a:latin typeface="+mn-ea"/>
              </a:rPr>
              <a:t>塞浦路斯</a:t>
            </a:r>
            <a:endParaRPr lang="en-US" sz="1600" dirty="0">
              <a:solidFill>
                <a:srgbClr val="FF0000"/>
              </a:solidFill>
              <a:latin typeface="+mn-ea"/>
            </a:endParaRPr>
          </a:p>
        </p:txBody>
      </p:sp>
      <p:sp>
        <p:nvSpPr>
          <p:cNvPr id="62" name="Rectangle 61"/>
          <p:cNvSpPr/>
          <p:nvPr/>
        </p:nvSpPr>
        <p:spPr>
          <a:xfrm>
            <a:off x="1817102" y="4649286"/>
            <a:ext cx="1210588" cy="338554"/>
          </a:xfrm>
          <a:prstGeom prst="rect">
            <a:avLst/>
          </a:prstGeom>
        </p:spPr>
        <p:txBody>
          <a:bodyPr wrap="none">
            <a:spAutoFit/>
          </a:bodyPr>
          <a:lstStyle/>
          <a:p>
            <a:r>
              <a:rPr lang="zh-CN" altLang="en-US" sz="1600" dirty="0">
                <a:solidFill>
                  <a:srgbClr val="FF0000"/>
                </a:solidFill>
                <a:latin typeface="+mn-ea"/>
              </a:rPr>
              <a:t>捷克共和国</a:t>
            </a:r>
            <a:endParaRPr lang="en-US" sz="1600" dirty="0">
              <a:solidFill>
                <a:srgbClr val="FF0000"/>
              </a:solidFill>
              <a:latin typeface="+mn-ea"/>
            </a:endParaRPr>
          </a:p>
        </p:txBody>
      </p:sp>
      <p:sp>
        <p:nvSpPr>
          <p:cNvPr id="63" name="Rectangle 62"/>
          <p:cNvSpPr/>
          <p:nvPr/>
        </p:nvSpPr>
        <p:spPr>
          <a:xfrm>
            <a:off x="1295577" y="5344969"/>
            <a:ext cx="1005403" cy="338554"/>
          </a:xfrm>
          <a:prstGeom prst="rect">
            <a:avLst/>
          </a:prstGeom>
        </p:spPr>
        <p:txBody>
          <a:bodyPr wrap="none">
            <a:spAutoFit/>
          </a:bodyPr>
          <a:lstStyle/>
          <a:p>
            <a:r>
              <a:rPr lang="zh-CN" altLang="en-US" sz="1600" dirty="0">
                <a:solidFill>
                  <a:srgbClr val="FF0000"/>
                </a:solidFill>
                <a:latin typeface="+mn-ea"/>
              </a:rPr>
              <a:t>厄瓜多尔</a:t>
            </a:r>
            <a:endParaRPr lang="en-US" sz="1600" dirty="0">
              <a:solidFill>
                <a:srgbClr val="FF0000"/>
              </a:solidFill>
              <a:latin typeface="+mn-ea"/>
            </a:endParaRPr>
          </a:p>
        </p:txBody>
      </p:sp>
      <p:sp>
        <p:nvSpPr>
          <p:cNvPr id="64" name="Rectangle 63"/>
          <p:cNvSpPr/>
          <p:nvPr/>
        </p:nvSpPr>
        <p:spPr>
          <a:xfrm>
            <a:off x="4208967" y="1442008"/>
            <a:ext cx="800219" cy="338554"/>
          </a:xfrm>
          <a:prstGeom prst="rect">
            <a:avLst/>
          </a:prstGeom>
        </p:spPr>
        <p:txBody>
          <a:bodyPr wrap="none">
            <a:spAutoFit/>
          </a:bodyPr>
          <a:lstStyle/>
          <a:p>
            <a:r>
              <a:rPr lang="zh-CN" altLang="en-US" sz="1600" dirty="0">
                <a:solidFill>
                  <a:srgbClr val="FF0000"/>
                </a:solidFill>
                <a:latin typeface="+mn-ea"/>
              </a:rPr>
              <a:t>以色列</a:t>
            </a:r>
            <a:endParaRPr lang="en-US" sz="1600" dirty="0">
              <a:solidFill>
                <a:srgbClr val="FF0000"/>
              </a:solidFill>
              <a:latin typeface="+mn-ea"/>
            </a:endParaRPr>
          </a:p>
        </p:txBody>
      </p:sp>
      <p:sp>
        <p:nvSpPr>
          <p:cNvPr id="65" name="Rectangle 64"/>
          <p:cNvSpPr/>
          <p:nvPr/>
        </p:nvSpPr>
        <p:spPr>
          <a:xfrm>
            <a:off x="4327931" y="2506730"/>
            <a:ext cx="595035" cy="338554"/>
          </a:xfrm>
          <a:prstGeom prst="rect">
            <a:avLst/>
          </a:prstGeom>
        </p:spPr>
        <p:txBody>
          <a:bodyPr wrap="none">
            <a:spAutoFit/>
          </a:bodyPr>
          <a:lstStyle/>
          <a:p>
            <a:r>
              <a:rPr lang="zh-CN" altLang="en-US" sz="1600" dirty="0">
                <a:solidFill>
                  <a:srgbClr val="FF0000"/>
                </a:solidFill>
                <a:latin typeface="+mn-ea"/>
              </a:rPr>
              <a:t>约旦</a:t>
            </a:r>
            <a:endParaRPr lang="en-US" sz="1600" dirty="0">
              <a:solidFill>
                <a:srgbClr val="FF0000"/>
              </a:solidFill>
              <a:latin typeface="+mn-ea"/>
            </a:endParaRPr>
          </a:p>
        </p:txBody>
      </p:sp>
      <p:sp>
        <p:nvSpPr>
          <p:cNvPr id="66" name="Rectangle 65"/>
          <p:cNvSpPr/>
          <p:nvPr/>
        </p:nvSpPr>
        <p:spPr>
          <a:xfrm>
            <a:off x="4647548" y="2837312"/>
            <a:ext cx="1210588" cy="338554"/>
          </a:xfrm>
          <a:prstGeom prst="rect">
            <a:avLst/>
          </a:prstGeom>
        </p:spPr>
        <p:txBody>
          <a:bodyPr wrap="none">
            <a:spAutoFit/>
          </a:bodyPr>
          <a:lstStyle/>
          <a:p>
            <a:r>
              <a:rPr lang="zh-CN" altLang="en-US" sz="1600" dirty="0">
                <a:solidFill>
                  <a:srgbClr val="FF0000"/>
                </a:solidFill>
                <a:latin typeface="+mn-ea"/>
              </a:rPr>
              <a:t>哈萨克斯坦</a:t>
            </a:r>
            <a:endParaRPr lang="en-US" sz="1600" dirty="0">
              <a:solidFill>
                <a:srgbClr val="FF0000"/>
              </a:solidFill>
              <a:latin typeface="+mn-ea"/>
            </a:endParaRPr>
          </a:p>
        </p:txBody>
      </p:sp>
      <p:sp>
        <p:nvSpPr>
          <p:cNvPr id="67" name="Rectangle 66"/>
          <p:cNvSpPr/>
          <p:nvPr/>
        </p:nvSpPr>
        <p:spPr>
          <a:xfrm>
            <a:off x="4280081" y="3913021"/>
            <a:ext cx="800219" cy="338554"/>
          </a:xfrm>
          <a:prstGeom prst="rect">
            <a:avLst/>
          </a:prstGeom>
        </p:spPr>
        <p:txBody>
          <a:bodyPr wrap="none">
            <a:spAutoFit/>
          </a:bodyPr>
          <a:lstStyle/>
          <a:p>
            <a:r>
              <a:rPr lang="zh-CN" altLang="en-US" sz="1600" dirty="0">
                <a:solidFill>
                  <a:srgbClr val="FF0000"/>
                </a:solidFill>
                <a:latin typeface="+mn-ea"/>
              </a:rPr>
              <a:t>科威特</a:t>
            </a:r>
            <a:endParaRPr lang="en-US" sz="1600" dirty="0">
              <a:solidFill>
                <a:srgbClr val="FF0000"/>
              </a:solidFill>
              <a:latin typeface="+mn-ea"/>
            </a:endParaRPr>
          </a:p>
        </p:txBody>
      </p:sp>
      <p:sp>
        <p:nvSpPr>
          <p:cNvPr id="68" name="Rectangle 67"/>
          <p:cNvSpPr/>
          <p:nvPr/>
        </p:nvSpPr>
        <p:spPr>
          <a:xfrm>
            <a:off x="4578794" y="4267356"/>
            <a:ext cx="1415772" cy="338554"/>
          </a:xfrm>
          <a:prstGeom prst="rect">
            <a:avLst/>
          </a:prstGeom>
        </p:spPr>
        <p:txBody>
          <a:bodyPr wrap="none">
            <a:spAutoFit/>
          </a:bodyPr>
          <a:lstStyle/>
          <a:p>
            <a:r>
              <a:rPr lang="zh-CN" altLang="en-US" sz="1600" dirty="0">
                <a:solidFill>
                  <a:srgbClr val="FF0000"/>
                </a:solidFill>
                <a:latin typeface="+mn-ea"/>
              </a:rPr>
              <a:t>吉尔吉斯斯坦</a:t>
            </a:r>
            <a:endParaRPr lang="en-US" sz="1600" dirty="0">
              <a:solidFill>
                <a:srgbClr val="FF0000"/>
              </a:solidFill>
              <a:latin typeface="+mn-ea"/>
            </a:endParaRPr>
          </a:p>
        </p:txBody>
      </p:sp>
      <p:sp>
        <p:nvSpPr>
          <p:cNvPr id="69" name="Rectangle 68"/>
          <p:cNvSpPr/>
          <p:nvPr/>
        </p:nvSpPr>
        <p:spPr>
          <a:xfrm>
            <a:off x="4273061" y="4621341"/>
            <a:ext cx="1005403" cy="338554"/>
          </a:xfrm>
          <a:prstGeom prst="rect">
            <a:avLst/>
          </a:prstGeom>
        </p:spPr>
        <p:txBody>
          <a:bodyPr wrap="none">
            <a:spAutoFit/>
          </a:bodyPr>
          <a:lstStyle/>
          <a:p>
            <a:r>
              <a:rPr lang="zh-CN" altLang="en-US" sz="1600">
                <a:solidFill>
                  <a:srgbClr val="FF0000"/>
                </a:solidFill>
                <a:latin typeface="+mn-ea"/>
              </a:rPr>
              <a:t>拉脱维亚</a:t>
            </a:r>
            <a:endParaRPr lang="en-US" sz="1600" dirty="0">
              <a:solidFill>
                <a:srgbClr val="FF0000"/>
              </a:solidFill>
              <a:latin typeface="+mn-ea"/>
            </a:endParaRPr>
          </a:p>
        </p:txBody>
      </p:sp>
      <p:sp>
        <p:nvSpPr>
          <p:cNvPr id="70" name="Rectangle 69"/>
          <p:cNvSpPr/>
          <p:nvPr/>
        </p:nvSpPr>
        <p:spPr>
          <a:xfrm>
            <a:off x="4503893" y="4975326"/>
            <a:ext cx="800219" cy="338554"/>
          </a:xfrm>
          <a:prstGeom prst="rect">
            <a:avLst/>
          </a:prstGeom>
        </p:spPr>
        <p:txBody>
          <a:bodyPr wrap="none">
            <a:spAutoFit/>
          </a:bodyPr>
          <a:lstStyle/>
          <a:p>
            <a:r>
              <a:rPr lang="zh-CN" altLang="en-US" sz="1600" dirty="0">
                <a:solidFill>
                  <a:srgbClr val="FF0000"/>
                </a:solidFill>
                <a:latin typeface="+mn-ea"/>
              </a:rPr>
              <a:t>黎巴嫩</a:t>
            </a:r>
            <a:endParaRPr lang="en-US" sz="1600" dirty="0">
              <a:solidFill>
                <a:srgbClr val="FF0000"/>
              </a:solidFill>
              <a:latin typeface="+mn-ea"/>
            </a:endParaRPr>
          </a:p>
        </p:txBody>
      </p:sp>
      <p:sp>
        <p:nvSpPr>
          <p:cNvPr id="71" name="Rectangle 70"/>
          <p:cNvSpPr/>
          <p:nvPr/>
        </p:nvSpPr>
        <p:spPr>
          <a:xfrm>
            <a:off x="4327931" y="5361831"/>
            <a:ext cx="1005403" cy="338554"/>
          </a:xfrm>
          <a:prstGeom prst="rect">
            <a:avLst/>
          </a:prstGeom>
        </p:spPr>
        <p:txBody>
          <a:bodyPr wrap="none">
            <a:spAutoFit/>
          </a:bodyPr>
          <a:lstStyle/>
          <a:p>
            <a:r>
              <a:rPr lang="zh-CN" altLang="en-US" sz="1600" dirty="0">
                <a:solidFill>
                  <a:srgbClr val="FF0000"/>
                </a:solidFill>
                <a:latin typeface="+mn-ea"/>
              </a:rPr>
              <a:t>利比里亚</a:t>
            </a:r>
            <a:endParaRPr lang="en-US" sz="1600" dirty="0">
              <a:solidFill>
                <a:srgbClr val="FF0000"/>
              </a:solidFill>
              <a:latin typeface="+mn-ea"/>
            </a:endParaRPr>
          </a:p>
        </p:txBody>
      </p:sp>
      <p:sp>
        <p:nvSpPr>
          <p:cNvPr id="72" name="Rectangle 71"/>
          <p:cNvSpPr/>
          <p:nvPr/>
        </p:nvSpPr>
        <p:spPr>
          <a:xfrm>
            <a:off x="8072979" y="1068532"/>
            <a:ext cx="1005403" cy="338554"/>
          </a:xfrm>
          <a:prstGeom prst="rect">
            <a:avLst/>
          </a:prstGeom>
        </p:spPr>
        <p:txBody>
          <a:bodyPr wrap="none">
            <a:spAutoFit/>
          </a:bodyPr>
          <a:lstStyle/>
          <a:p>
            <a:r>
              <a:rPr lang="zh-CN" altLang="en-US" sz="1600" dirty="0">
                <a:solidFill>
                  <a:srgbClr val="FF0000"/>
                </a:solidFill>
                <a:latin typeface="+mn-ea"/>
              </a:rPr>
              <a:t>北爱尔兰</a:t>
            </a:r>
            <a:endParaRPr lang="en-US" sz="1600" dirty="0">
              <a:solidFill>
                <a:srgbClr val="FF0000"/>
              </a:solidFill>
              <a:latin typeface="+mn-ea"/>
            </a:endParaRPr>
          </a:p>
        </p:txBody>
      </p:sp>
      <p:sp>
        <p:nvSpPr>
          <p:cNvPr id="73" name="Rectangle 72"/>
          <p:cNvSpPr/>
          <p:nvPr/>
        </p:nvSpPr>
        <p:spPr>
          <a:xfrm>
            <a:off x="7509128" y="1456794"/>
            <a:ext cx="595035" cy="338554"/>
          </a:xfrm>
          <a:prstGeom prst="rect">
            <a:avLst/>
          </a:prstGeom>
        </p:spPr>
        <p:txBody>
          <a:bodyPr wrap="none">
            <a:spAutoFit/>
          </a:bodyPr>
          <a:lstStyle/>
          <a:p>
            <a:r>
              <a:rPr lang="zh-CN" altLang="en-US" sz="1600" dirty="0">
                <a:solidFill>
                  <a:srgbClr val="FF0000"/>
                </a:solidFill>
                <a:latin typeface="+mn-ea"/>
              </a:rPr>
              <a:t>挪威</a:t>
            </a:r>
            <a:endParaRPr lang="en-US" sz="1600" dirty="0">
              <a:solidFill>
                <a:srgbClr val="FF0000"/>
              </a:solidFill>
              <a:latin typeface="+mn-ea"/>
            </a:endParaRPr>
          </a:p>
        </p:txBody>
      </p:sp>
      <p:sp>
        <p:nvSpPr>
          <p:cNvPr id="74" name="Rectangle 73"/>
          <p:cNvSpPr/>
          <p:nvPr/>
        </p:nvSpPr>
        <p:spPr>
          <a:xfrm>
            <a:off x="7425217" y="1814158"/>
            <a:ext cx="595035" cy="338554"/>
          </a:xfrm>
          <a:prstGeom prst="rect">
            <a:avLst/>
          </a:prstGeom>
        </p:spPr>
        <p:txBody>
          <a:bodyPr wrap="none">
            <a:spAutoFit/>
          </a:bodyPr>
          <a:lstStyle/>
          <a:p>
            <a:r>
              <a:rPr lang="zh-CN" altLang="en-US" sz="1600" dirty="0">
                <a:solidFill>
                  <a:srgbClr val="FF0000"/>
                </a:solidFill>
                <a:latin typeface="+mn-ea"/>
              </a:rPr>
              <a:t>阿曼</a:t>
            </a:r>
            <a:endParaRPr lang="en-US" sz="1600" dirty="0">
              <a:solidFill>
                <a:srgbClr val="FF0000"/>
              </a:solidFill>
              <a:latin typeface="+mn-ea"/>
            </a:endParaRPr>
          </a:p>
        </p:txBody>
      </p:sp>
      <p:sp>
        <p:nvSpPr>
          <p:cNvPr id="75" name="Rectangle 74"/>
          <p:cNvSpPr/>
          <p:nvPr/>
        </p:nvSpPr>
        <p:spPr>
          <a:xfrm>
            <a:off x="7504624" y="2150423"/>
            <a:ext cx="1005403" cy="338554"/>
          </a:xfrm>
          <a:prstGeom prst="rect">
            <a:avLst/>
          </a:prstGeom>
        </p:spPr>
        <p:txBody>
          <a:bodyPr wrap="none">
            <a:spAutoFit/>
          </a:bodyPr>
          <a:lstStyle/>
          <a:p>
            <a:r>
              <a:rPr lang="zh-CN" altLang="en-US" sz="1600" dirty="0">
                <a:solidFill>
                  <a:srgbClr val="FF0000"/>
                </a:solidFill>
                <a:latin typeface="+mn-ea"/>
              </a:rPr>
              <a:t>巴基斯坦</a:t>
            </a:r>
            <a:endParaRPr lang="en-US" sz="1600" dirty="0">
              <a:solidFill>
                <a:srgbClr val="FF0000"/>
              </a:solidFill>
              <a:latin typeface="+mn-ea"/>
            </a:endParaRPr>
          </a:p>
        </p:txBody>
      </p:sp>
      <p:sp>
        <p:nvSpPr>
          <p:cNvPr id="76" name="Rectangle 75"/>
          <p:cNvSpPr/>
          <p:nvPr/>
        </p:nvSpPr>
        <p:spPr>
          <a:xfrm>
            <a:off x="8967532" y="2396250"/>
            <a:ext cx="1404767" cy="584775"/>
          </a:xfrm>
          <a:prstGeom prst="rect">
            <a:avLst/>
          </a:prstGeom>
        </p:spPr>
        <p:txBody>
          <a:bodyPr wrap="square">
            <a:spAutoFit/>
          </a:bodyPr>
          <a:lstStyle/>
          <a:p>
            <a:r>
              <a:rPr lang="zh-CN" altLang="en-US" sz="1600" dirty="0">
                <a:solidFill>
                  <a:srgbClr val="FF0000"/>
                </a:solidFill>
                <a:latin typeface="+mn-ea"/>
              </a:rPr>
              <a:t>巴勒斯坦领土，被占领</a:t>
            </a:r>
            <a:endParaRPr lang="en-US" sz="1600" dirty="0">
              <a:solidFill>
                <a:srgbClr val="FF0000"/>
              </a:solidFill>
              <a:latin typeface="+mn-ea"/>
            </a:endParaRPr>
          </a:p>
        </p:txBody>
      </p:sp>
      <p:sp>
        <p:nvSpPr>
          <p:cNvPr id="77" name="Rectangle 76"/>
          <p:cNvSpPr/>
          <p:nvPr/>
        </p:nvSpPr>
        <p:spPr>
          <a:xfrm>
            <a:off x="7516836" y="2875065"/>
            <a:ext cx="800219" cy="338554"/>
          </a:xfrm>
          <a:prstGeom prst="rect">
            <a:avLst/>
          </a:prstGeom>
        </p:spPr>
        <p:txBody>
          <a:bodyPr wrap="none">
            <a:spAutoFit/>
          </a:bodyPr>
          <a:lstStyle/>
          <a:p>
            <a:r>
              <a:rPr lang="zh-CN" altLang="en-US" sz="1600" dirty="0">
                <a:solidFill>
                  <a:srgbClr val="FF0000"/>
                </a:solidFill>
                <a:latin typeface="+mn-ea"/>
              </a:rPr>
              <a:t>巴拿马</a:t>
            </a:r>
            <a:endParaRPr lang="en-US" sz="1600" dirty="0">
              <a:solidFill>
                <a:srgbClr val="FF0000"/>
              </a:solidFill>
              <a:latin typeface="+mn-ea"/>
            </a:endParaRPr>
          </a:p>
        </p:txBody>
      </p:sp>
      <p:sp>
        <p:nvSpPr>
          <p:cNvPr id="78" name="Rectangle 77"/>
          <p:cNvSpPr/>
          <p:nvPr/>
        </p:nvSpPr>
        <p:spPr>
          <a:xfrm>
            <a:off x="8280728" y="3230375"/>
            <a:ext cx="1620957" cy="338554"/>
          </a:xfrm>
          <a:prstGeom prst="rect">
            <a:avLst/>
          </a:prstGeom>
        </p:spPr>
        <p:txBody>
          <a:bodyPr wrap="none">
            <a:spAutoFit/>
          </a:bodyPr>
          <a:lstStyle/>
          <a:p>
            <a:r>
              <a:rPr lang="zh-CN" altLang="en-US" sz="1600" dirty="0">
                <a:solidFill>
                  <a:srgbClr val="FF0000"/>
                </a:solidFill>
                <a:latin typeface="+mn-ea"/>
              </a:rPr>
              <a:t>巴布亚新几内亚</a:t>
            </a:r>
            <a:endParaRPr lang="en-US" sz="1600" dirty="0">
              <a:solidFill>
                <a:srgbClr val="FF0000"/>
              </a:solidFill>
              <a:latin typeface="+mn-ea"/>
            </a:endParaRPr>
          </a:p>
        </p:txBody>
      </p:sp>
      <p:sp>
        <p:nvSpPr>
          <p:cNvPr id="79" name="Rectangle 78"/>
          <p:cNvSpPr/>
          <p:nvPr/>
        </p:nvSpPr>
        <p:spPr>
          <a:xfrm>
            <a:off x="7672870" y="3597899"/>
            <a:ext cx="800219" cy="338554"/>
          </a:xfrm>
          <a:prstGeom prst="rect">
            <a:avLst/>
          </a:prstGeom>
        </p:spPr>
        <p:txBody>
          <a:bodyPr wrap="none">
            <a:spAutoFit/>
          </a:bodyPr>
          <a:lstStyle/>
          <a:p>
            <a:r>
              <a:rPr lang="zh-CN" altLang="en-US" sz="1600" dirty="0">
                <a:solidFill>
                  <a:srgbClr val="FF0000"/>
                </a:solidFill>
                <a:latin typeface="+mn-ea"/>
              </a:rPr>
              <a:t>巴拉圭</a:t>
            </a:r>
            <a:endParaRPr lang="en-US" sz="1600" dirty="0">
              <a:solidFill>
                <a:srgbClr val="FF0000"/>
              </a:solidFill>
              <a:latin typeface="+mn-ea"/>
            </a:endParaRPr>
          </a:p>
        </p:txBody>
      </p:sp>
      <p:sp>
        <p:nvSpPr>
          <p:cNvPr id="80" name="Rectangle 79"/>
          <p:cNvSpPr/>
          <p:nvPr/>
        </p:nvSpPr>
        <p:spPr>
          <a:xfrm>
            <a:off x="7302465" y="3926851"/>
            <a:ext cx="595035" cy="338554"/>
          </a:xfrm>
          <a:prstGeom prst="rect">
            <a:avLst/>
          </a:prstGeom>
        </p:spPr>
        <p:txBody>
          <a:bodyPr wrap="none">
            <a:spAutoFit/>
          </a:bodyPr>
          <a:lstStyle/>
          <a:p>
            <a:r>
              <a:rPr lang="zh-CN" altLang="en-US" sz="1600" dirty="0">
                <a:solidFill>
                  <a:srgbClr val="FF0000"/>
                </a:solidFill>
                <a:latin typeface="+mn-ea"/>
              </a:rPr>
              <a:t>秘鲁</a:t>
            </a:r>
            <a:endParaRPr lang="en-US" sz="1600" dirty="0">
              <a:solidFill>
                <a:srgbClr val="FF0000"/>
              </a:solidFill>
              <a:latin typeface="+mn-ea"/>
            </a:endParaRPr>
          </a:p>
        </p:txBody>
      </p:sp>
      <p:sp>
        <p:nvSpPr>
          <p:cNvPr id="81" name="Rectangle 80"/>
          <p:cNvSpPr/>
          <p:nvPr/>
        </p:nvSpPr>
        <p:spPr>
          <a:xfrm>
            <a:off x="7534485" y="4964359"/>
            <a:ext cx="800219" cy="338554"/>
          </a:xfrm>
          <a:prstGeom prst="rect">
            <a:avLst/>
          </a:prstGeom>
        </p:spPr>
        <p:txBody>
          <a:bodyPr wrap="none">
            <a:spAutoFit/>
          </a:bodyPr>
          <a:lstStyle/>
          <a:p>
            <a:r>
              <a:rPr lang="zh-CN" altLang="en-US" sz="1600" dirty="0">
                <a:solidFill>
                  <a:srgbClr val="FF0000"/>
                </a:solidFill>
                <a:latin typeface="+mn-ea"/>
              </a:rPr>
              <a:t>葡萄牙</a:t>
            </a:r>
            <a:endParaRPr lang="en-US" sz="1600" dirty="0">
              <a:solidFill>
                <a:srgbClr val="FF0000"/>
              </a:solidFill>
              <a:latin typeface="+mn-ea"/>
            </a:endParaRPr>
          </a:p>
        </p:txBody>
      </p:sp>
      <p:sp>
        <p:nvSpPr>
          <p:cNvPr id="82" name="Rectangle 81"/>
          <p:cNvSpPr/>
          <p:nvPr/>
        </p:nvSpPr>
        <p:spPr>
          <a:xfrm>
            <a:off x="7360285" y="5343389"/>
            <a:ext cx="800219" cy="338554"/>
          </a:xfrm>
          <a:prstGeom prst="rect">
            <a:avLst/>
          </a:prstGeom>
        </p:spPr>
        <p:txBody>
          <a:bodyPr wrap="none">
            <a:spAutoFit/>
          </a:bodyPr>
          <a:lstStyle/>
          <a:p>
            <a:r>
              <a:rPr lang="zh-CN" altLang="en-US" sz="1600" dirty="0">
                <a:solidFill>
                  <a:srgbClr val="FF0000"/>
                </a:solidFill>
                <a:latin typeface="+mn-ea"/>
              </a:rPr>
              <a:t>卡塔尔</a:t>
            </a:r>
            <a:endParaRPr lang="en-US" sz="1600" dirty="0">
              <a:solidFill>
                <a:srgbClr val="FF0000"/>
              </a:solidFill>
              <a:latin typeface="+mn-ea"/>
            </a:endParaRPr>
          </a:p>
        </p:txBody>
      </p:sp>
      <p:sp>
        <p:nvSpPr>
          <p:cNvPr id="83" name="Rectangle 82"/>
          <p:cNvSpPr/>
          <p:nvPr/>
        </p:nvSpPr>
        <p:spPr>
          <a:xfrm>
            <a:off x="10958901" y="1443146"/>
            <a:ext cx="1210588" cy="338554"/>
          </a:xfrm>
          <a:prstGeom prst="rect">
            <a:avLst/>
          </a:prstGeom>
        </p:spPr>
        <p:txBody>
          <a:bodyPr wrap="none">
            <a:spAutoFit/>
          </a:bodyPr>
          <a:lstStyle/>
          <a:p>
            <a:r>
              <a:rPr lang="zh-CN" altLang="en-US" sz="1600" dirty="0">
                <a:solidFill>
                  <a:srgbClr val="FF0000"/>
                </a:solidFill>
                <a:latin typeface="+mn-ea"/>
              </a:rPr>
              <a:t>土库曼斯坦</a:t>
            </a:r>
            <a:endParaRPr lang="en-US" sz="1600" dirty="0">
              <a:solidFill>
                <a:srgbClr val="FF0000"/>
              </a:solidFill>
              <a:latin typeface="+mn-ea"/>
            </a:endParaRPr>
          </a:p>
        </p:txBody>
      </p:sp>
      <p:sp>
        <p:nvSpPr>
          <p:cNvPr id="84" name="Rectangle 83"/>
          <p:cNvSpPr/>
          <p:nvPr/>
        </p:nvSpPr>
        <p:spPr>
          <a:xfrm>
            <a:off x="10572011" y="2166605"/>
            <a:ext cx="800219" cy="338554"/>
          </a:xfrm>
          <a:prstGeom prst="rect">
            <a:avLst/>
          </a:prstGeom>
        </p:spPr>
        <p:txBody>
          <a:bodyPr wrap="none">
            <a:spAutoFit/>
          </a:bodyPr>
          <a:lstStyle/>
          <a:p>
            <a:r>
              <a:rPr lang="zh-CN" altLang="en-US" sz="1600" dirty="0">
                <a:solidFill>
                  <a:srgbClr val="FF0000"/>
                </a:solidFill>
                <a:latin typeface="+mn-ea"/>
              </a:rPr>
              <a:t>乌克兰</a:t>
            </a:r>
            <a:endParaRPr lang="en-US" sz="1600" dirty="0">
              <a:solidFill>
                <a:srgbClr val="FF0000"/>
              </a:solidFill>
              <a:latin typeface="+mn-ea"/>
            </a:endParaRPr>
          </a:p>
        </p:txBody>
      </p:sp>
      <p:sp>
        <p:nvSpPr>
          <p:cNvPr id="85" name="Rectangle 84"/>
          <p:cNvSpPr/>
          <p:nvPr/>
        </p:nvSpPr>
        <p:spPr>
          <a:xfrm>
            <a:off x="9979516" y="2712075"/>
            <a:ext cx="1826141" cy="338554"/>
          </a:xfrm>
          <a:prstGeom prst="rect">
            <a:avLst/>
          </a:prstGeom>
        </p:spPr>
        <p:txBody>
          <a:bodyPr wrap="none">
            <a:spAutoFit/>
          </a:bodyPr>
          <a:lstStyle/>
          <a:p>
            <a:r>
              <a:rPr lang="zh-CN" altLang="en-US" sz="1600" dirty="0">
                <a:solidFill>
                  <a:srgbClr val="FF0000"/>
                </a:solidFill>
                <a:latin typeface="+mn-ea"/>
              </a:rPr>
              <a:t>阿拉伯联合酋长国</a:t>
            </a:r>
            <a:endParaRPr lang="en-US" sz="1600" dirty="0">
              <a:solidFill>
                <a:srgbClr val="FF0000"/>
              </a:solidFill>
              <a:latin typeface="+mn-ea"/>
            </a:endParaRPr>
          </a:p>
        </p:txBody>
      </p:sp>
      <p:sp>
        <p:nvSpPr>
          <p:cNvPr id="86" name="Rectangle 85"/>
          <p:cNvSpPr/>
          <p:nvPr/>
        </p:nvSpPr>
        <p:spPr>
          <a:xfrm>
            <a:off x="9967950" y="3421886"/>
            <a:ext cx="800219" cy="338554"/>
          </a:xfrm>
          <a:prstGeom prst="rect">
            <a:avLst/>
          </a:prstGeom>
        </p:spPr>
        <p:txBody>
          <a:bodyPr wrap="none">
            <a:spAutoFit/>
          </a:bodyPr>
          <a:lstStyle/>
          <a:p>
            <a:r>
              <a:rPr lang="zh-CN" altLang="en-US" sz="1600" dirty="0">
                <a:solidFill>
                  <a:srgbClr val="FF0000"/>
                </a:solidFill>
                <a:latin typeface="+mn-ea"/>
              </a:rPr>
              <a:t>乌拉圭</a:t>
            </a:r>
            <a:endParaRPr lang="en-US" sz="1600" dirty="0">
              <a:solidFill>
                <a:srgbClr val="FF0000"/>
              </a:solidFill>
              <a:latin typeface="+mn-ea"/>
            </a:endParaRPr>
          </a:p>
        </p:txBody>
      </p:sp>
      <p:sp>
        <p:nvSpPr>
          <p:cNvPr id="87" name="Rectangle 86"/>
          <p:cNvSpPr/>
          <p:nvPr/>
        </p:nvSpPr>
        <p:spPr>
          <a:xfrm>
            <a:off x="9962744" y="3790463"/>
            <a:ext cx="1415772" cy="338554"/>
          </a:xfrm>
          <a:prstGeom prst="rect">
            <a:avLst/>
          </a:prstGeom>
        </p:spPr>
        <p:txBody>
          <a:bodyPr wrap="none">
            <a:spAutoFit/>
          </a:bodyPr>
          <a:lstStyle/>
          <a:p>
            <a:r>
              <a:rPr lang="zh-CN" altLang="en-US" sz="1600" dirty="0">
                <a:solidFill>
                  <a:srgbClr val="FF0000"/>
                </a:solidFill>
                <a:latin typeface="+mn-ea"/>
              </a:rPr>
              <a:t>乌兹别克斯坦</a:t>
            </a:r>
            <a:endParaRPr lang="en-US" sz="1600" dirty="0">
              <a:solidFill>
                <a:srgbClr val="FF0000"/>
              </a:solidFill>
              <a:latin typeface="+mn-ea"/>
            </a:endParaRPr>
          </a:p>
        </p:txBody>
      </p:sp>
      <p:sp>
        <p:nvSpPr>
          <p:cNvPr id="88" name="Rectangle 87"/>
          <p:cNvSpPr/>
          <p:nvPr/>
        </p:nvSpPr>
        <p:spPr>
          <a:xfrm>
            <a:off x="9979516" y="4121212"/>
            <a:ext cx="1005403" cy="338554"/>
          </a:xfrm>
          <a:prstGeom prst="rect">
            <a:avLst/>
          </a:prstGeom>
        </p:spPr>
        <p:txBody>
          <a:bodyPr wrap="none">
            <a:spAutoFit/>
          </a:bodyPr>
          <a:lstStyle/>
          <a:p>
            <a:r>
              <a:rPr lang="zh-CN" altLang="en-US" sz="1600" dirty="0">
                <a:solidFill>
                  <a:srgbClr val="FF0000"/>
                </a:solidFill>
                <a:latin typeface="+mn-ea"/>
              </a:rPr>
              <a:t>委内瑞拉</a:t>
            </a:r>
            <a:endParaRPr lang="en-US" sz="1600" dirty="0">
              <a:solidFill>
                <a:srgbClr val="FF0000"/>
              </a:solidFill>
              <a:latin typeface="+mn-ea"/>
            </a:endParaRPr>
          </a:p>
        </p:txBody>
      </p:sp>
      <p:sp>
        <p:nvSpPr>
          <p:cNvPr id="89" name="Rectangle 88"/>
          <p:cNvSpPr/>
          <p:nvPr/>
        </p:nvSpPr>
        <p:spPr>
          <a:xfrm>
            <a:off x="10004689" y="5207552"/>
            <a:ext cx="800219" cy="338554"/>
          </a:xfrm>
          <a:prstGeom prst="rect">
            <a:avLst/>
          </a:prstGeom>
        </p:spPr>
        <p:txBody>
          <a:bodyPr wrap="none">
            <a:spAutoFit/>
          </a:bodyPr>
          <a:lstStyle/>
          <a:p>
            <a:r>
              <a:rPr lang="zh-CN" altLang="en-US" sz="1600" dirty="0">
                <a:solidFill>
                  <a:srgbClr val="FF0000"/>
                </a:solidFill>
                <a:latin typeface="+mn-ea"/>
              </a:rPr>
              <a:t>赞比亚</a:t>
            </a:r>
            <a:endParaRPr lang="en-US" sz="1600" dirty="0">
              <a:solidFill>
                <a:srgbClr val="FF0000"/>
              </a:solidFill>
              <a:latin typeface="+mn-ea"/>
            </a:endParaRPr>
          </a:p>
        </p:txBody>
      </p:sp>
      <p:sp>
        <p:nvSpPr>
          <p:cNvPr id="90" name="Rectangle 89"/>
          <p:cNvSpPr/>
          <p:nvPr/>
        </p:nvSpPr>
        <p:spPr>
          <a:xfrm>
            <a:off x="10004689" y="5555829"/>
            <a:ext cx="1005403" cy="338554"/>
          </a:xfrm>
          <a:prstGeom prst="rect">
            <a:avLst/>
          </a:prstGeom>
        </p:spPr>
        <p:txBody>
          <a:bodyPr wrap="none">
            <a:spAutoFit/>
          </a:bodyPr>
          <a:lstStyle/>
          <a:p>
            <a:r>
              <a:rPr lang="zh-CN" altLang="en-US" sz="1600" dirty="0">
                <a:solidFill>
                  <a:srgbClr val="FF0000"/>
                </a:solidFill>
                <a:latin typeface="+mn-ea"/>
              </a:rPr>
              <a:t>津巴布韦</a:t>
            </a:r>
            <a:endParaRPr lang="en-US" sz="1600" dirty="0">
              <a:solidFill>
                <a:srgbClr val="FF0000"/>
              </a:solidFill>
              <a:latin typeface="+mn-ea"/>
            </a:endParaRPr>
          </a:p>
        </p:txBody>
      </p:sp>
      <p:sp>
        <p:nvSpPr>
          <p:cNvPr id="60"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a:t>
            </a:r>
            <a:endParaRPr lang="en-US" sz="2800" dirty="0">
              <a:latin typeface="楷体" panose="02010609060101010101" pitchFamily="49" charset="-122"/>
              <a:ea typeface="楷体" panose="02010609060101010101" pitchFamily="49" charset="-122"/>
            </a:endParaRPr>
          </a:p>
        </p:txBody>
      </p:sp>
      <p:sp>
        <p:nvSpPr>
          <p:cNvPr id="4" name="Slide Number Placeholder 3">
            <a:extLst>
              <a:ext uri="{FF2B5EF4-FFF2-40B4-BE49-F238E27FC236}">
                <a16:creationId xmlns:a16="http://schemas.microsoft.com/office/drawing/2014/main" id="{285F862C-8526-454E-B06C-78F10711E164}"/>
              </a:ext>
            </a:extLst>
          </p:cNvPr>
          <p:cNvSpPr>
            <a:spLocks noGrp="1"/>
          </p:cNvSpPr>
          <p:nvPr>
            <p:ph type="sldNum" sz="quarter" idx="12"/>
          </p:nvPr>
        </p:nvSpPr>
        <p:spPr/>
        <p:txBody>
          <a:bodyPr/>
          <a:lstStyle/>
          <a:p>
            <a:fld id="{AFAE5B16-0F33-4EE9-AE34-61D676368225}" type="slidenum">
              <a:rPr lang="zh-CN" altLang="en-US" smtClean="0"/>
              <a:t>23</a:t>
            </a:fld>
            <a:endParaRPr lang="zh-CN" altLang="en-US"/>
          </a:p>
        </p:txBody>
      </p:sp>
    </p:spTree>
    <p:custDataLst>
      <p:tags r:id="rId1"/>
    </p:custDataLst>
    <p:extLst>
      <p:ext uri="{BB962C8B-B14F-4D97-AF65-F5344CB8AC3E}">
        <p14:creationId xmlns:p14="http://schemas.microsoft.com/office/powerpoint/2010/main" val="24114777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3.1 </a:t>
            </a:r>
            <a:r>
              <a:rPr lang="zh-CN" altLang="en-US" sz="2800" dirty="0"/>
              <a:t>检索方式一：</a:t>
            </a:r>
            <a:r>
              <a:rPr lang="en-US" altLang="zh-CN" sz="2800" dirty="0"/>
              <a:t>Find a Source</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CB533189-7019-45F7-8ECE-2CC16AC79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96" y="997416"/>
            <a:ext cx="9164696" cy="3363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3428A05-D270-4034-BB28-FD3BE373EBA2}"/>
              </a:ext>
            </a:extLst>
          </p:cNvPr>
          <p:cNvSpPr txBox="1"/>
          <p:nvPr/>
        </p:nvSpPr>
        <p:spPr>
          <a:xfrm>
            <a:off x="3415554" y="3389782"/>
            <a:ext cx="2788024" cy="523220"/>
          </a:xfrm>
          <a:prstGeom prst="rect">
            <a:avLst/>
          </a:prstGeom>
          <a:noFill/>
        </p:spPr>
        <p:txBody>
          <a:bodyPr wrap="square" rtlCol="0">
            <a:spAutoFit/>
          </a:bodyPr>
          <a:lstStyle/>
          <a:p>
            <a:r>
              <a:rPr lang="zh-CN" altLang="en-US" sz="1400" dirty="0">
                <a:solidFill>
                  <a:srgbClr val="FF0000"/>
                </a:solidFill>
                <a:latin typeface="+mj-ea"/>
                <a:ea typeface="+mj-ea"/>
              </a:rPr>
              <a:t>在资源中输入刊物名称，可从头到尾阅读此刊物</a:t>
            </a:r>
          </a:p>
        </p:txBody>
      </p:sp>
      <p:pic>
        <p:nvPicPr>
          <p:cNvPr id="10" name="Picture 9" descr="A screenshot of a social media post&#10;&#10;Description automatically generated">
            <a:extLst>
              <a:ext uri="{FF2B5EF4-FFF2-40B4-BE49-F238E27FC236}">
                <a16:creationId xmlns:a16="http://schemas.microsoft.com/office/drawing/2014/main" id="{F6D6C854-7721-4C28-9959-97684E38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9223" y="2040607"/>
            <a:ext cx="8638182" cy="3640149"/>
          </a:xfrm>
          <a:prstGeom prst="rect">
            <a:avLst/>
          </a:prstGeom>
        </p:spPr>
      </p:pic>
      <p:sp>
        <p:nvSpPr>
          <p:cNvPr id="2" name="Slide Number Placeholder 1">
            <a:extLst>
              <a:ext uri="{FF2B5EF4-FFF2-40B4-BE49-F238E27FC236}">
                <a16:creationId xmlns:a16="http://schemas.microsoft.com/office/drawing/2014/main" id="{9AF472E1-5149-4F28-8231-8DF982577406}"/>
              </a:ext>
            </a:extLst>
          </p:cNvPr>
          <p:cNvSpPr>
            <a:spLocks noGrp="1"/>
          </p:cNvSpPr>
          <p:nvPr>
            <p:ph type="sldNum" sz="quarter" idx="12"/>
          </p:nvPr>
        </p:nvSpPr>
        <p:spPr/>
        <p:txBody>
          <a:bodyPr/>
          <a:lstStyle/>
          <a:p>
            <a:fld id="{AFAE5B16-0F33-4EE9-AE34-61D676368225}" type="slidenum">
              <a:rPr lang="zh-CN" altLang="en-US" smtClean="0"/>
              <a:t>24</a:t>
            </a:fld>
            <a:endParaRPr lang="zh-CN" altLang="en-US"/>
          </a:p>
        </p:txBody>
      </p:sp>
    </p:spTree>
    <p:custDataLst>
      <p:tags r:id="rId1"/>
    </p:custDataLst>
    <p:extLst>
      <p:ext uri="{BB962C8B-B14F-4D97-AF65-F5344CB8AC3E}">
        <p14:creationId xmlns:p14="http://schemas.microsoft.com/office/powerpoint/2010/main" val="22057260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3.2 </a:t>
            </a:r>
            <a:r>
              <a:rPr lang="zh-CN" altLang="en-US" sz="2800" dirty="0"/>
              <a:t>检索方式二：</a:t>
            </a:r>
            <a:r>
              <a:rPr lang="en-US" altLang="zh-CN" sz="2800" dirty="0"/>
              <a:t>Find a Topic</a:t>
            </a:r>
            <a:endParaRPr lang="en-US" sz="2800" dirty="0"/>
          </a:p>
        </p:txBody>
      </p:sp>
      <p:pic>
        <p:nvPicPr>
          <p:cNvPr id="3" name="Picture 2" descr="A screenshot of a computer screen&#10;&#10;Description automatically generated">
            <a:extLst>
              <a:ext uri="{FF2B5EF4-FFF2-40B4-BE49-F238E27FC236}">
                <a16:creationId xmlns:a16="http://schemas.microsoft.com/office/drawing/2014/main" id="{83ABD304-78CA-40D7-A4FD-BBC9A0D06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05" y="721159"/>
            <a:ext cx="8360991" cy="3780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F0D7ABB-31D5-4615-9544-48A5B1A017AB}"/>
              </a:ext>
            </a:extLst>
          </p:cNvPr>
          <p:cNvSpPr txBox="1"/>
          <p:nvPr/>
        </p:nvSpPr>
        <p:spPr>
          <a:xfrm>
            <a:off x="5340856" y="974266"/>
            <a:ext cx="2081920" cy="523220"/>
          </a:xfrm>
          <a:prstGeom prst="rect">
            <a:avLst/>
          </a:prstGeom>
          <a:noFill/>
        </p:spPr>
        <p:txBody>
          <a:bodyPr wrap="square" rtlCol="0">
            <a:spAutoFit/>
          </a:bodyPr>
          <a:lstStyle/>
          <a:p>
            <a:r>
              <a:rPr lang="zh-CN" altLang="en-US" sz="1400" dirty="0">
                <a:solidFill>
                  <a:srgbClr val="00B050"/>
                </a:solidFill>
                <a:latin typeface="+mj-ea"/>
                <a:ea typeface="+mj-ea"/>
              </a:rPr>
              <a:t>点击</a:t>
            </a:r>
            <a:r>
              <a:rPr lang="en-US" altLang="zh-CN" sz="1400" dirty="0">
                <a:solidFill>
                  <a:srgbClr val="00B050"/>
                </a:solidFill>
                <a:latin typeface="+mj-ea"/>
                <a:ea typeface="+mj-ea"/>
              </a:rPr>
              <a:t>find a topic</a:t>
            </a:r>
            <a:r>
              <a:rPr lang="zh-CN" altLang="en-US" sz="1400" dirty="0">
                <a:solidFill>
                  <a:srgbClr val="00B050"/>
                </a:solidFill>
                <a:latin typeface="+mj-ea"/>
                <a:ea typeface="+mj-ea"/>
              </a:rPr>
              <a:t>之后获取所有话题</a:t>
            </a:r>
          </a:p>
        </p:txBody>
      </p:sp>
      <p:sp>
        <p:nvSpPr>
          <p:cNvPr id="9" name="TextBox 8">
            <a:extLst>
              <a:ext uri="{FF2B5EF4-FFF2-40B4-BE49-F238E27FC236}">
                <a16:creationId xmlns:a16="http://schemas.microsoft.com/office/drawing/2014/main" id="{A7A97442-08C0-4A39-900C-1DBEC7EA4EEE}"/>
              </a:ext>
            </a:extLst>
          </p:cNvPr>
          <p:cNvSpPr txBox="1"/>
          <p:nvPr/>
        </p:nvSpPr>
        <p:spPr>
          <a:xfrm>
            <a:off x="1698812" y="2047103"/>
            <a:ext cx="636494" cy="738664"/>
          </a:xfrm>
          <a:prstGeom prst="rect">
            <a:avLst/>
          </a:prstGeom>
          <a:noFill/>
        </p:spPr>
        <p:txBody>
          <a:bodyPr wrap="square" rtlCol="0">
            <a:spAutoFit/>
          </a:bodyPr>
          <a:lstStyle/>
          <a:p>
            <a:r>
              <a:rPr lang="zh-CN" altLang="en-US" sz="1400" dirty="0">
                <a:solidFill>
                  <a:srgbClr val="00B050"/>
                </a:solidFill>
                <a:latin typeface="+mj-ea"/>
                <a:ea typeface="+mj-ea"/>
              </a:rPr>
              <a:t>点击此话题</a:t>
            </a:r>
          </a:p>
        </p:txBody>
      </p:sp>
      <p:sp>
        <p:nvSpPr>
          <p:cNvPr id="11" name="Arrow: Right 10">
            <a:extLst>
              <a:ext uri="{FF2B5EF4-FFF2-40B4-BE49-F238E27FC236}">
                <a16:creationId xmlns:a16="http://schemas.microsoft.com/office/drawing/2014/main" id="{8D770309-2059-4C1A-9A8B-9577AFB99FA5}"/>
              </a:ext>
            </a:extLst>
          </p:cNvPr>
          <p:cNvSpPr/>
          <p:nvPr/>
        </p:nvSpPr>
        <p:spPr>
          <a:xfrm>
            <a:off x="1541929" y="2393576"/>
            <a:ext cx="206189" cy="45719"/>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3" descr="A screenshot of a cell phone&#10;&#10;Description automatically generated">
            <a:extLst>
              <a:ext uri="{FF2B5EF4-FFF2-40B4-BE49-F238E27FC236}">
                <a16:creationId xmlns:a16="http://schemas.microsoft.com/office/drawing/2014/main" id="{C37A0594-3D5A-4F66-A71D-0D6EEACD1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962" y="1497486"/>
            <a:ext cx="7673788" cy="3931972"/>
          </a:xfrm>
          <a:prstGeom prst="rect">
            <a:avLst/>
          </a:prstGeom>
        </p:spPr>
      </p:pic>
      <p:sp>
        <p:nvSpPr>
          <p:cNvPr id="15" name="TextBox 14">
            <a:extLst>
              <a:ext uri="{FF2B5EF4-FFF2-40B4-BE49-F238E27FC236}">
                <a16:creationId xmlns:a16="http://schemas.microsoft.com/office/drawing/2014/main" id="{6C59ACD1-7A56-4662-A9FD-CFA5E22482A7}"/>
              </a:ext>
            </a:extLst>
          </p:cNvPr>
          <p:cNvSpPr txBox="1"/>
          <p:nvPr/>
        </p:nvSpPr>
        <p:spPr>
          <a:xfrm>
            <a:off x="4966447" y="3137647"/>
            <a:ext cx="1783977" cy="954107"/>
          </a:xfrm>
          <a:prstGeom prst="rect">
            <a:avLst/>
          </a:prstGeom>
          <a:noFill/>
        </p:spPr>
        <p:txBody>
          <a:bodyPr wrap="square" rtlCol="0">
            <a:spAutoFit/>
          </a:bodyPr>
          <a:lstStyle/>
          <a:p>
            <a:r>
              <a:rPr lang="zh-CN" altLang="en-US" sz="1400" dirty="0">
                <a:solidFill>
                  <a:srgbClr val="FF0000"/>
                </a:solidFill>
                <a:latin typeface="+mj-ea"/>
                <a:ea typeface="+mj-ea"/>
              </a:rPr>
              <a:t>获取话题相关所有内容，再点击目标分话题获取更加细致的话题内容</a:t>
            </a:r>
          </a:p>
        </p:txBody>
      </p:sp>
      <p:sp>
        <p:nvSpPr>
          <p:cNvPr id="2" name="Slide Number Placeholder 1">
            <a:extLst>
              <a:ext uri="{FF2B5EF4-FFF2-40B4-BE49-F238E27FC236}">
                <a16:creationId xmlns:a16="http://schemas.microsoft.com/office/drawing/2014/main" id="{C93F1FCA-EE74-49C0-A108-F423D42B2A1A}"/>
              </a:ext>
            </a:extLst>
          </p:cNvPr>
          <p:cNvSpPr>
            <a:spLocks noGrp="1"/>
          </p:cNvSpPr>
          <p:nvPr>
            <p:ph type="sldNum" sz="quarter" idx="12"/>
          </p:nvPr>
        </p:nvSpPr>
        <p:spPr/>
        <p:txBody>
          <a:bodyPr/>
          <a:lstStyle/>
          <a:p>
            <a:fld id="{AFAE5B16-0F33-4EE9-AE34-61D676368225}" type="slidenum">
              <a:rPr lang="zh-CN" altLang="en-US" smtClean="0"/>
              <a:t>25</a:t>
            </a:fld>
            <a:endParaRPr lang="zh-CN" altLang="en-US"/>
          </a:p>
        </p:txBody>
      </p:sp>
    </p:spTree>
    <p:custDataLst>
      <p:tags r:id="rId1"/>
    </p:custDataLst>
    <p:extLst>
      <p:ext uri="{BB962C8B-B14F-4D97-AF65-F5344CB8AC3E}">
        <p14:creationId xmlns:p14="http://schemas.microsoft.com/office/powerpoint/2010/main" val="202525417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heel(1)">
                                      <p:cBhvr>
                                        <p:cTn id="4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10" name="Rectangle 9"/>
          <p:cNvSpPr/>
          <p:nvPr/>
        </p:nvSpPr>
        <p:spPr>
          <a:xfrm>
            <a:off x="4462502" y="766280"/>
            <a:ext cx="2847608" cy="338554"/>
          </a:xfrm>
          <a:prstGeom prst="rect">
            <a:avLst/>
          </a:prstGeom>
        </p:spPr>
        <p:txBody>
          <a:bodyPr wrap="square">
            <a:spAutoFit/>
          </a:bodyPr>
          <a:lstStyle/>
          <a:p>
            <a:r>
              <a:rPr lang="zh-CN" altLang="en-US" sz="1600" b="1" dirty="0">
                <a:solidFill>
                  <a:srgbClr val="FF0000"/>
                </a:solidFill>
              </a:rPr>
              <a:t>遗弃，遗失和无人认领的财产</a:t>
            </a:r>
            <a:endParaRPr lang="en-US" altLang="zh-CN" sz="1600" b="1" dirty="0">
              <a:solidFill>
                <a:srgbClr val="FF0000"/>
              </a:solidFill>
              <a:latin typeface="黑体" panose="02010609060101010101" pitchFamily="49" charset="-122"/>
              <a:ea typeface="黑体" panose="02010609060101010101" pitchFamily="49" charset="-122"/>
            </a:endParaRPr>
          </a:p>
        </p:txBody>
      </p:sp>
      <p:sp>
        <p:nvSpPr>
          <p:cNvPr id="11" name="Rectangle 10"/>
          <p:cNvSpPr/>
          <p:nvPr/>
        </p:nvSpPr>
        <p:spPr>
          <a:xfrm>
            <a:off x="3634430" y="991709"/>
            <a:ext cx="2847608" cy="338554"/>
          </a:xfrm>
          <a:prstGeom prst="rect">
            <a:avLst/>
          </a:prstGeom>
        </p:spPr>
        <p:txBody>
          <a:bodyPr wrap="square">
            <a:spAutoFit/>
          </a:bodyPr>
          <a:lstStyle/>
          <a:p>
            <a:r>
              <a:rPr lang="zh-CN" altLang="en-US" sz="1600" b="1" dirty="0">
                <a:solidFill>
                  <a:srgbClr val="FF0000"/>
                </a:solidFill>
                <a:latin typeface="+mn-ea"/>
              </a:rPr>
              <a:t>削减、生存与复兴</a:t>
            </a:r>
            <a:endParaRPr lang="en-US" altLang="zh-CN" sz="1600" b="1" dirty="0">
              <a:solidFill>
                <a:srgbClr val="FF0000"/>
              </a:solidFill>
              <a:latin typeface="+mn-ea"/>
            </a:endParaRPr>
          </a:p>
        </p:txBody>
      </p:sp>
      <p:sp>
        <p:nvSpPr>
          <p:cNvPr id="13" name="Rectangle 12"/>
          <p:cNvSpPr/>
          <p:nvPr/>
        </p:nvSpPr>
        <p:spPr>
          <a:xfrm>
            <a:off x="3074148" y="1272668"/>
            <a:ext cx="2847608" cy="338554"/>
          </a:xfrm>
          <a:prstGeom prst="rect">
            <a:avLst/>
          </a:prstGeom>
        </p:spPr>
        <p:txBody>
          <a:bodyPr wrap="square">
            <a:spAutoFit/>
          </a:bodyPr>
          <a:lstStyle/>
          <a:p>
            <a:r>
              <a:rPr lang="zh-CN" altLang="en-US" sz="1600" b="1" dirty="0">
                <a:solidFill>
                  <a:srgbClr val="FF0000"/>
                </a:solidFill>
                <a:latin typeface="+mn-ea"/>
              </a:rPr>
              <a:t>绑架及诱拐</a:t>
            </a:r>
            <a:endParaRPr lang="en-US" altLang="zh-CN" sz="1600" b="1" dirty="0">
              <a:solidFill>
                <a:srgbClr val="FF0000"/>
              </a:solidFill>
              <a:latin typeface="+mn-ea"/>
            </a:endParaRPr>
          </a:p>
        </p:txBody>
      </p:sp>
      <p:sp>
        <p:nvSpPr>
          <p:cNvPr id="14" name="Rectangle 13"/>
          <p:cNvSpPr/>
          <p:nvPr/>
        </p:nvSpPr>
        <p:spPr>
          <a:xfrm>
            <a:off x="3056669" y="1529313"/>
            <a:ext cx="2847608" cy="338554"/>
          </a:xfrm>
          <a:prstGeom prst="rect">
            <a:avLst/>
          </a:prstGeom>
        </p:spPr>
        <p:txBody>
          <a:bodyPr wrap="square">
            <a:spAutoFit/>
          </a:bodyPr>
          <a:lstStyle/>
          <a:p>
            <a:r>
              <a:rPr lang="zh-CN" altLang="en-US" sz="1600" b="1" dirty="0">
                <a:solidFill>
                  <a:srgbClr val="FF0000"/>
                </a:solidFill>
                <a:latin typeface="+mn-ea"/>
              </a:rPr>
              <a:t>堕胎及计划生育</a:t>
            </a:r>
            <a:endParaRPr lang="en-US" altLang="zh-CN" sz="1600" b="1" dirty="0">
              <a:solidFill>
                <a:srgbClr val="FF0000"/>
              </a:solidFill>
              <a:latin typeface="+mn-ea"/>
            </a:endParaRPr>
          </a:p>
        </p:txBody>
      </p:sp>
      <p:sp>
        <p:nvSpPr>
          <p:cNvPr id="15" name="Rectangle 14"/>
          <p:cNvSpPr/>
          <p:nvPr/>
        </p:nvSpPr>
        <p:spPr>
          <a:xfrm>
            <a:off x="1681498" y="1760158"/>
            <a:ext cx="2847608" cy="338554"/>
          </a:xfrm>
          <a:prstGeom prst="rect">
            <a:avLst/>
          </a:prstGeom>
        </p:spPr>
        <p:txBody>
          <a:bodyPr wrap="square">
            <a:spAutoFit/>
          </a:bodyPr>
          <a:lstStyle/>
          <a:p>
            <a:r>
              <a:rPr lang="zh-CN" altLang="en-US" sz="1600" b="1" dirty="0">
                <a:solidFill>
                  <a:srgbClr val="FF0000"/>
                </a:solidFill>
                <a:latin typeface="+mn-ea"/>
              </a:rPr>
              <a:t>缺席者</a:t>
            </a:r>
            <a:endParaRPr lang="en-US" altLang="zh-CN" sz="1600" b="1" dirty="0">
              <a:solidFill>
                <a:srgbClr val="FF0000"/>
              </a:solidFill>
              <a:latin typeface="+mn-ea"/>
            </a:endParaRPr>
          </a:p>
        </p:txBody>
      </p:sp>
      <p:sp>
        <p:nvSpPr>
          <p:cNvPr id="16" name="Rectangle 15"/>
          <p:cNvSpPr/>
          <p:nvPr/>
        </p:nvSpPr>
        <p:spPr>
          <a:xfrm>
            <a:off x="1077628" y="2742922"/>
            <a:ext cx="2847608" cy="338554"/>
          </a:xfrm>
          <a:prstGeom prst="rect">
            <a:avLst/>
          </a:prstGeom>
        </p:spPr>
        <p:txBody>
          <a:bodyPr wrap="square">
            <a:spAutoFit/>
          </a:bodyPr>
          <a:lstStyle/>
          <a:p>
            <a:endParaRPr lang="en-US" altLang="zh-CN" sz="1600" b="1" dirty="0">
              <a:solidFill>
                <a:srgbClr val="FF0000"/>
              </a:solidFill>
              <a:latin typeface="+mn-ea"/>
            </a:endParaRPr>
          </a:p>
        </p:txBody>
      </p:sp>
      <p:sp>
        <p:nvSpPr>
          <p:cNvPr id="17" name="Rectangle 16"/>
          <p:cNvSpPr/>
          <p:nvPr/>
        </p:nvSpPr>
        <p:spPr>
          <a:xfrm>
            <a:off x="2174264" y="1997026"/>
            <a:ext cx="2847608" cy="338554"/>
          </a:xfrm>
          <a:prstGeom prst="rect">
            <a:avLst/>
          </a:prstGeom>
        </p:spPr>
        <p:txBody>
          <a:bodyPr wrap="square">
            <a:spAutoFit/>
          </a:bodyPr>
          <a:lstStyle/>
          <a:p>
            <a:r>
              <a:rPr lang="zh-CN" altLang="en-US" sz="1600" b="1" dirty="0">
                <a:solidFill>
                  <a:srgbClr val="FF0000"/>
                </a:solidFill>
                <a:latin typeface="+mn-ea"/>
              </a:rPr>
              <a:t>标题摘要</a:t>
            </a:r>
            <a:endParaRPr lang="en-US" altLang="zh-CN" sz="1600" b="1" dirty="0">
              <a:solidFill>
                <a:srgbClr val="FF0000"/>
              </a:solidFill>
              <a:latin typeface="+mn-ea"/>
            </a:endParaRPr>
          </a:p>
        </p:txBody>
      </p:sp>
      <p:sp>
        <p:nvSpPr>
          <p:cNvPr id="18" name="Rectangle 17"/>
          <p:cNvSpPr/>
          <p:nvPr/>
        </p:nvSpPr>
        <p:spPr>
          <a:xfrm>
            <a:off x="2306383" y="2244976"/>
            <a:ext cx="2847608" cy="338554"/>
          </a:xfrm>
          <a:prstGeom prst="rect">
            <a:avLst/>
          </a:prstGeom>
        </p:spPr>
        <p:txBody>
          <a:bodyPr wrap="square">
            <a:spAutoFit/>
          </a:bodyPr>
          <a:lstStyle/>
          <a:p>
            <a:r>
              <a:rPr lang="zh-CN" altLang="en-US" sz="1600" b="1" dirty="0">
                <a:solidFill>
                  <a:srgbClr val="FF0000"/>
                </a:solidFill>
                <a:latin typeface="+mn-ea"/>
              </a:rPr>
              <a:t>滥用程序</a:t>
            </a:r>
            <a:endParaRPr lang="en-US" altLang="zh-CN" sz="1600" b="1" dirty="0">
              <a:solidFill>
                <a:srgbClr val="FF0000"/>
              </a:solidFill>
              <a:latin typeface="+mn-ea"/>
            </a:endParaRPr>
          </a:p>
        </p:txBody>
      </p:sp>
      <p:sp>
        <p:nvSpPr>
          <p:cNvPr id="19" name="Rectangle 18"/>
          <p:cNvSpPr/>
          <p:nvPr/>
        </p:nvSpPr>
        <p:spPr>
          <a:xfrm>
            <a:off x="2936144" y="2491440"/>
            <a:ext cx="2847608" cy="338554"/>
          </a:xfrm>
          <a:prstGeom prst="rect">
            <a:avLst/>
          </a:prstGeom>
        </p:spPr>
        <p:txBody>
          <a:bodyPr wrap="square">
            <a:spAutoFit/>
          </a:bodyPr>
          <a:lstStyle/>
          <a:p>
            <a:r>
              <a:rPr lang="zh-CN" altLang="en-US" sz="1600" b="1" dirty="0">
                <a:solidFill>
                  <a:srgbClr val="FF0000"/>
                </a:solidFill>
                <a:latin typeface="+mn-ea"/>
              </a:rPr>
              <a:t>登记入册与混乱</a:t>
            </a:r>
            <a:endParaRPr lang="en-US" altLang="zh-CN" sz="1600" b="1" dirty="0">
              <a:solidFill>
                <a:srgbClr val="FF0000"/>
              </a:solidFill>
              <a:latin typeface="+mn-ea"/>
            </a:endParaRPr>
          </a:p>
        </p:txBody>
      </p:sp>
      <p:sp>
        <p:nvSpPr>
          <p:cNvPr id="20" name="Rectangle 19"/>
          <p:cNvSpPr/>
          <p:nvPr/>
        </p:nvSpPr>
        <p:spPr>
          <a:xfrm>
            <a:off x="2837810" y="2737904"/>
            <a:ext cx="2847608" cy="338554"/>
          </a:xfrm>
          <a:prstGeom prst="rect">
            <a:avLst/>
          </a:prstGeom>
        </p:spPr>
        <p:txBody>
          <a:bodyPr wrap="square">
            <a:spAutoFit/>
          </a:bodyPr>
          <a:lstStyle/>
          <a:p>
            <a:r>
              <a:rPr lang="zh-CN" altLang="en-US" sz="1600" b="1" dirty="0">
                <a:solidFill>
                  <a:srgbClr val="FF0000"/>
                </a:solidFill>
                <a:latin typeface="+mn-ea"/>
              </a:rPr>
              <a:t>协调与满意</a:t>
            </a:r>
            <a:endParaRPr lang="en-US" altLang="zh-CN" sz="1600" b="1" dirty="0">
              <a:solidFill>
                <a:srgbClr val="FF0000"/>
              </a:solidFill>
              <a:latin typeface="+mn-ea"/>
            </a:endParaRPr>
          </a:p>
        </p:txBody>
      </p:sp>
      <p:sp>
        <p:nvSpPr>
          <p:cNvPr id="21" name="Rectangle 20"/>
          <p:cNvSpPr/>
          <p:nvPr/>
        </p:nvSpPr>
        <p:spPr>
          <a:xfrm>
            <a:off x="1723618" y="2969936"/>
            <a:ext cx="2847608" cy="338554"/>
          </a:xfrm>
          <a:prstGeom prst="rect">
            <a:avLst/>
          </a:prstGeom>
        </p:spPr>
        <p:txBody>
          <a:bodyPr wrap="square">
            <a:spAutoFit/>
          </a:bodyPr>
          <a:lstStyle/>
          <a:p>
            <a:r>
              <a:rPr lang="zh-CN" altLang="en-US" sz="1600" b="1" dirty="0">
                <a:solidFill>
                  <a:srgbClr val="FF0000"/>
                </a:solidFill>
                <a:latin typeface="+mn-ea"/>
              </a:rPr>
              <a:t>会计师</a:t>
            </a:r>
            <a:endParaRPr lang="en-US" altLang="zh-CN" sz="1600" b="1" dirty="0">
              <a:solidFill>
                <a:srgbClr val="FF0000"/>
              </a:solidFill>
              <a:latin typeface="+mn-ea"/>
            </a:endParaRPr>
          </a:p>
        </p:txBody>
      </p:sp>
      <p:sp>
        <p:nvSpPr>
          <p:cNvPr id="22" name="Rectangle 21"/>
          <p:cNvSpPr/>
          <p:nvPr/>
        </p:nvSpPr>
        <p:spPr>
          <a:xfrm>
            <a:off x="2984759" y="3218289"/>
            <a:ext cx="2847608" cy="338554"/>
          </a:xfrm>
          <a:prstGeom prst="rect">
            <a:avLst/>
          </a:prstGeom>
        </p:spPr>
        <p:txBody>
          <a:bodyPr wrap="square">
            <a:spAutoFit/>
          </a:bodyPr>
          <a:lstStyle/>
          <a:p>
            <a:r>
              <a:rPr lang="zh-CN" altLang="en-US" sz="1600" b="1" dirty="0">
                <a:solidFill>
                  <a:srgbClr val="FF0000"/>
                </a:solidFill>
                <a:latin typeface="+mn-ea"/>
              </a:rPr>
              <a:t>账目与会计</a:t>
            </a:r>
            <a:endParaRPr lang="en-US" altLang="zh-CN" sz="1600" b="1" dirty="0">
              <a:solidFill>
                <a:srgbClr val="FF0000"/>
              </a:solidFill>
              <a:latin typeface="+mn-ea"/>
            </a:endParaRPr>
          </a:p>
        </p:txBody>
      </p:sp>
      <p:sp>
        <p:nvSpPr>
          <p:cNvPr id="23" name="Rectangle 22"/>
          <p:cNvSpPr/>
          <p:nvPr/>
        </p:nvSpPr>
        <p:spPr>
          <a:xfrm>
            <a:off x="2306383" y="3450707"/>
            <a:ext cx="2847608" cy="338554"/>
          </a:xfrm>
          <a:prstGeom prst="rect">
            <a:avLst/>
          </a:prstGeom>
        </p:spPr>
        <p:txBody>
          <a:bodyPr wrap="square">
            <a:spAutoFit/>
          </a:bodyPr>
          <a:lstStyle/>
          <a:p>
            <a:r>
              <a:rPr lang="zh-CN" altLang="en-US" sz="1600" b="1" dirty="0">
                <a:solidFill>
                  <a:srgbClr val="FF0000"/>
                </a:solidFill>
                <a:latin typeface="+mn-ea"/>
              </a:rPr>
              <a:t>致谢</a:t>
            </a:r>
            <a:endParaRPr lang="en-US" altLang="zh-CN" sz="1600" b="1" dirty="0">
              <a:solidFill>
                <a:srgbClr val="FF0000"/>
              </a:solidFill>
              <a:latin typeface="+mn-ea"/>
            </a:endParaRPr>
          </a:p>
        </p:txBody>
      </p:sp>
      <p:sp>
        <p:nvSpPr>
          <p:cNvPr id="24" name="Rectangle 23"/>
          <p:cNvSpPr/>
          <p:nvPr/>
        </p:nvSpPr>
        <p:spPr>
          <a:xfrm>
            <a:off x="1392794" y="3709874"/>
            <a:ext cx="2847608" cy="338554"/>
          </a:xfrm>
          <a:prstGeom prst="rect">
            <a:avLst/>
          </a:prstGeom>
        </p:spPr>
        <p:txBody>
          <a:bodyPr wrap="square">
            <a:spAutoFit/>
          </a:bodyPr>
          <a:lstStyle/>
          <a:p>
            <a:r>
              <a:rPr lang="zh-CN" altLang="en-US" sz="1600" b="1" dirty="0">
                <a:solidFill>
                  <a:srgbClr val="FF0000"/>
                </a:solidFill>
                <a:latin typeface="+mn-ea"/>
              </a:rPr>
              <a:t>诉讼</a:t>
            </a:r>
            <a:endParaRPr lang="en-US" altLang="zh-CN" sz="1600" b="1" dirty="0">
              <a:solidFill>
                <a:srgbClr val="FF0000"/>
              </a:solidFill>
              <a:latin typeface="+mn-ea"/>
            </a:endParaRPr>
          </a:p>
        </p:txBody>
      </p:sp>
      <p:sp>
        <p:nvSpPr>
          <p:cNvPr id="25" name="Rectangle 24"/>
          <p:cNvSpPr/>
          <p:nvPr/>
        </p:nvSpPr>
        <p:spPr>
          <a:xfrm>
            <a:off x="1578991" y="3945146"/>
            <a:ext cx="2847608" cy="338554"/>
          </a:xfrm>
          <a:prstGeom prst="rect">
            <a:avLst/>
          </a:prstGeom>
        </p:spPr>
        <p:txBody>
          <a:bodyPr wrap="square">
            <a:spAutoFit/>
          </a:bodyPr>
          <a:lstStyle/>
          <a:p>
            <a:r>
              <a:rPr lang="zh-CN" altLang="en-US" sz="1600" b="1" dirty="0">
                <a:solidFill>
                  <a:srgbClr val="FF0000"/>
                </a:solidFill>
                <a:latin typeface="+mn-ea"/>
              </a:rPr>
              <a:t>上帝的行为</a:t>
            </a:r>
            <a:endParaRPr lang="en-US" altLang="zh-CN" sz="1600" b="1" dirty="0">
              <a:solidFill>
                <a:srgbClr val="FF0000"/>
              </a:solidFill>
              <a:latin typeface="+mn-ea"/>
            </a:endParaRPr>
          </a:p>
        </p:txBody>
      </p:sp>
      <p:sp>
        <p:nvSpPr>
          <p:cNvPr id="26" name="Rectangle 25"/>
          <p:cNvSpPr/>
          <p:nvPr/>
        </p:nvSpPr>
        <p:spPr>
          <a:xfrm>
            <a:off x="2669974" y="4194203"/>
            <a:ext cx="2847608" cy="338554"/>
          </a:xfrm>
          <a:prstGeom prst="rect">
            <a:avLst/>
          </a:prstGeom>
        </p:spPr>
        <p:txBody>
          <a:bodyPr wrap="square">
            <a:spAutoFit/>
          </a:bodyPr>
          <a:lstStyle/>
          <a:p>
            <a:r>
              <a:rPr lang="zh-CN" altLang="en-US" sz="1600" b="1" dirty="0">
                <a:solidFill>
                  <a:srgbClr val="FF0000"/>
                </a:solidFill>
                <a:latin typeface="+mn-ea"/>
              </a:rPr>
              <a:t>毗邻的土地所有者</a:t>
            </a:r>
            <a:endParaRPr lang="en-US" altLang="zh-CN" sz="1600" b="1" dirty="0">
              <a:solidFill>
                <a:srgbClr val="FF0000"/>
              </a:solidFill>
              <a:latin typeface="+mn-ea"/>
            </a:endParaRPr>
          </a:p>
        </p:txBody>
      </p:sp>
      <p:sp>
        <p:nvSpPr>
          <p:cNvPr id="27" name="Rectangle 26"/>
          <p:cNvSpPr/>
          <p:nvPr/>
        </p:nvSpPr>
        <p:spPr>
          <a:xfrm>
            <a:off x="2398208" y="4444789"/>
            <a:ext cx="2847608" cy="338554"/>
          </a:xfrm>
          <a:prstGeom prst="rect">
            <a:avLst/>
          </a:prstGeom>
        </p:spPr>
        <p:txBody>
          <a:bodyPr wrap="square">
            <a:spAutoFit/>
          </a:bodyPr>
          <a:lstStyle/>
          <a:p>
            <a:r>
              <a:rPr lang="zh-CN" altLang="en-US" sz="1600" b="1" dirty="0">
                <a:solidFill>
                  <a:srgbClr val="FF0000"/>
                </a:solidFill>
                <a:latin typeface="+mn-ea"/>
              </a:rPr>
              <a:t>行政法规</a:t>
            </a:r>
            <a:endParaRPr lang="en-US" altLang="zh-CN" sz="1600" b="1" dirty="0">
              <a:solidFill>
                <a:srgbClr val="FF0000"/>
              </a:solidFill>
              <a:latin typeface="+mn-ea"/>
            </a:endParaRPr>
          </a:p>
        </p:txBody>
      </p:sp>
      <p:sp>
        <p:nvSpPr>
          <p:cNvPr id="28" name="Rectangle 27"/>
          <p:cNvSpPr/>
          <p:nvPr/>
        </p:nvSpPr>
        <p:spPr>
          <a:xfrm>
            <a:off x="1517512" y="4701862"/>
            <a:ext cx="2847608" cy="338554"/>
          </a:xfrm>
          <a:prstGeom prst="rect">
            <a:avLst/>
          </a:prstGeom>
        </p:spPr>
        <p:txBody>
          <a:bodyPr wrap="square">
            <a:spAutoFit/>
          </a:bodyPr>
          <a:lstStyle/>
          <a:p>
            <a:r>
              <a:rPr lang="zh-CN" altLang="en-US" sz="1600" b="1" dirty="0">
                <a:solidFill>
                  <a:srgbClr val="FF0000"/>
                </a:solidFill>
                <a:latin typeface="+mn-ea"/>
              </a:rPr>
              <a:t>海事</a:t>
            </a:r>
            <a:endParaRPr lang="en-US" altLang="zh-CN" sz="1600" b="1" dirty="0">
              <a:solidFill>
                <a:srgbClr val="FF0000"/>
              </a:solidFill>
              <a:latin typeface="+mn-ea"/>
            </a:endParaRPr>
          </a:p>
        </p:txBody>
      </p:sp>
      <p:sp>
        <p:nvSpPr>
          <p:cNvPr id="30" name="Rectangle 29"/>
          <p:cNvSpPr/>
          <p:nvPr/>
        </p:nvSpPr>
        <p:spPr>
          <a:xfrm>
            <a:off x="1512340" y="4954224"/>
            <a:ext cx="2847608" cy="338554"/>
          </a:xfrm>
          <a:prstGeom prst="rect">
            <a:avLst/>
          </a:prstGeom>
        </p:spPr>
        <p:txBody>
          <a:bodyPr wrap="square">
            <a:spAutoFit/>
          </a:bodyPr>
          <a:lstStyle/>
          <a:p>
            <a:r>
              <a:rPr lang="zh-CN" altLang="en-US" sz="1600" b="1" dirty="0">
                <a:solidFill>
                  <a:srgbClr val="FF0000"/>
                </a:solidFill>
                <a:latin typeface="+mn-ea"/>
              </a:rPr>
              <a:t>收养</a:t>
            </a:r>
            <a:endParaRPr lang="en-US" altLang="zh-CN" sz="1600" b="1" dirty="0">
              <a:solidFill>
                <a:srgbClr val="FF0000"/>
              </a:solidFill>
              <a:latin typeface="+mn-ea"/>
            </a:endParaRPr>
          </a:p>
        </p:txBody>
      </p:sp>
      <p:sp>
        <p:nvSpPr>
          <p:cNvPr id="31" name="Rectangle 30"/>
          <p:cNvSpPr/>
          <p:nvPr/>
        </p:nvSpPr>
        <p:spPr>
          <a:xfrm>
            <a:off x="2837810" y="5168066"/>
            <a:ext cx="2847608" cy="338554"/>
          </a:xfrm>
          <a:prstGeom prst="rect">
            <a:avLst/>
          </a:prstGeom>
        </p:spPr>
        <p:txBody>
          <a:bodyPr wrap="square">
            <a:spAutoFit/>
          </a:bodyPr>
          <a:lstStyle/>
          <a:p>
            <a:r>
              <a:rPr lang="zh-CN" altLang="en-US" sz="1600" b="1" dirty="0">
                <a:solidFill>
                  <a:srgbClr val="FF0000"/>
                </a:solidFill>
                <a:latin typeface="+mn-ea"/>
              </a:rPr>
              <a:t>通奸及淫乱</a:t>
            </a:r>
            <a:endParaRPr lang="en-US" altLang="zh-CN" sz="1600" b="1" dirty="0">
              <a:solidFill>
                <a:srgbClr val="FF0000"/>
              </a:solidFill>
              <a:latin typeface="+mn-ea"/>
            </a:endParaRPr>
          </a:p>
        </p:txBody>
      </p:sp>
      <p:sp>
        <p:nvSpPr>
          <p:cNvPr id="32" name="Rectangle 31"/>
          <p:cNvSpPr/>
          <p:nvPr/>
        </p:nvSpPr>
        <p:spPr>
          <a:xfrm>
            <a:off x="2008981" y="5415913"/>
            <a:ext cx="2847608" cy="338554"/>
          </a:xfrm>
          <a:prstGeom prst="rect">
            <a:avLst/>
          </a:prstGeom>
        </p:spPr>
        <p:txBody>
          <a:bodyPr wrap="square">
            <a:spAutoFit/>
          </a:bodyPr>
          <a:lstStyle/>
          <a:p>
            <a:r>
              <a:rPr lang="zh-CN" altLang="en-US" sz="1600" b="1" dirty="0">
                <a:solidFill>
                  <a:srgbClr val="FF0000"/>
                </a:solidFill>
                <a:latin typeface="+mn-ea"/>
              </a:rPr>
              <a:t>演化</a:t>
            </a:r>
            <a:endParaRPr lang="en-US" altLang="zh-CN" sz="1600" b="1" dirty="0">
              <a:solidFill>
                <a:srgbClr val="FF0000"/>
              </a:solidFill>
              <a:latin typeface="+mn-ea"/>
            </a:endParaRPr>
          </a:p>
        </p:txBody>
      </p:sp>
      <p:sp>
        <p:nvSpPr>
          <p:cNvPr id="33" name="Rectangle 32"/>
          <p:cNvSpPr/>
          <p:nvPr/>
        </p:nvSpPr>
        <p:spPr>
          <a:xfrm>
            <a:off x="2493248" y="5651225"/>
            <a:ext cx="2847608" cy="338554"/>
          </a:xfrm>
          <a:prstGeom prst="rect">
            <a:avLst/>
          </a:prstGeom>
        </p:spPr>
        <p:txBody>
          <a:bodyPr wrap="square">
            <a:spAutoFit/>
          </a:bodyPr>
          <a:lstStyle/>
          <a:p>
            <a:r>
              <a:rPr lang="zh-CN" altLang="en-US" sz="1600" b="1" dirty="0">
                <a:solidFill>
                  <a:srgbClr val="FF0000"/>
                </a:solidFill>
                <a:latin typeface="+mn-ea"/>
              </a:rPr>
              <a:t>逆权侵占</a:t>
            </a:r>
            <a:endParaRPr lang="en-US" altLang="zh-CN" sz="1600" b="1" dirty="0">
              <a:solidFill>
                <a:srgbClr val="FF0000"/>
              </a:solidFill>
              <a:latin typeface="+mn-ea"/>
            </a:endParaRPr>
          </a:p>
        </p:txBody>
      </p:sp>
      <p:sp>
        <p:nvSpPr>
          <p:cNvPr id="34" name="Rectangle 33"/>
          <p:cNvSpPr/>
          <p:nvPr/>
        </p:nvSpPr>
        <p:spPr>
          <a:xfrm>
            <a:off x="1718542" y="5935108"/>
            <a:ext cx="2847608" cy="338554"/>
          </a:xfrm>
          <a:prstGeom prst="rect">
            <a:avLst/>
          </a:prstGeom>
        </p:spPr>
        <p:txBody>
          <a:bodyPr wrap="square">
            <a:spAutoFit/>
          </a:bodyPr>
          <a:lstStyle/>
          <a:p>
            <a:r>
              <a:rPr lang="zh-CN" altLang="en-US" sz="1600" b="1" dirty="0">
                <a:solidFill>
                  <a:srgbClr val="FF0000"/>
                </a:solidFill>
                <a:latin typeface="+mn-ea"/>
              </a:rPr>
              <a:t>广告</a:t>
            </a:r>
            <a:endParaRPr lang="en-US" altLang="zh-CN" sz="1600" b="1" dirty="0">
              <a:solidFill>
                <a:srgbClr val="FF0000"/>
              </a:solidFill>
              <a:latin typeface="+mn-ea"/>
            </a:endParaRPr>
          </a:p>
        </p:txBody>
      </p:sp>
      <p:sp>
        <p:nvSpPr>
          <p:cNvPr id="35" name="Rectangle 34"/>
          <p:cNvSpPr/>
          <p:nvPr/>
        </p:nvSpPr>
        <p:spPr>
          <a:xfrm>
            <a:off x="6306750" y="1264678"/>
            <a:ext cx="2847608" cy="338554"/>
          </a:xfrm>
          <a:prstGeom prst="rect">
            <a:avLst/>
          </a:prstGeom>
        </p:spPr>
        <p:txBody>
          <a:bodyPr wrap="square">
            <a:spAutoFit/>
          </a:bodyPr>
          <a:lstStyle/>
          <a:p>
            <a:r>
              <a:rPr lang="zh-CN" altLang="en-US" sz="1600" b="1" dirty="0">
                <a:solidFill>
                  <a:srgbClr val="FF0000"/>
                </a:solidFill>
                <a:latin typeface="+mn-ea"/>
              </a:rPr>
              <a:t>誓章</a:t>
            </a:r>
            <a:endParaRPr lang="en-US" altLang="zh-CN" sz="1600" b="1" dirty="0">
              <a:solidFill>
                <a:srgbClr val="FF0000"/>
              </a:solidFill>
              <a:latin typeface="+mn-ea"/>
            </a:endParaRPr>
          </a:p>
        </p:txBody>
      </p:sp>
      <p:sp>
        <p:nvSpPr>
          <p:cNvPr id="36" name="Rectangle 35"/>
          <p:cNvSpPr/>
          <p:nvPr/>
        </p:nvSpPr>
        <p:spPr>
          <a:xfrm>
            <a:off x="6186924" y="1516313"/>
            <a:ext cx="2847608" cy="338554"/>
          </a:xfrm>
          <a:prstGeom prst="rect">
            <a:avLst/>
          </a:prstGeom>
        </p:spPr>
        <p:txBody>
          <a:bodyPr wrap="square">
            <a:spAutoFit/>
          </a:bodyPr>
          <a:lstStyle/>
          <a:p>
            <a:r>
              <a:rPr lang="zh-CN" altLang="en-US" sz="1600" b="1" dirty="0">
                <a:solidFill>
                  <a:srgbClr val="FF0000"/>
                </a:solidFill>
                <a:latin typeface="+mn-ea"/>
              </a:rPr>
              <a:t>代理机构</a:t>
            </a:r>
            <a:endParaRPr lang="en-US" altLang="zh-CN" sz="1600" b="1" dirty="0">
              <a:solidFill>
                <a:srgbClr val="FF0000"/>
              </a:solidFill>
              <a:latin typeface="+mn-ea"/>
            </a:endParaRPr>
          </a:p>
        </p:txBody>
      </p:sp>
      <p:sp>
        <p:nvSpPr>
          <p:cNvPr id="37" name="Rectangle 36"/>
          <p:cNvSpPr/>
          <p:nvPr/>
        </p:nvSpPr>
        <p:spPr>
          <a:xfrm>
            <a:off x="6653290" y="1775585"/>
            <a:ext cx="2847608" cy="338554"/>
          </a:xfrm>
          <a:prstGeom prst="rect">
            <a:avLst/>
          </a:prstGeom>
        </p:spPr>
        <p:txBody>
          <a:bodyPr wrap="square">
            <a:spAutoFit/>
          </a:bodyPr>
          <a:lstStyle/>
          <a:p>
            <a:r>
              <a:rPr lang="zh-CN" altLang="en-US" sz="1600" b="1" dirty="0">
                <a:solidFill>
                  <a:srgbClr val="FF0000"/>
                </a:solidFill>
                <a:latin typeface="+mn-ea"/>
              </a:rPr>
              <a:t>商定案件</a:t>
            </a:r>
            <a:endParaRPr lang="en-US" altLang="zh-CN" sz="1600" b="1" dirty="0">
              <a:solidFill>
                <a:srgbClr val="FF0000"/>
              </a:solidFill>
              <a:latin typeface="+mn-ea"/>
            </a:endParaRPr>
          </a:p>
        </p:txBody>
      </p:sp>
      <p:sp>
        <p:nvSpPr>
          <p:cNvPr id="38" name="Rectangle 37"/>
          <p:cNvSpPr/>
          <p:nvPr/>
        </p:nvSpPr>
        <p:spPr>
          <a:xfrm>
            <a:off x="6476764" y="2006527"/>
            <a:ext cx="2847608" cy="338554"/>
          </a:xfrm>
          <a:prstGeom prst="rect">
            <a:avLst/>
          </a:prstGeom>
        </p:spPr>
        <p:txBody>
          <a:bodyPr wrap="square">
            <a:spAutoFit/>
          </a:bodyPr>
          <a:lstStyle/>
          <a:p>
            <a:r>
              <a:rPr lang="zh-CN" altLang="en-US" sz="1600" b="1" dirty="0">
                <a:solidFill>
                  <a:srgbClr val="FF0000"/>
                </a:solidFill>
                <a:latin typeface="+mn-ea"/>
              </a:rPr>
              <a:t>农业</a:t>
            </a:r>
            <a:endParaRPr lang="en-US" altLang="zh-CN" sz="1600" b="1" dirty="0">
              <a:solidFill>
                <a:srgbClr val="FF0000"/>
              </a:solidFill>
              <a:latin typeface="+mn-ea"/>
            </a:endParaRPr>
          </a:p>
        </p:txBody>
      </p:sp>
      <p:sp>
        <p:nvSpPr>
          <p:cNvPr id="39" name="Rectangle 38"/>
          <p:cNvSpPr/>
          <p:nvPr/>
        </p:nvSpPr>
        <p:spPr>
          <a:xfrm>
            <a:off x="7183050" y="2223732"/>
            <a:ext cx="2847608" cy="338554"/>
          </a:xfrm>
          <a:prstGeom prst="rect">
            <a:avLst/>
          </a:prstGeom>
        </p:spPr>
        <p:txBody>
          <a:bodyPr wrap="square">
            <a:spAutoFit/>
          </a:bodyPr>
          <a:lstStyle/>
          <a:p>
            <a:r>
              <a:rPr lang="zh-CN" altLang="en-US" sz="1600" b="1" dirty="0">
                <a:solidFill>
                  <a:srgbClr val="FF0000"/>
                </a:solidFill>
                <a:latin typeface="+mn-ea"/>
              </a:rPr>
              <a:t>外星人和公民</a:t>
            </a:r>
            <a:endParaRPr lang="en-US" altLang="zh-CN" sz="1600" b="1" dirty="0">
              <a:solidFill>
                <a:srgbClr val="FF0000"/>
              </a:solidFill>
              <a:latin typeface="+mn-ea"/>
            </a:endParaRPr>
          </a:p>
        </p:txBody>
      </p:sp>
      <p:sp>
        <p:nvSpPr>
          <p:cNvPr id="40" name="Rectangle 39"/>
          <p:cNvSpPr/>
          <p:nvPr/>
        </p:nvSpPr>
        <p:spPr>
          <a:xfrm>
            <a:off x="7667012" y="2469889"/>
            <a:ext cx="2847608" cy="338554"/>
          </a:xfrm>
          <a:prstGeom prst="rect">
            <a:avLst/>
          </a:prstGeom>
        </p:spPr>
        <p:txBody>
          <a:bodyPr wrap="square">
            <a:spAutoFit/>
          </a:bodyPr>
          <a:lstStyle/>
          <a:p>
            <a:r>
              <a:rPr lang="zh-CN" altLang="en-US" sz="1600" b="1" dirty="0">
                <a:solidFill>
                  <a:srgbClr val="FF0000"/>
                </a:solidFill>
                <a:latin typeface="+mn-ea"/>
              </a:rPr>
              <a:t>票据变更</a:t>
            </a:r>
            <a:endParaRPr lang="en-US" altLang="zh-CN" sz="1600" b="1" dirty="0">
              <a:solidFill>
                <a:srgbClr val="FF0000"/>
              </a:solidFill>
              <a:latin typeface="+mn-ea"/>
            </a:endParaRPr>
          </a:p>
        </p:txBody>
      </p:sp>
      <p:sp>
        <p:nvSpPr>
          <p:cNvPr id="41" name="Rectangle 40"/>
          <p:cNvSpPr/>
          <p:nvPr/>
        </p:nvSpPr>
        <p:spPr>
          <a:xfrm>
            <a:off x="8174664" y="2705186"/>
            <a:ext cx="2847608" cy="338554"/>
          </a:xfrm>
          <a:prstGeom prst="rect">
            <a:avLst/>
          </a:prstGeom>
        </p:spPr>
        <p:txBody>
          <a:bodyPr wrap="square">
            <a:spAutoFit/>
          </a:bodyPr>
          <a:lstStyle/>
          <a:p>
            <a:r>
              <a:rPr lang="zh-CN" altLang="en-US" sz="1600" b="1" dirty="0">
                <a:solidFill>
                  <a:srgbClr val="FF0000"/>
                </a:solidFill>
                <a:latin typeface="+mn-ea"/>
              </a:rPr>
              <a:t>替代性纠纷解决</a:t>
            </a:r>
            <a:endParaRPr lang="en-US" altLang="zh-CN" sz="1600" b="1" dirty="0">
              <a:solidFill>
                <a:srgbClr val="FF0000"/>
              </a:solidFill>
              <a:latin typeface="+mn-ea"/>
            </a:endParaRPr>
          </a:p>
        </p:txBody>
      </p:sp>
      <p:sp>
        <p:nvSpPr>
          <p:cNvPr id="42" name="Rectangle 41"/>
          <p:cNvSpPr/>
          <p:nvPr/>
        </p:nvSpPr>
        <p:spPr>
          <a:xfrm>
            <a:off x="9754881" y="2945970"/>
            <a:ext cx="2847608" cy="338554"/>
          </a:xfrm>
          <a:prstGeom prst="rect">
            <a:avLst/>
          </a:prstGeom>
        </p:spPr>
        <p:txBody>
          <a:bodyPr wrap="square">
            <a:spAutoFit/>
          </a:bodyPr>
          <a:lstStyle/>
          <a:p>
            <a:r>
              <a:rPr lang="zh-CN" altLang="en-US" sz="1600" b="1" dirty="0">
                <a:solidFill>
                  <a:srgbClr val="FF0000"/>
                </a:solidFill>
                <a:latin typeface="+mn-ea"/>
              </a:rPr>
              <a:t>大使、外交官及领事官员</a:t>
            </a:r>
            <a:endParaRPr lang="en-US" altLang="zh-CN" sz="1600" b="1" dirty="0">
              <a:solidFill>
                <a:srgbClr val="FF0000"/>
              </a:solidFill>
              <a:latin typeface="+mn-ea"/>
            </a:endParaRPr>
          </a:p>
        </p:txBody>
      </p:sp>
      <p:sp>
        <p:nvSpPr>
          <p:cNvPr id="43" name="Rectangle 42"/>
          <p:cNvSpPr/>
          <p:nvPr/>
        </p:nvSpPr>
        <p:spPr>
          <a:xfrm>
            <a:off x="8953058" y="3408402"/>
            <a:ext cx="3138795" cy="338554"/>
          </a:xfrm>
          <a:prstGeom prst="rect">
            <a:avLst/>
          </a:prstGeom>
        </p:spPr>
        <p:txBody>
          <a:bodyPr wrap="square">
            <a:spAutoFit/>
          </a:bodyPr>
          <a:lstStyle/>
          <a:p>
            <a:r>
              <a:rPr lang="zh-CN" altLang="en-US" sz="1600" b="1" dirty="0">
                <a:solidFill>
                  <a:srgbClr val="FF0000"/>
                </a:solidFill>
                <a:latin typeface="+mn-ea"/>
              </a:rPr>
              <a:t>美国残疾人法案分析及其启示</a:t>
            </a:r>
            <a:endParaRPr lang="en-US" altLang="zh-CN" sz="1600" b="1" dirty="0">
              <a:solidFill>
                <a:srgbClr val="FF0000"/>
              </a:solidFill>
              <a:latin typeface="+mn-ea"/>
            </a:endParaRPr>
          </a:p>
        </p:txBody>
      </p:sp>
      <p:sp>
        <p:nvSpPr>
          <p:cNvPr id="44" name="Rectangle 43"/>
          <p:cNvSpPr/>
          <p:nvPr/>
        </p:nvSpPr>
        <p:spPr>
          <a:xfrm>
            <a:off x="6804005" y="3474490"/>
            <a:ext cx="2847608" cy="338554"/>
          </a:xfrm>
          <a:prstGeom prst="rect">
            <a:avLst/>
          </a:prstGeom>
        </p:spPr>
        <p:txBody>
          <a:bodyPr wrap="square">
            <a:spAutoFit/>
          </a:bodyPr>
          <a:lstStyle/>
          <a:p>
            <a:r>
              <a:rPr lang="zh-CN" altLang="en-US" sz="1600" b="1" dirty="0">
                <a:solidFill>
                  <a:srgbClr val="FF0000"/>
                </a:solidFill>
                <a:latin typeface="+mn-ea"/>
              </a:rPr>
              <a:t>法官顾问</a:t>
            </a:r>
            <a:endParaRPr lang="en-US" altLang="zh-CN" sz="1600" b="1" dirty="0">
              <a:solidFill>
                <a:srgbClr val="FF0000"/>
              </a:solidFill>
              <a:latin typeface="+mn-ea"/>
            </a:endParaRPr>
          </a:p>
        </p:txBody>
      </p:sp>
      <p:sp>
        <p:nvSpPr>
          <p:cNvPr id="45" name="Rectangle 44"/>
          <p:cNvSpPr/>
          <p:nvPr/>
        </p:nvSpPr>
        <p:spPr>
          <a:xfrm>
            <a:off x="6158716" y="3692872"/>
            <a:ext cx="2847608" cy="338554"/>
          </a:xfrm>
          <a:prstGeom prst="rect">
            <a:avLst/>
          </a:prstGeom>
        </p:spPr>
        <p:txBody>
          <a:bodyPr wrap="square">
            <a:spAutoFit/>
          </a:bodyPr>
          <a:lstStyle/>
          <a:p>
            <a:r>
              <a:rPr lang="zh-CN" altLang="en-US" sz="1600" b="1" dirty="0">
                <a:solidFill>
                  <a:srgbClr val="FF0000"/>
                </a:solidFill>
                <a:latin typeface="+mn-ea"/>
              </a:rPr>
              <a:t>动物</a:t>
            </a:r>
            <a:endParaRPr lang="en-US" altLang="zh-CN" sz="1600" b="1" dirty="0">
              <a:solidFill>
                <a:srgbClr val="FF0000"/>
              </a:solidFill>
              <a:latin typeface="+mn-ea"/>
            </a:endParaRPr>
          </a:p>
        </p:txBody>
      </p:sp>
      <p:sp>
        <p:nvSpPr>
          <p:cNvPr id="46" name="Rectangle 45"/>
          <p:cNvSpPr/>
          <p:nvPr/>
        </p:nvSpPr>
        <p:spPr>
          <a:xfrm>
            <a:off x="6321727" y="3967236"/>
            <a:ext cx="2847608" cy="338554"/>
          </a:xfrm>
          <a:prstGeom prst="rect">
            <a:avLst/>
          </a:prstGeom>
        </p:spPr>
        <p:txBody>
          <a:bodyPr wrap="square">
            <a:spAutoFit/>
          </a:bodyPr>
          <a:lstStyle/>
          <a:p>
            <a:r>
              <a:rPr lang="zh-CN" altLang="en-US" sz="1600" b="1" dirty="0">
                <a:solidFill>
                  <a:srgbClr val="FF0000"/>
                </a:solidFill>
                <a:latin typeface="+mn-ea"/>
              </a:rPr>
              <a:t>年金</a:t>
            </a:r>
            <a:endParaRPr lang="en-US" altLang="zh-CN" sz="1600" b="1" dirty="0">
              <a:solidFill>
                <a:srgbClr val="FF0000"/>
              </a:solidFill>
              <a:latin typeface="+mn-ea"/>
            </a:endParaRPr>
          </a:p>
        </p:txBody>
      </p:sp>
      <p:sp>
        <p:nvSpPr>
          <p:cNvPr id="47" name="Rectangle 46"/>
          <p:cNvSpPr/>
          <p:nvPr/>
        </p:nvSpPr>
        <p:spPr>
          <a:xfrm>
            <a:off x="7487530" y="4171952"/>
            <a:ext cx="2847608" cy="338554"/>
          </a:xfrm>
          <a:prstGeom prst="rect">
            <a:avLst/>
          </a:prstGeom>
        </p:spPr>
        <p:txBody>
          <a:bodyPr wrap="square">
            <a:spAutoFit/>
          </a:bodyPr>
          <a:lstStyle/>
          <a:p>
            <a:r>
              <a:rPr lang="zh-CN" altLang="en-US" sz="1600" b="1" dirty="0">
                <a:solidFill>
                  <a:srgbClr val="FF0000"/>
                </a:solidFill>
                <a:latin typeface="+mn-ea"/>
              </a:rPr>
              <a:t>婚姻废除</a:t>
            </a:r>
            <a:endParaRPr lang="en-US" altLang="zh-CN" sz="1600" b="1" dirty="0">
              <a:solidFill>
                <a:srgbClr val="FF0000"/>
              </a:solidFill>
              <a:latin typeface="+mn-ea"/>
            </a:endParaRPr>
          </a:p>
        </p:txBody>
      </p:sp>
      <p:sp>
        <p:nvSpPr>
          <p:cNvPr id="48" name="Rectangle 47"/>
          <p:cNvSpPr/>
          <p:nvPr/>
        </p:nvSpPr>
        <p:spPr>
          <a:xfrm>
            <a:off x="6587849" y="4422356"/>
            <a:ext cx="2847608" cy="338554"/>
          </a:xfrm>
          <a:prstGeom prst="rect">
            <a:avLst/>
          </a:prstGeom>
        </p:spPr>
        <p:txBody>
          <a:bodyPr wrap="square">
            <a:spAutoFit/>
          </a:bodyPr>
          <a:lstStyle/>
          <a:p>
            <a:r>
              <a:rPr lang="zh-CN" altLang="en-US" sz="1600" b="1" dirty="0">
                <a:solidFill>
                  <a:srgbClr val="FF0000"/>
                </a:solidFill>
                <a:latin typeface="+mn-ea"/>
              </a:rPr>
              <a:t>出现</a:t>
            </a:r>
            <a:endParaRPr lang="en-US" altLang="zh-CN" sz="1600" b="1" dirty="0">
              <a:solidFill>
                <a:srgbClr val="FF0000"/>
              </a:solidFill>
              <a:latin typeface="+mn-ea"/>
            </a:endParaRPr>
          </a:p>
        </p:txBody>
      </p:sp>
      <p:sp>
        <p:nvSpPr>
          <p:cNvPr id="49" name="Rectangle 48"/>
          <p:cNvSpPr/>
          <p:nvPr/>
        </p:nvSpPr>
        <p:spPr>
          <a:xfrm>
            <a:off x="7009827" y="4665960"/>
            <a:ext cx="2847608" cy="338554"/>
          </a:xfrm>
          <a:prstGeom prst="rect">
            <a:avLst/>
          </a:prstGeom>
        </p:spPr>
        <p:txBody>
          <a:bodyPr wrap="square">
            <a:spAutoFit/>
          </a:bodyPr>
          <a:lstStyle/>
          <a:p>
            <a:r>
              <a:rPr lang="zh-CN" altLang="en-US" sz="1600" b="1" dirty="0">
                <a:solidFill>
                  <a:srgbClr val="FF0000"/>
                </a:solidFill>
                <a:latin typeface="+mn-ea"/>
              </a:rPr>
              <a:t>上诉审查</a:t>
            </a:r>
            <a:endParaRPr lang="en-US" altLang="zh-CN" sz="1600" b="1" dirty="0">
              <a:solidFill>
                <a:srgbClr val="FF0000"/>
              </a:solidFill>
              <a:latin typeface="+mn-ea"/>
            </a:endParaRPr>
          </a:p>
        </p:txBody>
      </p:sp>
      <p:sp>
        <p:nvSpPr>
          <p:cNvPr id="50" name="Rectangle 49"/>
          <p:cNvSpPr/>
          <p:nvPr/>
        </p:nvSpPr>
        <p:spPr>
          <a:xfrm>
            <a:off x="6391994" y="4925232"/>
            <a:ext cx="2847608" cy="338554"/>
          </a:xfrm>
          <a:prstGeom prst="rect">
            <a:avLst/>
          </a:prstGeom>
        </p:spPr>
        <p:txBody>
          <a:bodyPr wrap="square">
            <a:spAutoFit/>
          </a:bodyPr>
          <a:lstStyle/>
          <a:p>
            <a:r>
              <a:rPr lang="zh-CN" altLang="en-US" sz="1600" b="1" dirty="0">
                <a:solidFill>
                  <a:srgbClr val="FF0000"/>
                </a:solidFill>
                <a:latin typeface="+mn-ea"/>
              </a:rPr>
              <a:t>建筑师</a:t>
            </a:r>
            <a:endParaRPr lang="en-US" altLang="zh-CN" sz="1600" b="1" dirty="0">
              <a:solidFill>
                <a:srgbClr val="FF0000"/>
              </a:solidFill>
              <a:latin typeface="+mn-ea"/>
            </a:endParaRPr>
          </a:p>
        </p:txBody>
      </p:sp>
      <p:sp>
        <p:nvSpPr>
          <p:cNvPr id="51" name="Rectangle 50"/>
          <p:cNvSpPr/>
          <p:nvPr/>
        </p:nvSpPr>
        <p:spPr>
          <a:xfrm>
            <a:off x="5990938" y="5155898"/>
            <a:ext cx="2847608" cy="338554"/>
          </a:xfrm>
          <a:prstGeom prst="rect">
            <a:avLst/>
          </a:prstGeom>
        </p:spPr>
        <p:txBody>
          <a:bodyPr wrap="square">
            <a:spAutoFit/>
          </a:bodyPr>
          <a:lstStyle/>
          <a:p>
            <a:r>
              <a:rPr lang="zh-CN" altLang="en-US" sz="1600" b="1" dirty="0">
                <a:solidFill>
                  <a:srgbClr val="FF0000"/>
                </a:solidFill>
                <a:latin typeface="+mn-ea"/>
              </a:rPr>
              <a:t>逮捕</a:t>
            </a:r>
            <a:endParaRPr lang="en-US" altLang="zh-CN" sz="1600" b="1" dirty="0">
              <a:solidFill>
                <a:srgbClr val="FF0000"/>
              </a:solidFill>
              <a:latin typeface="+mn-ea"/>
            </a:endParaRPr>
          </a:p>
        </p:txBody>
      </p:sp>
      <p:sp>
        <p:nvSpPr>
          <p:cNvPr id="52" name="Rectangle 51"/>
          <p:cNvSpPr/>
          <p:nvPr/>
        </p:nvSpPr>
        <p:spPr>
          <a:xfrm>
            <a:off x="8044094" y="5417688"/>
            <a:ext cx="2847608" cy="338554"/>
          </a:xfrm>
          <a:prstGeom prst="rect">
            <a:avLst/>
          </a:prstGeom>
        </p:spPr>
        <p:txBody>
          <a:bodyPr wrap="square">
            <a:spAutoFit/>
          </a:bodyPr>
          <a:lstStyle/>
          <a:p>
            <a:r>
              <a:rPr lang="zh-CN" altLang="en-US" sz="1600" b="1" dirty="0">
                <a:solidFill>
                  <a:srgbClr val="FF0000"/>
                </a:solidFill>
                <a:latin typeface="+mn-ea"/>
              </a:rPr>
              <a:t>纵火及相关案件</a:t>
            </a:r>
            <a:endParaRPr lang="en-US" altLang="zh-CN" sz="1600" b="1" dirty="0">
              <a:solidFill>
                <a:srgbClr val="FF0000"/>
              </a:solidFill>
              <a:latin typeface="+mn-ea"/>
            </a:endParaRPr>
          </a:p>
        </p:txBody>
      </p:sp>
      <p:sp>
        <p:nvSpPr>
          <p:cNvPr id="53" name="Rectangle 52"/>
          <p:cNvSpPr/>
          <p:nvPr/>
        </p:nvSpPr>
        <p:spPr>
          <a:xfrm>
            <a:off x="7177089" y="5654975"/>
            <a:ext cx="2847608" cy="338554"/>
          </a:xfrm>
          <a:prstGeom prst="rect">
            <a:avLst/>
          </a:prstGeom>
        </p:spPr>
        <p:txBody>
          <a:bodyPr wrap="square">
            <a:spAutoFit/>
          </a:bodyPr>
          <a:lstStyle/>
          <a:p>
            <a:r>
              <a:rPr lang="zh-CN" altLang="en-US" sz="1600" b="1" dirty="0">
                <a:solidFill>
                  <a:srgbClr val="FF0000"/>
                </a:solidFill>
                <a:latin typeface="+mn-ea"/>
              </a:rPr>
              <a:t>攻击与殴打</a:t>
            </a:r>
            <a:endParaRPr lang="en-US" altLang="zh-CN" sz="1600" b="1" dirty="0">
              <a:solidFill>
                <a:srgbClr val="FF0000"/>
              </a:solidFill>
              <a:latin typeface="+mn-ea"/>
            </a:endParaRPr>
          </a:p>
        </p:txBody>
      </p:sp>
      <p:sp>
        <p:nvSpPr>
          <p:cNvPr id="54" name="Rectangle 53"/>
          <p:cNvSpPr/>
          <p:nvPr/>
        </p:nvSpPr>
        <p:spPr>
          <a:xfrm>
            <a:off x="6647271" y="5907891"/>
            <a:ext cx="2847608" cy="338554"/>
          </a:xfrm>
          <a:prstGeom prst="rect">
            <a:avLst/>
          </a:prstGeom>
        </p:spPr>
        <p:txBody>
          <a:bodyPr wrap="square">
            <a:spAutoFit/>
          </a:bodyPr>
          <a:lstStyle/>
          <a:p>
            <a:r>
              <a:rPr lang="zh-CN" altLang="en-US" sz="1600" b="1" dirty="0">
                <a:solidFill>
                  <a:srgbClr val="FF0000"/>
                </a:solidFill>
                <a:latin typeface="+mn-ea"/>
              </a:rPr>
              <a:t>分配</a:t>
            </a:r>
            <a:endParaRPr lang="en-US" altLang="zh-CN" sz="1600" b="1" dirty="0">
              <a:solidFill>
                <a:srgbClr val="FF0000"/>
              </a:solidFill>
              <a:latin typeface="+mn-ea"/>
            </a:endParaRPr>
          </a:p>
        </p:txBody>
      </p:sp>
      <p:sp>
        <p:nvSpPr>
          <p:cNvPr id="85" name="Rectangle 84"/>
          <p:cNvSpPr/>
          <p:nvPr/>
        </p:nvSpPr>
        <p:spPr>
          <a:xfrm>
            <a:off x="5304519" y="1266825"/>
            <a:ext cx="5414268" cy="5016758"/>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Affidavits </a:t>
            </a:r>
          </a:p>
          <a:p>
            <a:pPr indent="0">
              <a:buFont typeface="Arial" panose="020B0604020202020204" pitchFamily="34" charset="0"/>
              <a:buChar char="•"/>
            </a:pPr>
            <a:r>
              <a:rPr lang="en-US" sz="1600" dirty="0">
                <a:solidFill>
                  <a:srgbClr val="373739"/>
                </a:solidFill>
                <a:latin typeface="Helvetica" panose="020B0604020202020204" pitchFamily="34" charset="0"/>
              </a:rPr>
              <a:t>Agency </a:t>
            </a:r>
          </a:p>
          <a:p>
            <a:pPr indent="0">
              <a:buFont typeface="Arial" panose="020B0604020202020204" pitchFamily="34" charset="0"/>
              <a:buChar char="•"/>
            </a:pPr>
            <a:r>
              <a:rPr lang="en-US" sz="1600" dirty="0">
                <a:solidFill>
                  <a:srgbClr val="373739"/>
                </a:solidFill>
                <a:latin typeface="Helvetica" panose="020B0604020202020204" pitchFamily="34" charset="0"/>
              </a:rPr>
              <a:t>Agreed Case </a:t>
            </a:r>
          </a:p>
          <a:p>
            <a:pPr indent="0">
              <a:buFont typeface="Arial" panose="020B0604020202020204" pitchFamily="34" charset="0"/>
              <a:buChar char="•"/>
            </a:pPr>
            <a:r>
              <a:rPr lang="en-US" sz="1600" dirty="0">
                <a:solidFill>
                  <a:srgbClr val="373739"/>
                </a:solidFill>
                <a:latin typeface="Helvetica" panose="020B0604020202020204" pitchFamily="34" charset="0"/>
              </a:rPr>
              <a:t>Agriculture </a:t>
            </a:r>
          </a:p>
          <a:p>
            <a:pPr indent="0">
              <a:buFont typeface="Arial" panose="020B0604020202020204" pitchFamily="34" charset="0"/>
              <a:buChar char="•"/>
            </a:pPr>
            <a:r>
              <a:rPr lang="en-US" sz="1600" dirty="0">
                <a:solidFill>
                  <a:srgbClr val="373739"/>
                </a:solidFill>
                <a:latin typeface="Helvetica" panose="020B0604020202020204" pitchFamily="34" charset="0"/>
              </a:rPr>
              <a:t>Aliens and Citizens </a:t>
            </a:r>
          </a:p>
          <a:p>
            <a:pPr indent="0">
              <a:buFont typeface="Arial" panose="020B0604020202020204" pitchFamily="34" charset="0"/>
              <a:buChar char="•"/>
            </a:pPr>
            <a:r>
              <a:rPr lang="en-US" sz="1600" dirty="0">
                <a:solidFill>
                  <a:srgbClr val="373739"/>
                </a:solidFill>
                <a:latin typeface="Helvetica" panose="020B0604020202020204" pitchFamily="34" charset="0"/>
              </a:rPr>
              <a:t>Alteration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Alternative Dispute Resolution </a:t>
            </a:r>
          </a:p>
          <a:p>
            <a:pPr indent="0">
              <a:buFont typeface="Arial" panose="020B0604020202020204" pitchFamily="34" charset="0"/>
              <a:buChar char="•"/>
            </a:pPr>
            <a:r>
              <a:rPr lang="en-US" sz="1600" dirty="0">
                <a:solidFill>
                  <a:srgbClr val="373739"/>
                </a:solidFill>
                <a:latin typeface="Helvetica" panose="020B0604020202020204" pitchFamily="34" charset="0"/>
              </a:rPr>
              <a:t>Ambassadors, Diplomats and Consular Officials </a:t>
            </a:r>
          </a:p>
          <a:p>
            <a:pPr indent="0">
              <a:buFont typeface="Arial" panose="020B0604020202020204" pitchFamily="34" charset="0"/>
              <a:buChar char="•"/>
            </a:pPr>
            <a:r>
              <a:rPr lang="en-US" sz="1600" dirty="0">
                <a:solidFill>
                  <a:srgbClr val="373739"/>
                </a:solidFill>
                <a:latin typeface="Helvetica" panose="020B0604020202020204" pitchFamily="34" charset="0"/>
              </a:rPr>
              <a:t>Americans with Disabilities Act Analysis and Implications </a:t>
            </a:r>
          </a:p>
          <a:p>
            <a:pPr indent="0">
              <a:buFont typeface="Arial" panose="020B0604020202020204" pitchFamily="34" charset="0"/>
              <a:buChar char="•"/>
            </a:pPr>
            <a:r>
              <a:rPr lang="en-US" sz="1600" dirty="0">
                <a:solidFill>
                  <a:srgbClr val="373739"/>
                </a:solidFill>
                <a:latin typeface="Helvetica" panose="020B0604020202020204" pitchFamily="34" charset="0"/>
              </a:rPr>
              <a:t>Amicus Curiae </a:t>
            </a:r>
          </a:p>
          <a:p>
            <a:pPr indent="0">
              <a:buFont typeface="Arial" panose="020B0604020202020204" pitchFamily="34" charset="0"/>
              <a:buChar char="•"/>
            </a:pPr>
            <a:r>
              <a:rPr lang="en-US" sz="1600" dirty="0">
                <a:solidFill>
                  <a:srgbClr val="373739"/>
                </a:solidFill>
                <a:latin typeface="Helvetica" panose="020B0604020202020204" pitchFamily="34" charset="0"/>
              </a:rPr>
              <a:t>Animals </a:t>
            </a:r>
          </a:p>
          <a:p>
            <a:pPr indent="0">
              <a:buFont typeface="Arial" panose="020B0604020202020204" pitchFamily="34" charset="0"/>
              <a:buChar char="•"/>
            </a:pPr>
            <a:r>
              <a:rPr lang="en-US" sz="1600" dirty="0">
                <a:solidFill>
                  <a:srgbClr val="373739"/>
                </a:solidFill>
                <a:latin typeface="Helvetica" panose="020B0604020202020204" pitchFamily="34" charset="0"/>
              </a:rPr>
              <a:t>Annuities </a:t>
            </a:r>
          </a:p>
          <a:p>
            <a:pPr indent="0">
              <a:buFont typeface="Arial" panose="020B0604020202020204" pitchFamily="34" charset="0"/>
              <a:buChar char="•"/>
            </a:pPr>
            <a:r>
              <a:rPr lang="en-US" sz="1600" dirty="0">
                <a:solidFill>
                  <a:srgbClr val="373739"/>
                </a:solidFill>
                <a:latin typeface="Helvetica" panose="020B0604020202020204" pitchFamily="34" charset="0"/>
              </a:rPr>
              <a:t>Annulment of Marriage </a:t>
            </a:r>
          </a:p>
          <a:p>
            <a:pPr indent="0">
              <a:buFont typeface="Arial" panose="020B0604020202020204" pitchFamily="34" charset="0"/>
              <a:buChar char="•"/>
            </a:pPr>
            <a:r>
              <a:rPr lang="en-US" sz="1600" dirty="0">
                <a:solidFill>
                  <a:srgbClr val="373739"/>
                </a:solidFill>
                <a:latin typeface="Helvetica" panose="020B0604020202020204" pitchFamily="34" charset="0"/>
              </a:rPr>
              <a:t>Appearance </a:t>
            </a:r>
          </a:p>
          <a:p>
            <a:pPr indent="0">
              <a:buFont typeface="Arial" panose="020B0604020202020204" pitchFamily="34" charset="0"/>
              <a:buChar char="•"/>
            </a:pPr>
            <a:r>
              <a:rPr lang="en-US" sz="1600" dirty="0">
                <a:solidFill>
                  <a:srgbClr val="373739"/>
                </a:solidFill>
                <a:latin typeface="Helvetica" panose="020B0604020202020204" pitchFamily="34" charset="0"/>
              </a:rPr>
              <a:t>Appellate Review </a:t>
            </a:r>
          </a:p>
          <a:p>
            <a:pPr indent="0">
              <a:buFont typeface="Arial" panose="020B0604020202020204" pitchFamily="34" charset="0"/>
              <a:buChar char="•"/>
            </a:pPr>
            <a:r>
              <a:rPr lang="en-US" sz="1600" dirty="0">
                <a:solidFill>
                  <a:srgbClr val="373739"/>
                </a:solidFill>
                <a:latin typeface="Helvetica" panose="020B0604020202020204" pitchFamily="34" charset="0"/>
              </a:rPr>
              <a:t>Architects </a:t>
            </a:r>
          </a:p>
          <a:p>
            <a:pPr indent="0">
              <a:buFont typeface="Arial" panose="020B0604020202020204" pitchFamily="34" charset="0"/>
              <a:buChar char="•"/>
            </a:pPr>
            <a:r>
              <a:rPr lang="en-US" sz="1600" dirty="0">
                <a:solidFill>
                  <a:srgbClr val="373739"/>
                </a:solidFill>
                <a:latin typeface="Helvetica" panose="020B0604020202020204" pitchFamily="34" charset="0"/>
              </a:rPr>
              <a:t>Arrest </a:t>
            </a:r>
          </a:p>
          <a:p>
            <a:pPr indent="0">
              <a:buFont typeface="Arial" panose="020B0604020202020204" pitchFamily="34" charset="0"/>
              <a:buChar char="•"/>
            </a:pPr>
            <a:r>
              <a:rPr lang="en-US" sz="1600" dirty="0">
                <a:solidFill>
                  <a:srgbClr val="373739"/>
                </a:solidFill>
                <a:latin typeface="Helvetica" panose="020B0604020202020204" pitchFamily="34" charset="0"/>
              </a:rPr>
              <a:t>Arson and Related Offenses </a:t>
            </a:r>
          </a:p>
          <a:p>
            <a:pPr indent="0">
              <a:buFont typeface="Arial" panose="020B0604020202020204" pitchFamily="34" charset="0"/>
              <a:buChar char="•"/>
            </a:pPr>
            <a:r>
              <a:rPr lang="en-US" sz="1600" dirty="0">
                <a:solidFill>
                  <a:srgbClr val="373739"/>
                </a:solidFill>
                <a:latin typeface="Helvetica" panose="020B0604020202020204" pitchFamily="34" charset="0"/>
              </a:rPr>
              <a:t>Assault and Battery </a:t>
            </a:r>
          </a:p>
          <a:p>
            <a:pPr indent="0">
              <a:buFont typeface="Arial" panose="020B0604020202020204" pitchFamily="34" charset="0"/>
              <a:buChar char="•"/>
            </a:pPr>
            <a:r>
              <a:rPr lang="en-US" sz="1600" dirty="0">
                <a:solidFill>
                  <a:srgbClr val="373739"/>
                </a:solidFill>
                <a:latin typeface="Helvetica" panose="020B0604020202020204" pitchFamily="34" charset="0"/>
              </a:rPr>
              <a:t>Assignments </a:t>
            </a:r>
          </a:p>
        </p:txBody>
      </p:sp>
      <p:sp>
        <p:nvSpPr>
          <p:cNvPr id="87" name="Rectangle 86"/>
          <p:cNvSpPr/>
          <p:nvPr/>
        </p:nvSpPr>
        <p:spPr>
          <a:xfrm>
            <a:off x="519678" y="774616"/>
            <a:ext cx="4150119"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Abandoned, Lost, and Unclaimed Property </a:t>
            </a:r>
          </a:p>
          <a:p>
            <a:pPr indent="0">
              <a:buFont typeface="Arial" panose="020B0604020202020204" pitchFamily="34" charset="0"/>
              <a:buChar char="•"/>
            </a:pPr>
            <a:r>
              <a:rPr lang="en-US" sz="1600" dirty="0">
                <a:solidFill>
                  <a:srgbClr val="373739"/>
                </a:solidFill>
                <a:latin typeface="Helvetica" panose="020B0604020202020204" pitchFamily="34" charset="0"/>
              </a:rPr>
              <a:t>Abatement, Survival, and Revival </a:t>
            </a:r>
          </a:p>
          <a:p>
            <a:pPr indent="0">
              <a:buFont typeface="Arial" panose="020B0604020202020204" pitchFamily="34" charset="0"/>
              <a:buChar char="•"/>
            </a:pPr>
            <a:r>
              <a:rPr lang="en-US" sz="1600" dirty="0">
                <a:solidFill>
                  <a:srgbClr val="373739"/>
                </a:solidFill>
                <a:latin typeface="Helvetica" panose="020B0604020202020204" pitchFamily="34" charset="0"/>
              </a:rPr>
              <a:t>Abduction and Kidnapping </a:t>
            </a:r>
          </a:p>
          <a:p>
            <a:pPr indent="0">
              <a:buFont typeface="Arial" panose="020B0604020202020204" pitchFamily="34" charset="0"/>
              <a:buChar char="•"/>
            </a:pPr>
            <a:r>
              <a:rPr lang="en-US" sz="1600" dirty="0">
                <a:solidFill>
                  <a:srgbClr val="373739"/>
                </a:solidFill>
                <a:latin typeface="Helvetica" panose="020B0604020202020204" pitchFamily="34" charset="0"/>
              </a:rPr>
              <a:t>Abortion and Birth Control </a:t>
            </a:r>
          </a:p>
          <a:p>
            <a:pPr indent="0">
              <a:buFont typeface="Arial" panose="020B0604020202020204" pitchFamily="34" charset="0"/>
              <a:buChar char="•"/>
            </a:pPr>
            <a:r>
              <a:rPr lang="en-US" sz="1600" dirty="0">
                <a:solidFill>
                  <a:srgbClr val="373739"/>
                </a:solidFill>
                <a:latin typeface="Helvetica" panose="020B0604020202020204" pitchFamily="34" charset="0"/>
              </a:rPr>
              <a:t>Absentees </a:t>
            </a:r>
          </a:p>
          <a:p>
            <a:pPr indent="0">
              <a:buFont typeface="Arial" panose="020B0604020202020204" pitchFamily="34" charset="0"/>
              <a:buChar char="•"/>
            </a:pPr>
            <a:r>
              <a:rPr lang="en-US" sz="1600" dirty="0">
                <a:solidFill>
                  <a:srgbClr val="373739"/>
                </a:solidFill>
                <a:latin typeface="Helvetica" panose="020B0604020202020204" pitchFamily="34" charset="0"/>
              </a:rPr>
              <a:t>Abstracts of Title </a:t>
            </a:r>
          </a:p>
          <a:p>
            <a:pPr indent="0">
              <a:buFont typeface="Arial" panose="020B0604020202020204" pitchFamily="34" charset="0"/>
              <a:buChar char="•"/>
            </a:pPr>
            <a:r>
              <a:rPr lang="en-US" sz="1600" dirty="0">
                <a:solidFill>
                  <a:srgbClr val="373739"/>
                </a:solidFill>
                <a:latin typeface="Helvetica" panose="020B0604020202020204" pitchFamily="34" charset="0"/>
              </a:rPr>
              <a:t>Abuse of Process </a:t>
            </a:r>
          </a:p>
          <a:p>
            <a:pPr indent="0">
              <a:buFont typeface="Arial" panose="020B0604020202020204" pitchFamily="34" charset="0"/>
              <a:buChar char="•"/>
            </a:pPr>
            <a:r>
              <a:rPr lang="en-US" sz="1600" dirty="0">
                <a:solidFill>
                  <a:srgbClr val="373739"/>
                </a:solidFill>
                <a:latin typeface="Helvetica" panose="020B0604020202020204" pitchFamily="34" charset="0"/>
              </a:rPr>
              <a:t>Accession and Confusion </a:t>
            </a:r>
          </a:p>
          <a:p>
            <a:pPr indent="0">
              <a:buFont typeface="Arial" panose="020B0604020202020204" pitchFamily="34" charset="0"/>
              <a:buChar char="•"/>
            </a:pPr>
            <a:r>
              <a:rPr lang="en-US" sz="1600" dirty="0">
                <a:solidFill>
                  <a:srgbClr val="373739"/>
                </a:solidFill>
                <a:latin typeface="Helvetica" panose="020B0604020202020204" pitchFamily="34" charset="0"/>
              </a:rPr>
              <a:t>Accord and Satisfaction </a:t>
            </a:r>
          </a:p>
          <a:p>
            <a:pPr indent="0">
              <a:buFont typeface="Arial" panose="020B0604020202020204" pitchFamily="34" charset="0"/>
              <a:buChar char="•"/>
            </a:pPr>
            <a:r>
              <a:rPr lang="en-US" sz="1600" dirty="0">
                <a:solidFill>
                  <a:srgbClr val="373739"/>
                </a:solidFill>
                <a:latin typeface="Helvetica" panose="020B0604020202020204" pitchFamily="34" charset="0"/>
              </a:rPr>
              <a:t>Accountants </a:t>
            </a:r>
          </a:p>
          <a:p>
            <a:pPr indent="0">
              <a:buFont typeface="Arial" panose="020B0604020202020204" pitchFamily="34" charset="0"/>
              <a:buChar char="•"/>
            </a:pPr>
            <a:r>
              <a:rPr lang="en-US" sz="1600" dirty="0">
                <a:solidFill>
                  <a:srgbClr val="373739"/>
                </a:solidFill>
                <a:latin typeface="Helvetica" panose="020B0604020202020204" pitchFamily="34" charset="0"/>
              </a:rPr>
              <a:t>Accounts and Accounting </a:t>
            </a:r>
          </a:p>
          <a:p>
            <a:pPr indent="0">
              <a:buFont typeface="Arial" panose="020B0604020202020204" pitchFamily="34" charset="0"/>
              <a:buChar char="•"/>
            </a:pPr>
            <a:r>
              <a:rPr lang="en-US" sz="1600" dirty="0">
                <a:solidFill>
                  <a:srgbClr val="373739"/>
                </a:solidFill>
                <a:latin typeface="Helvetica" panose="020B0604020202020204" pitchFamily="34" charset="0"/>
              </a:rPr>
              <a:t>Acknowledgments </a:t>
            </a:r>
          </a:p>
          <a:p>
            <a:pPr indent="0">
              <a:buFont typeface="Arial" panose="020B0604020202020204" pitchFamily="34" charset="0"/>
              <a:buChar char="•"/>
            </a:pPr>
            <a:r>
              <a:rPr lang="en-US" sz="1600" dirty="0">
                <a:solidFill>
                  <a:srgbClr val="373739"/>
                </a:solidFill>
                <a:latin typeface="Helvetica" panose="020B0604020202020204" pitchFamily="34" charset="0"/>
              </a:rPr>
              <a:t>Actions </a:t>
            </a:r>
          </a:p>
          <a:p>
            <a:pPr indent="0">
              <a:buFont typeface="Arial" panose="020B0604020202020204" pitchFamily="34" charset="0"/>
              <a:buChar char="•"/>
            </a:pPr>
            <a:r>
              <a:rPr lang="en-US" sz="1600" dirty="0">
                <a:solidFill>
                  <a:srgbClr val="373739"/>
                </a:solidFill>
                <a:latin typeface="Helvetica" panose="020B0604020202020204" pitchFamily="34" charset="0"/>
              </a:rPr>
              <a:t>Act of God </a:t>
            </a:r>
          </a:p>
          <a:p>
            <a:pPr indent="0">
              <a:buFont typeface="Arial" panose="020B0604020202020204" pitchFamily="34" charset="0"/>
              <a:buChar char="•"/>
            </a:pPr>
            <a:r>
              <a:rPr lang="en-US" sz="1600" dirty="0">
                <a:solidFill>
                  <a:srgbClr val="373739"/>
                </a:solidFill>
                <a:latin typeface="Helvetica" panose="020B0604020202020204" pitchFamily="34" charset="0"/>
              </a:rPr>
              <a:t>Adjoining Landowners </a:t>
            </a:r>
          </a:p>
          <a:p>
            <a:pPr indent="0">
              <a:buFont typeface="Arial" panose="020B0604020202020204" pitchFamily="34" charset="0"/>
              <a:buChar char="•"/>
            </a:pPr>
            <a:r>
              <a:rPr lang="en-US" sz="1600" dirty="0">
                <a:solidFill>
                  <a:srgbClr val="373739"/>
                </a:solidFill>
                <a:latin typeface="Helvetica" panose="020B0604020202020204" pitchFamily="34" charset="0"/>
              </a:rPr>
              <a:t>Administrative Law </a:t>
            </a:r>
          </a:p>
          <a:p>
            <a:pPr indent="0">
              <a:buFont typeface="Arial" panose="020B0604020202020204" pitchFamily="34" charset="0"/>
              <a:buChar char="•"/>
            </a:pPr>
            <a:r>
              <a:rPr lang="en-US" sz="1600" dirty="0">
                <a:solidFill>
                  <a:srgbClr val="373739"/>
                </a:solidFill>
                <a:latin typeface="Helvetica" panose="020B0604020202020204" pitchFamily="34" charset="0"/>
              </a:rPr>
              <a:t>Admiralty </a:t>
            </a:r>
          </a:p>
          <a:p>
            <a:pPr indent="0">
              <a:buFont typeface="Arial" panose="020B0604020202020204" pitchFamily="34" charset="0"/>
              <a:buChar char="•"/>
            </a:pPr>
            <a:r>
              <a:rPr lang="en-US" sz="1600" dirty="0">
                <a:solidFill>
                  <a:srgbClr val="373739"/>
                </a:solidFill>
                <a:latin typeface="Helvetica" panose="020B0604020202020204" pitchFamily="34" charset="0"/>
              </a:rPr>
              <a:t>Adoption </a:t>
            </a:r>
          </a:p>
          <a:p>
            <a:pPr indent="0">
              <a:buFont typeface="Arial" panose="020B0604020202020204" pitchFamily="34" charset="0"/>
              <a:buChar char="•"/>
            </a:pPr>
            <a:r>
              <a:rPr lang="en-US" sz="1600" dirty="0">
                <a:solidFill>
                  <a:srgbClr val="373739"/>
                </a:solidFill>
                <a:latin typeface="Helvetica" panose="020B0604020202020204" pitchFamily="34" charset="0"/>
              </a:rPr>
              <a:t>Adultery and Fornication </a:t>
            </a:r>
          </a:p>
          <a:p>
            <a:pPr indent="0">
              <a:buFont typeface="Arial" panose="020B0604020202020204" pitchFamily="34" charset="0"/>
              <a:buChar char="•"/>
            </a:pPr>
            <a:r>
              <a:rPr lang="en-US" sz="1600" dirty="0">
                <a:solidFill>
                  <a:srgbClr val="373739"/>
                </a:solidFill>
                <a:latin typeface="Helvetica" panose="020B0604020202020204" pitchFamily="34" charset="0"/>
              </a:rPr>
              <a:t>Advancements </a:t>
            </a:r>
          </a:p>
          <a:p>
            <a:pPr indent="0">
              <a:buFont typeface="Arial" panose="020B0604020202020204" pitchFamily="34" charset="0"/>
              <a:buChar char="•"/>
            </a:pPr>
            <a:r>
              <a:rPr lang="en-US" sz="1600" dirty="0">
                <a:solidFill>
                  <a:srgbClr val="373739"/>
                </a:solidFill>
                <a:latin typeface="Helvetica" panose="020B0604020202020204" pitchFamily="34" charset="0"/>
              </a:rPr>
              <a:t>Adverse Possession </a:t>
            </a:r>
          </a:p>
          <a:p>
            <a:pPr indent="0">
              <a:buFont typeface="Arial" panose="020B0604020202020204" pitchFamily="34" charset="0"/>
              <a:buChar char="•"/>
            </a:pPr>
            <a:r>
              <a:rPr lang="en-US" sz="1600" dirty="0">
                <a:solidFill>
                  <a:srgbClr val="373739"/>
                </a:solidFill>
                <a:latin typeface="Helvetica" panose="020B0604020202020204" pitchFamily="34" charset="0"/>
              </a:rPr>
              <a:t>Advertising</a:t>
            </a:r>
          </a:p>
        </p:txBody>
      </p:sp>
      <p:sp>
        <p:nvSpPr>
          <p:cNvPr id="2" name="Slide Number Placeholder 1">
            <a:extLst>
              <a:ext uri="{FF2B5EF4-FFF2-40B4-BE49-F238E27FC236}">
                <a16:creationId xmlns:a16="http://schemas.microsoft.com/office/drawing/2014/main" id="{62794480-42C7-4393-8CAC-166A0FE6A2EC}"/>
              </a:ext>
            </a:extLst>
          </p:cNvPr>
          <p:cNvSpPr>
            <a:spLocks noGrp="1"/>
          </p:cNvSpPr>
          <p:nvPr>
            <p:ph type="sldNum" sz="quarter" idx="12"/>
          </p:nvPr>
        </p:nvSpPr>
        <p:spPr/>
        <p:txBody>
          <a:bodyPr/>
          <a:lstStyle/>
          <a:p>
            <a:fld id="{AFAE5B16-0F33-4EE9-AE34-61D676368225}" type="slidenum">
              <a:rPr lang="zh-CN" altLang="en-US" smtClean="0"/>
              <a:t>26</a:t>
            </a:fld>
            <a:endParaRPr lang="zh-CN" altLang="en-US"/>
          </a:p>
        </p:txBody>
      </p:sp>
    </p:spTree>
    <p:custDataLst>
      <p:tags r:id="rId1"/>
    </p:custDataLst>
    <p:extLst>
      <p:ext uri="{BB962C8B-B14F-4D97-AF65-F5344CB8AC3E}">
        <p14:creationId xmlns:p14="http://schemas.microsoft.com/office/powerpoint/2010/main" val="34123007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3917052" y="762103"/>
            <a:ext cx="2847608" cy="338554"/>
          </a:xfrm>
          <a:prstGeom prst="rect">
            <a:avLst/>
          </a:prstGeom>
        </p:spPr>
        <p:txBody>
          <a:bodyPr wrap="square">
            <a:spAutoFit/>
          </a:bodyPr>
          <a:lstStyle/>
          <a:p>
            <a:r>
              <a:rPr lang="zh-CN" altLang="en-US" sz="1600" b="1" dirty="0">
                <a:solidFill>
                  <a:srgbClr val="FF0000"/>
                </a:solidFill>
                <a:latin typeface="+mn-ea"/>
              </a:rPr>
              <a:t>债权人利益分配</a:t>
            </a:r>
            <a:endParaRPr lang="en-US" altLang="zh-CN" sz="1600" b="1" dirty="0">
              <a:solidFill>
                <a:srgbClr val="FF0000"/>
              </a:solidFill>
              <a:latin typeface="+mn-ea"/>
            </a:endParaRPr>
          </a:p>
        </p:txBody>
      </p:sp>
      <p:sp>
        <p:nvSpPr>
          <p:cNvPr id="56" name="Rectangle 55"/>
          <p:cNvSpPr/>
          <p:nvPr/>
        </p:nvSpPr>
        <p:spPr>
          <a:xfrm>
            <a:off x="2349690" y="1007257"/>
            <a:ext cx="2847608" cy="338554"/>
          </a:xfrm>
          <a:prstGeom prst="rect">
            <a:avLst/>
          </a:prstGeom>
        </p:spPr>
        <p:txBody>
          <a:bodyPr wrap="square">
            <a:spAutoFit/>
          </a:bodyPr>
          <a:lstStyle/>
          <a:p>
            <a:r>
              <a:rPr lang="zh-CN" altLang="en-US" sz="1600" b="1" dirty="0">
                <a:solidFill>
                  <a:srgbClr val="FF0000"/>
                </a:solidFill>
                <a:latin typeface="+mn-ea"/>
              </a:rPr>
              <a:t>援助，令状</a:t>
            </a:r>
            <a:endParaRPr lang="en-US" altLang="zh-CN" sz="1600" b="1" dirty="0">
              <a:solidFill>
                <a:srgbClr val="FF0000"/>
              </a:solidFill>
              <a:latin typeface="+mn-ea"/>
            </a:endParaRPr>
          </a:p>
        </p:txBody>
      </p:sp>
      <p:sp>
        <p:nvSpPr>
          <p:cNvPr id="57" name="Rectangle 56"/>
          <p:cNvSpPr/>
          <p:nvPr/>
        </p:nvSpPr>
        <p:spPr>
          <a:xfrm>
            <a:off x="2766059" y="1252411"/>
            <a:ext cx="2847608" cy="338554"/>
          </a:xfrm>
          <a:prstGeom prst="rect">
            <a:avLst/>
          </a:prstGeom>
        </p:spPr>
        <p:txBody>
          <a:bodyPr wrap="square">
            <a:spAutoFit/>
          </a:bodyPr>
          <a:lstStyle/>
          <a:p>
            <a:r>
              <a:rPr lang="zh-CN" altLang="en-US" sz="1600" b="1" dirty="0">
                <a:solidFill>
                  <a:srgbClr val="FF0000"/>
                </a:solidFill>
                <a:latin typeface="+mn-ea"/>
              </a:rPr>
              <a:t>协会与俱乐部</a:t>
            </a:r>
            <a:endParaRPr lang="en-US" altLang="zh-CN" sz="1600" b="1" dirty="0">
              <a:solidFill>
                <a:srgbClr val="FF0000"/>
              </a:solidFill>
              <a:latin typeface="+mn-ea"/>
            </a:endParaRPr>
          </a:p>
        </p:txBody>
      </p:sp>
      <p:sp>
        <p:nvSpPr>
          <p:cNvPr id="6" name="Rectangle 5"/>
          <p:cNvSpPr/>
          <p:nvPr/>
        </p:nvSpPr>
        <p:spPr>
          <a:xfrm>
            <a:off x="509518" y="762103"/>
            <a:ext cx="3680345"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Assignments for Benefit of Creditors </a:t>
            </a:r>
          </a:p>
          <a:p>
            <a:pPr indent="0">
              <a:buFont typeface="Arial" panose="020B0604020202020204" pitchFamily="34" charset="0"/>
              <a:buChar char="•"/>
            </a:pPr>
            <a:r>
              <a:rPr lang="en-US" sz="1600" dirty="0">
                <a:solidFill>
                  <a:srgbClr val="373739"/>
                </a:solidFill>
                <a:latin typeface="Helvetica" panose="020B0604020202020204" pitchFamily="34" charset="0"/>
              </a:rPr>
              <a:t>Assistance, Writ of </a:t>
            </a:r>
          </a:p>
          <a:p>
            <a:pPr indent="0">
              <a:buFont typeface="Arial" panose="020B0604020202020204" pitchFamily="34" charset="0"/>
              <a:buChar char="•"/>
            </a:pPr>
            <a:r>
              <a:rPr lang="en-US" sz="1600" dirty="0">
                <a:solidFill>
                  <a:srgbClr val="373739"/>
                </a:solidFill>
                <a:latin typeface="Helvetica" panose="020B0604020202020204" pitchFamily="34" charset="0"/>
              </a:rPr>
              <a:t>Associations and Clubs </a:t>
            </a:r>
          </a:p>
          <a:p>
            <a:pPr indent="0">
              <a:buFont typeface="Arial" panose="020B0604020202020204" pitchFamily="34" charset="0"/>
              <a:buChar char="•"/>
            </a:pPr>
            <a:r>
              <a:rPr lang="en-US" sz="1600" dirty="0">
                <a:solidFill>
                  <a:srgbClr val="373739"/>
                </a:solidFill>
                <a:latin typeface="Helvetica" panose="020B0604020202020204" pitchFamily="34" charset="0"/>
              </a:rPr>
              <a:t>Attachment and Garnishment </a:t>
            </a:r>
          </a:p>
          <a:p>
            <a:pPr indent="0">
              <a:buFont typeface="Arial" panose="020B0604020202020204" pitchFamily="34" charset="0"/>
              <a:buChar char="•"/>
            </a:pPr>
            <a:r>
              <a:rPr lang="en-US" sz="1600" dirty="0">
                <a:solidFill>
                  <a:srgbClr val="373739"/>
                </a:solidFill>
                <a:latin typeface="Helvetica" panose="020B0604020202020204" pitchFamily="34" charset="0"/>
              </a:rPr>
              <a:t>Attorney General </a:t>
            </a:r>
          </a:p>
          <a:p>
            <a:pPr indent="0">
              <a:buFont typeface="Arial" panose="020B0604020202020204" pitchFamily="34" charset="0"/>
              <a:buChar char="•"/>
            </a:pPr>
            <a:r>
              <a:rPr lang="en-US" sz="1600" dirty="0">
                <a:solidFill>
                  <a:srgbClr val="373739"/>
                </a:solidFill>
                <a:latin typeface="Helvetica" panose="020B0604020202020204" pitchFamily="34" charset="0"/>
              </a:rPr>
              <a:t>Attorneys at Law </a:t>
            </a:r>
          </a:p>
          <a:p>
            <a:pPr indent="0">
              <a:buFont typeface="Arial" panose="020B0604020202020204" pitchFamily="34" charset="0"/>
              <a:buChar char="•"/>
            </a:pPr>
            <a:r>
              <a:rPr lang="en-US" sz="1600" dirty="0">
                <a:solidFill>
                  <a:srgbClr val="373739"/>
                </a:solidFill>
                <a:latin typeface="Helvetica" panose="020B0604020202020204" pitchFamily="34" charset="0"/>
              </a:rPr>
              <a:t>Auctions and Auctioneers </a:t>
            </a:r>
          </a:p>
          <a:p>
            <a:pPr indent="0">
              <a:buFont typeface="Arial" panose="020B0604020202020204" pitchFamily="34" charset="0"/>
              <a:buChar char="•"/>
            </a:pPr>
            <a:r>
              <a:rPr lang="en-US" sz="1600" dirty="0" err="1">
                <a:solidFill>
                  <a:srgbClr val="373739"/>
                </a:solidFill>
                <a:latin typeface="Helvetica" panose="020B0604020202020204" pitchFamily="34" charset="0"/>
              </a:rPr>
              <a:t>Audita</a:t>
            </a:r>
            <a:r>
              <a:rPr lang="en-US" sz="1600" dirty="0">
                <a:solidFill>
                  <a:srgbClr val="373739"/>
                </a:solidFill>
                <a:latin typeface="Helvetica" panose="020B0604020202020204" pitchFamily="34" charset="0"/>
              </a:rPr>
              <a:t> </a:t>
            </a:r>
            <a:r>
              <a:rPr lang="en-US" sz="1600" dirty="0" err="1">
                <a:solidFill>
                  <a:srgbClr val="373739"/>
                </a:solidFill>
                <a:latin typeface="Helvetica" panose="020B0604020202020204" pitchFamily="34" charset="0"/>
              </a:rPr>
              <a:t>Querela</a:t>
            </a:r>
            <a:r>
              <a:rPr lang="en-US" sz="1600" dirty="0">
                <a:solidFill>
                  <a:srgbClr val="373739"/>
                </a:solidFill>
                <a:latin typeface="Helvetica" panose="020B0604020202020204" pitchFamily="34" charset="0"/>
              </a:rPr>
              <a:t>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 Insurance </a:t>
            </a:r>
          </a:p>
          <a:p>
            <a:pPr indent="0">
              <a:buFont typeface="Arial" panose="020B0604020202020204" pitchFamily="34" charset="0"/>
              <a:buChar char="•"/>
            </a:pPr>
            <a:r>
              <a:rPr lang="en-US" sz="1600" dirty="0">
                <a:solidFill>
                  <a:srgbClr val="373739"/>
                </a:solidFill>
                <a:latin typeface="Helvetica" panose="020B0604020202020204" pitchFamily="34" charset="0"/>
              </a:rPr>
              <a:t>Automobiles and Highway Traffic </a:t>
            </a:r>
          </a:p>
          <a:p>
            <a:pPr indent="0">
              <a:buFont typeface="Arial" panose="020B0604020202020204" pitchFamily="34" charset="0"/>
              <a:buChar char="•"/>
            </a:pPr>
            <a:r>
              <a:rPr lang="en-US" sz="1600" dirty="0">
                <a:solidFill>
                  <a:srgbClr val="373739"/>
                </a:solidFill>
                <a:latin typeface="Helvetica" panose="020B0604020202020204" pitchFamily="34" charset="0"/>
              </a:rPr>
              <a:t>Aviation </a:t>
            </a:r>
          </a:p>
          <a:p>
            <a:pPr indent="0">
              <a:buFont typeface="Arial" panose="020B0604020202020204" pitchFamily="34" charset="0"/>
              <a:buChar char="•"/>
            </a:pPr>
            <a:r>
              <a:rPr lang="en-US" sz="1600" dirty="0">
                <a:solidFill>
                  <a:srgbClr val="373739"/>
                </a:solidFill>
                <a:latin typeface="Helvetica" panose="020B0604020202020204" pitchFamily="34" charset="0"/>
              </a:rPr>
              <a:t>Bail and Recognizance </a:t>
            </a:r>
          </a:p>
          <a:p>
            <a:pPr indent="0">
              <a:buFont typeface="Arial" panose="020B0604020202020204" pitchFamily="34" charset="0"/>
              <a:buChar char="•"/>
            </a:pPr>
            <a:r>
              <a:rPr lang="en-US" sz="1600" dirty="0">
                <a:solidFill>
                  <a:srgbClr val="373739"/>
                </a:solidFill>
                <a:latin typeface="Helvetica" panose="020B0604020202020204" pitchFamily="34" charset="0"/>
              </a:rPr>
              <a:t>Bailments </a:t>
            </a:r>
          </a:p>
          <a:p>
            <a:pPr indent="0">
              <a:buFont typeface="Arial" panose="020B0604020202020204" pitchFamily="34" charset="0"/>
              <a:buChar char="•"/>
            </a:pPr>
            <a:r>
              <a:rPr lang="en-US" sz="1600" dirty="0">
                <a:solidFill>
                  <a:srgbClr val="373739"/>
                </a:solidFill>
                <a:latin typeface="Helvetica" panose="020B0604020202020204" pitchFamily="34" charset="0"/>
              </a:rPr>
              <a:t>Bankruptcy </a:t>
            </a:r>
          </a:p>
          <a:p>
            <a:pPr indent="0">
              <a:buFont typeface="Arial" panose="020B0604020202020204" pitchFamily="34" charset="0"/>
              <a:buChar char="•"/>
            </a:pPr>
            <a:r>
              <a:rPr lang="en-US" sz="1600" dirty="0">
                <a:solidFill>
                  <a:srgbClr val="373739"/>
                </a:solidFill>
                <a:latin typeface="Helvetica" panose="020B0604020202020204" pitchFamily="34" charset="0"/>
              </a:rPr>
              <a:t>Banks and Financial Institutions </a:t>
            </a:r>
          </a:p>
          <a:p>
            <a:pPr indent="0">
              <a:buFont typeface="Arial" panose="020B0604020202020204" pitchFamily="34" charset="0"/>
              <a:buChar char="•"/>
            </a:pPr>
            <a:r>
              <a:rPr lang="en-US" sz="1600" dirty="0">
                <a:solidFill>
                  <a:srgbClr val="373739"/>
                </a:solidFill>
                <a:latin typeface="Helvetica" panose="020B0604020202020204" pitchFamily="34" charset="0"/>
              </a:rPr>
              <a:t>Barbers and Cosmetologists </a:t>
            </a:r>
          </a:p>
          <a:p>
            <a:pPr indent="0">
              <a:buFont typeface="Arial" panose="020B0604020202020204" pitchFamily="34" charset="0"/>
              <a:buChar char="•"/>
            </a:pPr>
            <a:r>
              <a:rPr lang="en-US" sz="1600" dirty="0">
                <a:solidFill>
                  <a:srgbClr val="373739"/>
                </a:solidFill>
                <a:latin typeface="Helvetica" panose="020B0604020202020204" pitchFamily="34" charset="0"/>
              </a:rPr>
              <a:t>Bigamy </a:t>
            </a:r>
          </a:p>
          <a:p>
            <a:pPr indent="0">
              <a:buFont typeface="Arial" panose="020B0604020202020204" pitchFamily="34" charset="0"/>
              <a:buChar char="•"/>
            </a:pPr>
            <a:r>
              <a:rPr lang="en-US" sz="1600" dirty="0">
                <a:solidFill>
                  <a:srgbClr val="373739"/>
                </a:solidFill>
                <a:latin typeface="Helvetica" panose="020B0604020202020204" pitchFamily="34" charset="0"/>
              </a:rPr>
              <a:t>Bills and Notes </a:t>
            </a:r>
          </a:p>
          <a:p>
            <a:pPr indent="0">
              <a:buFont typeface="Arial" panose="020B0604020202020204" pitchFamily="34" charset="0"/>
              <a:buChar char="•"/>
            </a:pPr>
            <a:r>
              <a:rPr lang="en-US" sz="1600" dirty="0">
                <a:solidFill>
                  <a:srgbClr val="373739"/>
                </a:solidFill>
                <a:latin typeface="Helvetica" panose="020B0604020202020204" pitchFamily="34" charset="0"/>
              </a:rPr>
              <a:t>Blasphemy and Profanity </a:t>
            </a:r>
          </a:p>
          <a:p>
            <a:pPr indent="0">
              <a:buFont typeface="Arial" panose="020B0604020202020204" pitchFamily="34" charset="0"/>
              <a:buChar char="•"/>
            </a:pPr>
            <a:r>
              <a:rPr lang="en-US" sz="1600" dirty="0">
                <a:solidFill>
                  <a:srgbClr val="373739"/>
                </a:solidFill>
                <a:latin typeface="Helvetica" panose="020B0604020202020204" pitchFamily="34" charset="0"/>
              </a:rPr>
              <a:t>Boats and Boating </a:t>
            </a:r>
          </a:p>
          <a:p>
            <a:pPr indent="0">
              <a:buFont typeface="Arial" panose="020B0604020202020204" pitchFamily="34" charset="0"/>
              <a:buChar char="•"/>
            </a:pPr>
            <a:r>
              <a:rPr lang="en-US" sz="1600" dirty="0">
                <a:solidFill>
                  <a:srgbClr val="373739"/>
                </a:solidFill>
                <a:latin typeface="Helvetica" panose="020B0604020202020204" pitchFamily="34" charset="0"/>
              </a:rPr>
              <a:t>Bonds </a:t>
            </a:r>
          </a:p>
          <a:p>
            <a:pPr indent="0">
              <a:buFont typeface="Arial" panose="020B0604020202020204" pitchFamily="34" charset="0"/>
              <a:buChar char="•"/>
            </a:pPr>
            <a:r>
              <a:rPr lang="en-US" sz="1600" dirty="0">
                <a:solidFill>
                  <a:srgbClr val="373739"/>
                </a:solidFill>
                <a:latin typeface="Helvetica" panose="020B0604020202020204" pitchFamily="34" charset="0"/>
              </a:rPr>
              <a:t>Boundaries </a:t>
            </a:r>
            <a:endParaRPr lang="en-US" sz="1600" dirty="0">
              <a:solidFill>
                <a:srgbClr val="373739"/>
              </a:solidFill>
              <a:effectLst/>
              <a:latin typeface="Helvetica" panose="020B0604020202020204" pitchFamily="34" charset="0"/>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274438" y="1495832"/>
            <a:ext cx="2847608" cy="338554"/>
          </a:xfrm>
          <a:prstGeom prst="rect">
            <a:avLst/>
          </a:prstGeom>
        </p:spPr>
        <p:txBody>
          <a:bodyPr wrap="square">
            <a:spAutoFit/>
          </a:bodyPr>
          <a:lstStyle/>
          <a:p>
            <a:r>
              <a:rPr lang="zh-CN" altLang="en-US" sz="1600" b="1" dirty="0">
                <a:solidFill>
                  <a:srgbClr val="FF0000"/>
                </a:solidFill>
                <a:latin typeface="+mn-ea"/>
              </a:rPr>
              <a:t>财产扣押与扣押令</a:t>
            </a:r>
            <a:endParaRPr lang="en-US" altLang="zh-CN" sz="1600" b="1" dirty="0">
              <a:solidFill>
                <a:srgbClr val="FF0000"/>
              </a:solidFill>
              <a:latin typeface="+mn-ea"/>
            </a:endParaRPr>
          </a:p>
        </p:txBody>
      </p:sp>
      <p:sp>
        <p:nvSpPr>
          <p:cNvPr id="111" name="Rectangle 110"/>
          <p:cNvSpPr/>
          <p:nvPr/>
        </p:nvSpPr>
        <p:spPr>
          <a:xfrm>
            <a:off x="2223906" y="1748807"/>
            <a:ext cx="2847608" cy="338554"/>
          </a:xfrm>
          <a:prstGeom prst="rect">
            <a:avLst/>
          </a:prstGeom>
        </p:spPr>
        <p:txBody>
          <a:bodyPr wrap="square">
            <a:spAutoFit/>
          </a:bodyPr>
          <a:lstStyle/>
          <a:p>
            <a:r>
              <a:rPr lang="zh-CN" altLang="en-US" sz="1600" b="1" dirty="0">
                <a:solidFill>
                  <a:srgbClr val="FF0000"/>
                </a:solidFill>
                <a:latin typeface="+mn-ea"/>
              </a:rPr>
              <a:t>总检察官</a:t>
            </a:r>
            <a:endParaRPr lang="en-US" altLang="zh-CN" sz="1600" b="1" dirty="0">
              <a:solidFill>
                <a:srgbClr val="FF0000"/>
              </a:solidFill>
              <a:latin typeface="+mn-ea"/>
            </a:endParaRPr>
          </a:p>
        </p:txBody>
      </p:sp>
      <p:sp>
        <p:nvSpPr>
          <p:cNvPr id="112" name="Rectangle 111"/>
          <p:cNvSpPr/>
          <p:nvPr/>
        </p:nvSpPr>
        <p:spPr>
          <a:xfrm>
            <a:off x="2224334" y="2000213"/>
            <a:ext cx="2847608" cy="338554"/>
          </a:xfrm>
          <a:prstGeom prst="rect">
            <a:avLst/>
          </a:prstGeom>
        </p:spPr>
        <p:txBody>
          <a:bodyPr wrap="square">
            <a:spAutoFit/>
          </a:bodyPr>
          <a:lstStyle/>
          <a:p>
            <a:r>
              <a:rPr lang="zh-CN" altLang="en-US" sz="1600" b="1" dirty="0">
                <a:solidFill>
                  <a:srgbClr val="FF0000"/>
                </a:solidFill>
                <a:latin typeface="+mn-ea"/>
              </a:rPr>
              <a:t>律师事务所</a:t>
            </a:r>
            <a:endParaRPr lang="en-US" altLang="zh-CN" sz="1600" b="1" dirty="0">
              <a:solidFill>
                <a:srgbClr val="FF0000"/>
              </a:solidFill>
              <a:latin typeface="+mn-ea"/>
            </a:endParaRPr>
          </a:p>
        </p:txBody>
      </p:sp>
      <p:sp>
        <p:nvSpPr>
          <p:cNvPr id="113" name="Rectangle 112"/>
          <p:cNvSpPr/>
          <p:nvPr/>
        </p:nvSpPr>
        <p:spPr>
          <a:xfrm>
            <a:off x="2970439" y="2227461"/>
            <a:ext cx="2847608" cy="338554"/>
          </a:xfrm>
          <a:prstGeom prst="rect">
            <a:avLst/>
          </a:prstGeom>
        </p:spPr>
        <p:txBody>
          <a:bodyPr wrap="square">
            <a:spAutoFit/>
          </a:bodyPr>
          <a:lstStyle/>
          <a:p>
            <a:r>
              <a:rPr lang="zh-CN" altLang="en-US" sz="1600" b="1" dirty="0">
                <a:solidFill>
                  <a:srgbClr val="FF0000"/>
                </a:solidFill>
                <a:latin typeface="+mn-ea"/>
              </a:rPr>
              <a:t>拍卖与拍卖商</a:t>
            </a:r>
            <a:endParaRPr lang="en-US" altLang="zh-CN" sz="1600" b="1" dirty="0">
              <a:solidFill>
                <a:srgbClr val="FF0000"/>
              </a:solidFill>
              <a:latin typeface="+mn-ea"/>
            </a:endParaRPr>
          </a:p>
        </p:txBody>
      </p:sp>
      <p:sp>
        <p:nvSpPr>
          <p:cNvPr id="114" name="Rectangle 113"/>
          <p:cNvSpPr/>
          <p:nvPr/>
        </p:nvSpPr>
        <p:spPr>
          <a:xfrm>
            <a:off x="2061064" y="2485617"/>
            <a:ext cx="2847608" cy="338554"/>
          </a:xfrm>
          <a:prstGeom prst="rect">
            <a:avLst/>
          </a:prstGeom>
        </p:spPr>
        <p:txBody>
          <a:bodyPr wrap="square">
            <a:spAutoFit/>
          </a:bodyPr>
          <a:lstStyle/>
          <a:p>
            <a:r>
              <a:rPr lang="zh-CN" altLang="en-US" sz="1600" b="1" dirty="0">
                <a:solidFill>
                  <a:srgbClr val="FF0000"/>
                </a:solidFill>
                <a:latin typeface="+mn-ea"/>
              </a:rPr>
              <a:t>异议听审</a:t>
            </a:r>
            <a:endParaRPr lang="en-US" altLang="zh-CN" sz="1600" b="1" dirty="0">
              <a:solidFill>
                <a:srgbClr val="FF0000"/>
              </a:solidFill>
              <a:latin typeface="+mn-ea"/>
            </a:endParaRPr>
          </a:p>
        </p:txBody>
      </p:sp>
      <p:sp>
        <p:nvSpPr>
          <p:cNvPr id="115" name="Rectangle 114"/>
          <p:cNvSpPr/>
          <p:nvPr/>
        </p:nvSpPr>
        <p:spPr>
          <a:xfrm>
            <a:off x="2633337" y="2709254"/>
            <a:ext cx="2847608" cy="338554"/>
          </a:xfrm>
          <a:prstGeom prst="rect">
            <a:avLst/>
          </a:prstGeom>
        </p:spPr>
        <p:txBody>
          <a:bodyPr wrap="square">
            <a:spAutoFit/>
          </a:bodyPr>
          <a:lstStyle/>
          <a:p>
            <a:r>
              <a:rPr lang="zh-CN" altLang="en-US" sz="1600" b="1" dirty="0">
                <a:solidFill>
                  <a:srgbClr val="FF0000"/>
                </a:solidFill>
                <a:latin typeface="+mn-ea"/>
              </a:rPr>
              <a:t>汽车保险</a:t>
            </a:r>
            <a:endParaRPr lang="en-US" altLang="zh-CN" sz="1600" b="1" dirty="0">
              <a:solidFill>
                <a:srgbClr val="FF0000"/>
              </a:solidFill>
              <a:latin typeface="+mn-ea"/>
            </a:endParaRPr>
          </a:p>
        </p:txBody>
      </p:sp>
      <p:sp>
        <p:nvSpPr>
          <p:cNvPr id="116" name="Rectangle 115"/>
          <p:cNvSpPr/>
          <p:nvPr/>
        </p:nvSpPr>
        <p:spPr>
          <a:xfrm>
            <a:off x="3560298" y="2956993"/>
            <a:ext cx="2847608" cy="338554"/>
          </a:xfrm>
          <a:prstGeom prst="rect">
            <a:avLst/>
          </a:prstGeom>
        </p:spPr>
        <p:txBody>
          <a:bodyPr wrap="square">
            <a:spAutoFit/>
          </a:bodyPr>
          <a:lstStyle/>
          <a:p>
            <a:r>
              <a:rPr lang="zh-CN" altLang="en-US" sz="1600" b="1" dirty="0">
                <a:solidFill>
                  <a:srgbClr val="FF0000"/>
                </a:solidFill>
                <a:latin typeface="+mn-ea"/>
              </a:rPr>
              <a:t>汽车及公路交通</a:t>
            </a:r>
            <a:endParaRPr lang="en-US" altLang="zh-CN" sz="1600" b="1" dirty="0">
              <a:solidFill>
                <a:srgbClr val="FF0000"/>
              </a:solidFill>
              <a:latin typeface="+mn-ea"/>
            </a:endParaRPr>
          </a:p>
        </p:txBody>
      </p:sp>
      <p:sp>
        <p:nvSpPr>
          <p:cNvPr id="117" name="Rectangle 116"/>
          <p:cNvSpPr/>
          <p:nvPr/>
        </p:nvSpPr>
        <p:spPr>
          <a:xfrm>
            <a:off x="1447716" y="3204811"/>
            <a:ext cx="2847608" cy="338554"/>
          </a:xfrm>
          <a:prstGeom prst="rect">
            <a:avLst/>
          </a:prstGeom>
        </p:spPr>
        <p:txBody>
          <a:bodyPr wrap="square">
            <a:spAutoFit/>
          </a:bodyPr>
          <a:lstStyle/>
          <a:p>
            <a:r>
              <a:rPr lang="zh-CN" altLang="en-US" sz="1600" b="1" dirty="0">
                <a:solidFill>
                  <a:srgbClr val="FF0000"/>
                </a:solidFill>
                <a:latin typeface="+mn-ea"/>
              </a:rPr>
              <a:t>航空</a:t>
            </a:r>
            <a:endParaRPr lang="en-US" altLang="zh-CN" sz="1600" b="1" dirty="0">
              <a:solidFill>
                <a:srgbClr val="FF0000"/>
              </a:solidFill>
              <a:latin typeface="+mn-ea"/>
            </a:endParaRPr>
          </a:p>
        </p:txBody>
      </p:sp>
      <p:sp>
        <p:nvSpPr>
          <p:cNvPr id="118" name="Rectangle 117"/>
          <p:cNvSpPr/>
          <p:nvPr/>
        </p:nvSpPr>
        <p:spPr>
          <a:xfrm>
            <a:off x="2735996" y="3453601"/>
            <a:ext cx="2847608" cy="338554"/>
          </a:xfrm>
          <a:prstGeom prst="rect">
            <a:avLst/>
          </a:prstGeom>
        </p:spPr>
        <p:txBody>
          <a:bodyPr wrap="square">
            <a:spAutoFit/>
          </a:bodyPr>
          <a:lstStyle/>
          <a:p>
            <a:r>
              <a:rPr lang="zh-CN" altLang="en-US" sz="1600" b="1" dirty="0">
                <a:solidFill>
                  <a:srgbClr val="FF0000"/>
                </a:solidFill>
                <a:latin typeface="+mn-ea"/>
              </a:rPr>
              <a:t>保释和保证金</a:t>
            </a:r>
            <a:endParaRPr lang="en-US" altLang="zh-CN" sz="1600" b="1" dirty="0">
              <a:solidFill>
                <a:srgbClr val="FF0000"/>
              </a:solidFill>
              <a:latin typeface="+mn-ea"/>
            </a:endParaRPr>
          </a:p>
        </p:txBody>
      </p:sp>
      <p:sp>
        <p:nvSpPr>
          <p:cNvPr id="119" name="Rectangle 118"/>
          <p:cNvSpPr/>
          <p:nvPr/>
        </p:nvSpPr>
        <p:spPr>
          <a:xfrm>
            <a:off x="1553177" y="3701305"/>
            <a:ext cx="2847608" cy="338554"/>
          </a:xfrm>
          <a:prstGeom prst="rect">
            <a:avLst/>
          </a:prstGeom>
        </p:spPr>
        <p:txBody>
          <a:bodyPr wrap="square">
            <a:spAutoFit/>
          </a:bodyPr>
          <a:lstStyle/>
          <a:p>
            <a:r>
              <a:rPr lang="zh-CN" altLang="en-US" sz="1600" b="1" dirty="0">
                <a:solidFill>
                  <a:srgbClr val="FF0000"/>
                </a:solidFill>
                <a:latin typeface="+mn-ea"/>
              </a:rPr>
              <a:t>委托人</a:t>
            </a:r>
            <a:endParaRPr lang="en-US" altLang="zh-CN" sz="1600" b="1" dirty="0">
              <a:solidFill>
                <a:srgbClr val="FF0000"/>
              </a:solidFill>
              <a:latin typeface="+mn-ea"/>
            </a:endParaRPr>
          </a:p>
        </p:txBody>
      </p:sp>
      <p:sp>
        <p:nvSpPr>
          <p:cNvPr id="120" name="Rectangle 119"/>
          <p:cNvSpPr/>
          <p:nvPr/>
        </p:nvSpPr>
        <p:spPr>
          <a:xfrm>
            <a:off x="1671601" y="3957360"/>
            <a:ext cx="2847608" cy="338554"/>
          </a:xfrm>
          <a:prstGeom prst="rect">
            <a:avLst/>
          </a:prstGeom>
        </p:spPr>
        <p:txBody>
          <a:bodyPr wrap="square">
            <a:spAutoFit/>
          </a:bodyPr>
          <a:lstStyle/>
          <a:p>
            <a:r>
              <a:rPr lang="zh-CN" altLang="en-US" sz="1600" b="1" dirty="0">
                <a:solidFill>
                  <a:srgbClr val="FF0000"/>
                </a:solidFill>
                <a:latin typeface="+mn-ea"/>
              </a:rPr>
              <a:t>破产</a:t>
            </a:r>
            <a:endParaRPr lang="en-US" altLang="zh-CN" sz="1600" b="1" dirty="0">
              <a:solidFill>
                <a:srgbClr val="FF0000"/>
              </a:solidFill>
              <a:latin typeface="+mn-ea"/>
            </a:endParaRPr>
          </a:p>
        </p:txBody>
      </p:sp>
      <p:sp>
        <p:nvSpPr>
          <p:cNvPr id="121" name="Rectangle 120"/>
          <p:cNvSpPr/>
          <p:nvPr/>
        </p:nvSpPr>
        <p:spPr>
          <a:xfrm>
            <a:off x="3519354" y="4191988"/>
            <a:ext cx="2847608" cy="338554"/>
          </a:xfrm>
          <a:prstGeom prst="rect">
            <a:avLst/>
          </a:prstGeom>
        </p:spPr>
        <p:txBody>
          <a:bodyPr wrap="square">
            <a:spAutoFit/>
          </a:bodyPr>
          <a:lstStyle/>
          <a:p>
            <a:r>
              <a:rPr lang="zh-CN" altLang="en-US" sz="1600" b="1" dirty="0">
                <a:solidFill>
                  <a:srgbClr val="FF0000"/>
                </a:solidFill>
                <a:latin typeface="+mn-ea"/>
              </a:rPr>
              <a:t>银行和金融机构</a:t>
            </a:r>
            <a:endParaRPr lang="en-US" altLang="zh-CN" sz="1600" b="1" dirty="0">
              <a:solidFill>
                <a:srgbClr val="FF0000"/>
              </a:solidFill>
              <a:latin typeface="+mn-ea"/>
            </a:endParaRPr>
          </a:p>
        </p:txBody>
      </p:sp>
      <p:sp>
        <p:nvSpPr>
          <p:cNvPr id="122" name="Rectangle 121"/>
          <p:cNvSpPr/>
          <p:nvPr/>
        </p:nvSpPr>
        <p:spPr>
          <a:xfrm>
            <a:off x="3225218" y="4423494"/>
            <a:ext cx="2847608" cy="338554"/>
          </a:xfrm>
          <a:prstGeom prst="rect">
            <a:avLst/>
          </a:prstGeom>
        </p:spPr>
        <p:txBody>
          <a:bodyPr wrap="square">
            <a:spAutoFit/>
          </a:bodyPr>
          <a:lstStyle/>
          <a:p>
            <a:r>
              <a:rPr lang="zh-CN" altLang="en-US" sz="1600" b="1" dirty="0">
                <a:solidFill>
                  <a:srgbClr val="FF0000"/>
                </a:solidFill>
                <a:latin typeface="+mn-ea"/>
              </a:rPr>
              <a:t>理发师和美容师</a:t>
            </a:r>
            <a:endParaRPr lang="en-US" altLang="zh-CN" sz="1600" b="1" dirty="0">
              <a:solidFill>
                <a:srgbClr val="FF0000"/>
              </a:solidFill>
              <a:latin typeface="+mn-ea"/>
            </a:endParaRPr>
          </a:p>
        </p:txBody>
      </p:sp>
      <p:sp>
        <p:nvSpPr>
          <p:cNvPr id="123" name="Rectangle 122"/>
          <p:cNvSpPr/>
          <p:nvPr/>
        </p:nvSpPr>
        <p:spPr>
          <a:xfrm>
            <a:off x="1356068" y="4678655"/>
            <a:ext cx="2847608" cy="338554"/>
          </a:xfrm>
          <a:prstGeom prst="rect">
            <a:avLst/>
          </a:prstGeom>
        </p:spPr>
        <p:txBody>
          <a:bodyPr wrap="square">
            <a:spAutoFit/>
          </a:bodyPr>
          <a:lstStyle/>
          <a:p>
            <a:r>
              <a:rPr lang="zh-CN" altLang="en-US" sz="1600" b="1" dirty="0">
                <a:solidFill>
                  <a:srgbClr val="FF0000"/>
                </a:solidFill>
                <a:latin typeface="+mn-ea"/>
              </a:rPr>
              <a:t>重婚</a:t>
            </a:r>
            <a:endParaRPr lang="en-US" altLang="zh-CN" sz="1600" b="1" dirty="0">
              <a:solidFill>
                <a:srgbClr val="FF0000"/>
              </a:solidFill>
              <a:latin typeface="+mn-ea"/>
            </a:endParaRPr>
          </a:p>
        </p:txBody>
      </p:sp>
      <p:sp>
        <p:nvSpPr>
          <p:cNvPr id="124" name="Rectangle 123"/>
          <p:cNvSpPr/>
          <p:nvPr/>
        </p:nvSpPr>
        <p:spPr>
          <a:xfrm>
            <a:off x="2001444" y="4908280"/>
            <a:ext cx="2847608" cy="338554"/>
          </a:xfrm>
          <a:prstGeom prst="rect">
            <a:avLst/>
          </a:prstGeom>
        </p:spPr>
        <p:txBody>
          <a:bodyPr wrap="square">
            <a:spAutoFit/>
          </a:bodyPr>
          <a:lstStyle/>
          <a:p>
            <a:r>
              <a:rPr lang="zh-CN" altLang="en-US" sz="1600" b="1" dirty="0">
                <a:solidFill>
                  <a:srgbClr val="FF0000"/>
                </a:solidFill>
                <a:latin typeface="+mn-ea"/>
              </a:rPr>
              <a:t>账单与票据</a:t>
            </a:r>
            <a:endParaRPr lang="en-US" altLang="zh-CN" sz="1600" b="1" dirty="0">
              <a:solidFill>
                <a:srgbClr val="FF0000"/>
              </a:solidFill>
              <a:latin typeface="+mn-ea"/>
            </a:endParaRPr>
          </a:p>
        </p:txBody>
      </p:sp>
      <p:sp>
        <p:nvSpPr>
          <p:cNvPr id="125" name="Rectangle 124"/>
          <p:cNvSpPr/>
          <p:nvPr/>
        </p:nvSpPr>
        <p:spPr>
          <a:xfrm>
            <a:off x="2930732" y="5150031"/>
            <a:ext cx="2847608" cy="338554"/>
          </a:xfrm>
          <a:prstGeom prst="rect">
            <a:avLst/>
          </a:prstGeom>
        </p:spPr>
        <p:txBody>
          <a:bodyPr wrap="square">
            <a:spAutoFit/>
          </a:bodyPr>
          <a:lstStyle/>
          <a:p>
            <a:r>
              <a:rPr lang="zh-CN" altLang="en-US" sz="1600" b="1" dirty="0">
                <a:solidFill>
                  <a:srgbClr val="FF0000"/>
                </a:solidFill>
                <a:latin typeface="+mn-ea"/>
              </a:rPr>
              <a:t>轻视与亵渎</a:t>
            </a:r>
            <a:endParaRPr lang="en-US" altLang="zh-CN" sz="1600" b="1" dirty="0">
              <a:solidFill>
                <a:srgbClr val="FF0000"/>
              </a:solidFill>
              <a:latin typeface="+mn-ea"/>
            </a:endParaRPr>
          </a:p>
        </p:txBody>
      </p:sp>
      <p:sp>
        <p:nvSpPr>
          <p:cNvPr id="126" name="Rectangle 125"/>
          <p:cNvSpPr/>
          <p:nvPr/>
        </p:nvSpPr>
        <p:spPr>
          <a:xfrm>
            <a:off x="2349690" y="5415675"/>
            <a:ext cx="2847608" cy="338554"/>
          </a:xfrm>
          <a:prstGeom prst="rect">
            <a:avLst/>
          </a:prstGeom>
        </p:spPr>
        <p:txBody>
          <a:bodyPr wrap="square">
            <a:spAutoFit/>
          </a:bodyPr>
          <a:lstStyle/>
          <a:p>
            <a:r>
              <a:rPr lang="zh-CN" altLang="en-US" sz="1600" b="1" dirty="0">
                <a:solidFill>
                  <a:srgbClr val="FF0000"/>
                </a:solidFill>
                <a:latin typeface="+mn-ea"/>
              </a:rPr>
              <a:t>船与划船</a:t>
            </a:r>
            <a:endParaRPr lang="en-US" altLang="zh-CN" sz="1600" b="1" dirty="0">
              <a:solidFill>
                <a:srgbClr val="FF0000"/>
              </a:solidFill>
              <a:latin typeface="+mn-ea"/>
            </a:endParaRPr>
          </a:p>
        </p:txBody>
      </p:sp>
      <p:sp>
        <p:nvSpPr>
          <p:cNvPr id="127" name="Rectangle 126"/>
          <p:cNvSpPr/>
          <p:nvPr/>
        </p:nvSpPr>
        <p:spPr>
          <a:xfrm>
            <a:off x="1203877" y="5660829"/>
            <a:ext cx="2847608" cy="338554"/>
          </a:xfrm>
          <a:prstGeom prst="rect">
            <a:avLst/>
          </a:prstGeom>
        </p:spPr>
        <p:txBody>
          <a:bodyPr wrap="square">
            <a:spAutoFit/>
          </a:bodyPr>
          <a:lstStyle/>
          <a:p>
            <a:r>
              <a:rPr lang="zh-CN" altLang="en-US" sz="1600" b="1" dirty="0">
                <a:solidFill>
                  <a:srgbClr val="FF0000"/>
                </a:solidFill>
                <a:latin typeface="+mn-ea"/>
              </a:rPr>
              <a:t>债券</a:t>
            </a:r>
            <a:endParaRPr lang="en-US" altLang="zh-CN" sz="1600" b="1" dirty="0">
              <a:solidFill>
                <a:srgbClr val="FF0000"/>
              </a:solidFill>
              <a:latin typeface="+mn-ea"/>
            </a:endParaRPr>
          </a:p>
        </p:txBody>
      </p:sp>
      <p:sp>
        <p:nvSpPr>
          <p:cNvPr id="128" name="Rectangle 127"/>
          <p:cNvSpPr/>
          <p:nvPr/>
        </p:nvSpPr>
        <p:spPr>
          <a:xfrm>
            <a:off x="1671601" y="5886049"/>
            <a:ext cx="2847608" cy="338554"/>
          </a:xfrm>
          <a:prstGeom prst="rect">
            <a:avLst/>
          </a:prstGeom>
        </p:spPr>
        <p:txBody>
          <a:bodyPr wrap="square">
            <a:spAutoFit/>
          </a:bodyPr>
          <a:lstStyle/>
          <a:p>
            <a:r>
              <a:rPr lang="zh-CN" altLang="en-US" sz="1600" b="1" dirty="0">
                <a:solidFill>
                  <a:srgbClr val="FF0000"/>
                </a:solidFill>
                <a:latin typeface="+mn-ea"/>
              </a:rPr>
              <a:t>边界</a:t>
            </a:r>
            <a:endParaRPr lang="en-US" altLang="zh-CN" sz="1600" b="1" dirty="0">
              <a:solidFill>
                <a:srgbClr val="FF0000"/>
              </a:solidFill>
              <a:latin typeface="+mn-ea"/>
            </a:endParaRPr>
          </a:p>
        </p:txBody>
      </p:sp>
      <p:sp>
        <p:nvSpPr>
          <p:cNvPr id="7" name="Rectangle 6"/>
          <p:cNvSpPr/>
          <p:nvPr/>
        </p:nvSpPr>
        <p:spPr>
          <a:xfrm>
            <a:off x="5575911" y="775751"/>
            <a:ext cx="4046851" cy="5509200"/>
          </a:xfrm>
          <a:prstGeom prst="rect">
            <a:avLst/>
          </a:prstGeom>
        </p:spPr>
        <p:txBody>
          <a:bodyPr wrap="square">
            <a:spAutoFit/>
          </a:bodyPr>
          <a:lstStyle/>
          <a:p>
            <a:pPr indent="0">
              <a:buFont typeface="Arial" panose="020B0604020202020204" pitchFamily="34" charset="0"/>
              <a:buChar char="•"/>
            </a:pPr>
            <a:r>
              <a:rPr lang="en-US" sz="1600" dirty="0">
                <a:solidFill>
                  <a:srgbClr val="373739"/>
                </a:solidFill>
                <a:latin typeface="Helvetica" panose="020B0604020202020204" pitchFamily="34" charset="0"/>
              </a:rPr>
              <a:t>Bounties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Peace and Disorderly Conduct </a:t>
            </a:r>
          </a:p>
          <a:p>
            <a:pPr indent="0">
              <a:buFont typeface="Arial" panose="020B0604020202020204" pitchFamily="34" charset="0"/>
              <a:buChar char="•"/>
            </a:pPr>
            <a:r>
              <a:rPr lang="en-US" sz="1600" dirty="0">
                <a:solidFill>
                  <a:srgbClr val="373739"/>
                </a:solidFill>
                <a:latin typeface="Helvetica" panose="020B0604020202020204" pitchFamily="34" charset="0"/>
              </a:rPr>
              <a:t>Breach of Promise </a:t>
            </a:r>
          </a:p>
          <a:p>
            <a:pPr indent="0">
              <a:buFont typeface="Arial" panose="020B0604020202020204" pitchFamily="34" charset="0"/>
              <a:buChar char="•"/>
            </a:pPr>
            <a:r>
              <a:rPr lang="en-US" sz="1600" dirty="0">
                <a:solidFill>
                  <a:srgbClr val="373739"/>
                </a:solidFill>
                <a:latin typeface="Helvetica" panose="020B0604020202020204" pitchFamily="34" charset="0"/>
              </a:rPr>
              <a:t>Bribery </a:t>
            </a:r>
          </a:p>
          <a:p>
            <a:pPr indent="0">
              <a:buFont typeface="Arial" panose="020B0604020202020204" pitchFamily="34" charset="0"/>
              <a:buChar char="•"/>
            </a:pPr>
            <a:r>
              <a:rPr lang="en-US" sz="1600" dirty="0">
                <a:solidFill>
                  <a:srgbClr val="373739"/>
                </a:solidFill>
                <a:latin typeface="Helvetica" panose="020B0604020202020204" pitchFamily="34" charset="0"/>
              </a:rPr>
              <a:t>Brokers </a:t>
            </a:r>
          </a:p>
          <a:p>
            <a:pPr indent="0">
              <a:buFont typeface="Arial" panose="020B0604020202020204" pitchFamily="34" charset="0"/>
              <a:buChar char="•"/>
            </a:pPr>
            <a:r>
              <a:rPr lang="en-US" sz="1600" dirty="0">
                <a:solidFill>
                  <a:srgbClr val="373739"/>
                </a:solidFill>
                <a:latin typeface="Helvetica" panose="020B0604020202020204" pitchFamily="34" charset="0"/>
              </a:rPr>
              <a:t>Building and Construction Contracts </a:t>
            </a:r>
          </a:p>
          <a:p>
            <a:pPr indent="0">
              <a:buFont typeface="Arial" panose="020B0604020202020204" pitchFamily="34" charset="0"/>
              <a:buChar char="•"/>
            </a:pPr>
            <a:r>
              <a:rPr lang="en-US" sz="1600" dirty="0">
                <a:solidFill>
                  <a:srgbClr val="373739"/>
                </a:solidFill>
                <a:latin typeface="Helvetica" panose="020B0604020202020204" pitchFamily="34" charset="0"/>
              </a:rPr>
              <a:t>Buildings </a:t>
            </a:r>
          </a:p>
          <a:p>
            <a:pPr indent="0">
              <a:buFont typeface="Arial" panose="020B0604020202020204" pitchFamily="34" charset="0"/>
              <a:buChar char="•"/>
            </a:pPr>
            <a:r>
              <a:rPr lang="en-US" sz="1600" dirty="0">
                <a:solidFill>
                  <a:srgbClr val="373739"/>
                </a:solidFill>
                <a:latin typeface="Helvetica" panose="020B0604020202020204" pitchFamily="34" charset="0"/>
              </a:rPr>
              <a:t>Burglary </a:t>
            </a:r>
          </a:p>
          <a:p>
            <a:pPr indent="0">
              <a:buFont typeface="Arial" panose="020B0604020202020204" pitchFamily="34" charset="0"/>
              <a:buChar char="•"/>
            </a:pPr>
            <a:r>
              <a:rPr lang="en-US" sz="1600" dirty="0">
                <a:solidFill>
                  <a:srgbClr val="373739"/>
                </a:solidFill>
                <a:latin typeface="Helvetica" panose="020B0604020202020204" pitchFamily="34" charset="0"/>
              </a:rPr>
              <a:t>Business Trusts </a:t>
            </a:r>
          </a:p>
          <a:p>
            <a:pPr indent="0">
              <a:buFont typeface="Arial" panose="020B0604020202020204" pitchFamily="34" charset="0"/>
              <a:buChar char="•"/>
            </a:pPr>
            <a:r>
              <a:rPr lang="en-US" sz="1600" dirty="0">
                <a:solidFill>
                  <a:srgbClr val="373739"/>
                </a:solidFill>
                <a:latin typeface="Helvetica" panose="020B0604020202020204" pitchFamily="34" charset="0"/>
              </a:rPr>
              <a:t>Canals </a:t>
            </a:r>
          </a:p>
          <a:p>
            <a:pPr indent="0">
              <a:buFont typeface="Arial" panose="020B0604020202020204" pitchFamily="34" charset="0"/>
              <a:buChar char="•"/>
            </a:pPr>
            <a:r>
              <a:rPr lang="en-US" sz="1600" dirty="0">
                <a:solidFill>
                  <a:srgbClr val="373739"/>
                </a:solidFill>
                <a:latin typeface="Helvetica" panose="020B0604020202020204" pitchFamily="34" charset="0"/>
              </a:rPr>
              <a:t>Cancellation of Instruments </a:t>
            </a:r>
          </a:p>
          <a:p>
            <a:pPr indent="0">
              <a:buFont typeface="Arial" panose="020B0604020202020204" pitchFamily="34" charset="0"/>
              <a:buChar char="•"/>
            </a:pPr>
            <a:r>
              <a:rPr lang="en-US" sz="1600" dirty="0">
                <a:solidFill>
                  <a:srgbClr val="373739"/>
                </a:solidFill>
                <a:latin typeface="Helvetica" panose="020B0604020202020204" pitchFamily="34" charset="0"/>
              </a:rPr>
              <a:t>Carriers </a:t>
            </a:r>
          </a:p>
          <a:p>
            <a:pPr indent="0">
              <a:buFont typeface="Arial" panose="020B0604020202020204" pitchFamily="34" charset="0"/>
              <a:buChar char="•"/>
            </a:pPr>
            <a:r>
              <a:rPr lang="en-US" sz="1600" dirty="0">
                <a:solidFill>
                  <a:srgbClr val="373739"/>
                </a:solidFill>
                <a:latin typeface="Helvetica" panose="020B0604020202020204" pitchFamily="34" charset="0"/>
              </a:rPr>
              <a:t>Cemeteries </a:t>
            </a:r>
          </a:p>
          <a:p>
            <a:pPr indent="0">
              <a:buFont typeface="Arial" panose="020B0604020202020204" pitchFamily="34" charset="0"/>
              <a:buChar char="•"/>
            </a:pPr>
            <a:r>
              <a:rPr lang="en-US" sz="1600" dirty="0">
                <a:solidFill>
                  <a:srgbClr val="373739"/>
                </a:solidFill>
                <a:latin typeface="Helvetica" panose="020B0604020202020204" pitchFamily="34" charset="0"/>
              </a:rPr>
              <a:t>Census </a:t>
            </a:r>
          </a:p>
          <a:p>
            <a:pPr indent="0">
              <a:buFont typeface="Arial" panose="020B0604020202020204" pitchFamily="34" charset="0"/>
              <a:buChar char="•"/>
            </a:pPr>
            <a:r>
              <a:rPr lang="en-US" sz="1600" dirty="0" err="1">
                <a:solidFill>
                  <a:srgbClr val="373739"/>
                </a:solidFill>
                <a:latin typeface="Helvetica" panose="020B0604020202020204" pitchFamily="34" charset="0"/>
              </a:rPr>
              <a:t>Certiorar</a:t>
            </a:r>
            <a:endParaRPr lang="en-US" sz="1600" dirty="0">
              <a:solidFill>
                <a:srgbClr val="373739"/>
              </a:solidFill>
              <a:latin typeface="Helvetica" panose="020B0604020202020204" pitchFamily="34" charset="0"/>
            </a:endParaRPr>
          </a:p>
          <a:p>
            <a:pPr indent="0">
              <a:buFont typeface="Arial" panose="020B0604020202020204" pitchFamily="34" charset="0"/>
              <a:buChar char="•"/>
            </a:pPr>
            <a:r>
              <a:rPr lang="en-US" sz="1600" dirty="0" err="1">
                <a:solidFill>
                  <a:srgbClr val="373739"/>
                </a:solidFill>
                <a:latin typeface="Helvetica" panose="020B0604020202020204" pitchFamily="34" charset="0"/>
              </a:rPr>
              <a:t>Champerty</a:t>
            </a:r>
            <a:r>
              <a:rPr lang="en-US" sz="1600" dirty="0">
                <a:solidFill>
                  <a:srgbClr val="373739"/>
                </a:solidFill>
                <a:latin typeface="Helvetica" panose="020B0604020202020204" pitchFamily="34" charset="0"/>
              </a:rPr>
              <a:t>, Maintenance, and Barratry </a:t>
            </a:r>
          </a:p>
          <a:p>
            <a:pPr indent="0">
              <a:buFont typeface="Arial" panose="020B0604020202020204" pitchFamily="34" charset="0"/>
              <a:buChar char="•"/>
            </a:pPr>
            <a:r>
              <a:rPr lang="en-US" sz="1600" dirty="0">
                <a:solidFill>
                  <a:srgbClr val="373739"/>
                </a:solidFill>
                <a:latin typeface="Helvetica" panose="020B0604020202020204" pitchFamily="34" charset="0"/>
              </a:rPr>
              <a:t>Charities </a:t>
            </a:r>
          </a:p>
          <a:p>
            <a:pPr indent="0">
              <a:buFont typeface="Arial" panose="020B0604020202020204" pitchFamily="34" charset="0"/>
              <a:buChar char="•"/>
            </a:pPr>
            <a:r>
              <a:rPr lang="en-US" sz="1600" dirty="0">
                <a:solidFill>
                  <a:srgbClr val="373739"/>
                </a:solidFill>
                <a:latin typeface="Helvetica" panose="020B0604020202020204" pitchFamily="34" charset="0"/>
              </a:rPr>
              <a:t>Civil Rights </a:t>
            </a:r>
          </a:p>
          <a:p>
            <a:pPr indent="0">
              <a:buFont typeface="Arial" panose="020B0604020202020204" pitchFamily="34" charset="0"/>
              <a:buChar char="•"/>
            </a:pPr>
            <a:r>
              <a:rPr lang="en-US" sz="1600" dirty="0">
                <a:solidFill>
                  <a:srgbClr val="373739"/>
                </a:solidFill>
                <a:latin typeface="Helvetica" panose="020B0604020202020204" pitchFamily="34" charset="0"/>
              </a:rPr>
              <a:t>Civil Service </a:t>
            </a:r>
          </a:p>
          <a:p>
            <a:pPr indent="0">
              <a:buFont typeface="Arial" panose="020B0604020202020204" pitchFamily="34" charset="0"/>
              <a:buChar char="•"/>
            </a:pPr>
            <a:r>
              <a:rPr lang="en-US" sz="1600" dirty="0">
                <a:solidFill>
                  <a:srgbClr val="373739"/>
                </a:solidFill>
                <a:latin typeface="Helvetica" panose="020B0604020202020204" pitchFamily="34" charset="0"/>
              </a:rPr>
              <a:t>Clerks of Court </a:t>
            </a:r>
          </a:p>
          <a:p>
            <a:pPr indent="0">
              <a:buFont typeface="Arial" panose="020B0604020202020204" pitchFamily="34" charset="0"/>
              <a:buChar char="•"/>
            </a:pPr>
            <a:r>
              <a:rPr lang="en-US" sz="1600" dirty="0">
                <a:solidFill>
                  <a:srgbClr val="373739"/>
                </a:solidFill>
                <a:latin typeface="Helvetica" panose="020B0604020202020204" pitchFamily="34" charset="0"/>
              </a:rPr>
              <a:t>Collection and Credit Agencies</a:t>
            </a:r>
          </a:p>
          <a:p>
            <a:pPr indent="0">
              <a:buFont typeface="Arial" panose="020B0604020202020204" pitchFamily="34" charset="0"/>
              <a:buChar char="•"/>
            </a:pPr>
            <a:r>
              <a:rPr lang="en-US" sz="1600" dirty="0">
                <a:solidFill>
                  <a:srgbClr val="373739"/>
                </a:solidFill>
                <a:latin typeface="Helvetica" panose="020B0604020202020204" pitchFamily="34" charset="0"/>
              </a:rPr>
              <a:t>Colleges and Universities</a:t>
            </a:r>
            <a:endParaRPr lang="en-US" sz="1600" dirty="0">
              <a:solidFill>
                <a:srgbClr val="373739"/>
              </a:solidFill>
              <a:effectLst/>
              <a:latin typeface="Helvetica" panose="020B0604020202020204" pitchFamily="34" charset="0"/>
            </a:endParaRPr>
          </a:p>
        </p:txBody>
      </p:sp>
      <p:sp>
        <p:nvSpPr>
          <p:cNvPr id="155" name="Rectangle 154"/>
          <p:cNvSpPr/>
          <p:nvPr/>
        </p:nvSpPr>
        <p:spPr>
          <a:xfrm>
            <a:off x="6489194" y="762103"/>
            <a:ext cx="2847608" cy="338554"/>
          </a:xfrm>
          <a:prstGeom prst="rect">
            <a:avLst/>
          </a:prstGeom>
        </p:spPr>
        <p:txBody>
          <a:bodyPr wrap="square">
            <a:spAutoFit/>
          </a:bodyPr>
          <a:lstStyle/>
          <a:p>
            <a:r>
              <a:rPr lang="zh-CN" altLang="en-US" sz="1600" b="1" dirty="0">
                <a:solidFill>
                  <a:srgbClr val="FF0000"/>
                </a:solidFill>
                <a:latin typeface="+mn-ea"/>
              </a:rPr>
              <a:t>出口奖励金</a:t>
            </a:r>
            <a:endParaRPr lang="en-US" altLang="zh-CN" sz="1600" b="1" dirty="0">
              <a:solidFill>
                <a:srgbClr val="FF0000"/>
              </a:solidFill>
              <a:latin typeface="+mn-ea"/>
            </a:endParaRPr>
          </a:p>
        </p:txBody>
      </p:sp>
      <p:sp>
        <p:nvSpPr>
          <p:cNvPr id="156" name="Rectangle 155"/>
          <p:cNvSpPr/>
          <p:nvPr/>
        </p:nvSpPr>
        <p:spPr>
          <a:xfrm>
            <a:off x="9374084" y="988577"/>
            <a:ext cx="2847608" cy="338554"/>
          </a:xfrm>
          <a:prstGeom prst="rect">
            <a:avLst/>
          </a:prstGeom>
        </p:spPr>
        <p:txBody>
          <a:bodyPr wrap="square">
            <a:spAutoFit/>
          </a:bodyPr>
          <a:lstStyle/>
          <a:p>
            <a:r>
              <a:rPr lang="zh-CN" altLang="en-US" sz="1600" b="1" dirty="0">
                <a:solidFill>
                  <a:srgbClr val="FF0000"/>
                </a:solidFill>
                <a:latin typeface="+mn-ea"/>
              </a:rPr>
              <a:t>违法和平及无序行为</a:t>
            </a:r>
            <a:endParaRPr lang="en-US" altLang="zh-CN" sz="1600" b="1" dirty="0">
              <a:solidFill>
                <a:srgbClr val="FF0000"/>
              </a:solidFill>
              <a:latin typeface="+mn-ea"/>
            </a:endParaRPr>
          </a:p>
        </p:txBody>
      </p:sp>
      <p:sp>
        <p:nvSpPr>
          <p:cNvPr id="157" name="Rectangle 156"/>
          <p:cNvSpPr/>
          <p:nvPr/>
        </p:nvSpPr>
        <p:spPr>
          <a:xfrm>
            <a:off x="7388345" y="1234235"/>
            <a:ext cx="2847608" cy="338554"/>
          </a:xfrm>
          <a:prstGeom prst="rect">
            <a:avLst/>
          </a:prstGeom>
        </p:spPr>
        <p:txBody>
          <a:bodyPr wrap="square">
            <a:spAutoFit/>
          </a:bodyPr>
          <a:lstStyle/>
          <a:p>
            <a:r>
              <a:rPr lang="zh-CN" altLang="en-US" sz="1600" b="1" dirty="0">
                <a:solidFill>
                  <a:srgbClr val="FF0000"/>
                </a:solidFill>
                <a:latin typeface="+mn-ea"/>
              </a:rPr>
              <a:t>违反承诺</a:t>
            </a:r>
            <a:endParaRPr lang="en-US" altLang="zh-CN" sz="1600" b="1" dirty="0">
              <a:solidFill>
                <a:srgbClr val="FF0000"/>
              </a:solidFill>
              <a:latin typeface="+mn-ea"/>
            </a:endParaRPr>
          </a:p>
        </p:txBody>
      </p:sp>
      <p:sp>
        <p:nvSpPr>
          <p:cNvPr id="158" name="Rectangle 157"/>
          <p:cNvSpPr/>
          <p:nvPr/>
        </p:nvSpPr>
        <p:spPr>
          <a:xfrm>
            <a:off x="6393618" y="1477768"/>
            <a:ext cx="2847608" cy="338554"/>
          </a:xfrm>
          <a:prstGeom prst="rect">
            <a:avLst/>
          </a:prstGeom>
        </p:spPr>
        <p:txBody>
          <a:bodyPr wrap="square">
            <a:spAutoFit/>
          </a:bodyPr>
          <a:lstStyle/>
          <a:p>
            <a:r>
              <a:rPr lang="zh-CN" altLang="en-US" sz="1600" b="1" dirty="0">
                <a:solidFill>
                  <a:srgbClr val="FF0000"/>
                </a:solidFill>
                <a:latin typeface="+mn-ea"/>
              </a:rPr>
              <a:t>受贿</a:t>
            </a:r>
            <a:endParaRPr lang="en-US" altLang="zh-CN" sz="1600" b="1" dirty="0">
              <a:solidFill>
                <a:srgbClr val="FF0000"/>
              </a:solidFill>
              <a:latin typeface="+mn-ea"/>
            </a:endParaRPr>
          </a:p>
        </p:txBody>
      </p:sp>
      <p:sp>
        <p:nvSpPr>
          <p:cNvPr id="159" name="Rectangle 158"/>
          <p:cNvSpPr/>
          <p:nvPr/>
        </p:nvSpPr>
        <p:spPr>
          <a:xfrm>
            <a:off x="6429461" y="1719091"/>
            <a:ext cx="2847608" cy="338554"/>
          </a:xfrm>
          <a:prstGeom prst="rect">
            <a:avLst/>
          </a:prstGeom>
        </p:spPr>
        <p:txBody>
          <a:bodyPr wrap="square">
            <a:spAutoFit/>
          </a:bodyPr>
          <a:lstStyle/>
          <a:p>
            <a:r>
              <a:rPr lang="zh-CN" altLang="en-US" sz="1600" b="1" dirty="0">
                <a:solidFill>
                  <a:srgbClr val="FF0000"/>
                </a:solidFill>
                <a:latin typeface="+mn-ea"/>
              </a:rPr>
              <a:t>经纪商</a:t>
            </a:r>
            <a:endParaRPr lang="en-US" altLang="zh-CN" sz="1600" b="1" dirty="0">
              <a:solidFill>
                <a:srgbClr val="FF0000"/>
              </a:solidFill>
              <a:latin typeface="+mn-ea"/>
            </a:endParaRPr>
          </a:p>
        </p:txBody>
      </p:sp>
      <p:sp>
        <p:nvSpPr>
          <p:cNvPr id="160" name="Rectangle 159"/>
          <p:cNvSpPr/>
          <p:nvPr/>
        </p:nvSpPr>
        <p:spPr>
          <a:xfrm>
            <a:off x="9027687" y="1974628"/>
            <a:ext cx="2847608" cy="338554"/>
          </a:xfrm>
          <a:prstGeom prst="rect">
            <a:avLst/>
          </a:prstGeom>
        </p:spPr>
        <p:txBody>
          <a:bodyPr wrap="square">
            <a:spAutoFit/>
          </a:bodyPr>
          <a:lstStyle/>
          <a:p>
            <a:r>
              <a:rPr lang="zh-CN" altLang="en-US" sz="1600" b="1" dirty="0">
                <a:solidFill>
                  <a:srgbClr val="FF0000"/>
                </a:solidFill>
                <a:latin typeface="+mn-ea"/>
              </a:rPr>
              <a:t>建筑合同</a:t>
            </a:r>
            <a:endParaRPr lang="en-US" altLang="zh-CN" sz="1600" b="1" dirty="0">
              <a:solidFill>
                <a:srgbClr val="FF0000"/>
              </a:solidFill>
              <a:latin typeface="+mn-ea"/>
            </a:endParaRPr>
          </a:p>
        </p:txBody>
      </p:sp>
      <p:sp>
        <p:nvSpPr>
          <p:cNvPr id="161" name="Rectangle 160"/>
          <p:cNvSpPr/>
          <p:nvPr/>
        </p:nvSpPr>
        <p:spPr>
          <a:xfrm>
            <a:off x="6603895" y="2232179"/>
            <a:ext cx="2847608" cy="338554"/>
          </a:xfrm>
          <a:prstGeom prst="rect">
            <a:avLst/>
          </a:prstGeom>
        </p:spPr>
        <p:txBody>
          <a:bodyPr wrap="square">
            <a:spAutoFit/>
          </a:bodyPr>
          <a:lstStyle/>
          <a:p>
            <a:r>
              <a:rPr lang="zh-CN" altLang="en-US" sz="1600" b="1" dirty="0">
                <a:solidFill>
                  <a:srgbClr val="FF0000"/>
                </a:solidFill>
                <a:latin typeface="+mn-ea"/>
              </a:rPr>
              <a:t>建筑物</a:t>
            </a:r>
            <a:endParaRPr lang="en-US" altLang="zh-CN" sz="1600" b="1" dirty="0">
              <a:solidFill>
                <a:srgbClr val="FF0000"/>
              </a:solidFill>
              <a:latin typeface="+mn-ea"/>
            </a:endParaRPr>
          </a:p>
        </p:txBody>
      </p:sp>
      <p:sp>
        <p:nvSpPr>
          <p:cNvPr id="162" name="Rectangle 161"/>
          <p:cNvSpPr/>
          <p:nvPr/>
        </p:nvSpPr>
        <p:spPr>
          <a:xfrm>
            <a:off x="6526476" y="2454352"/>
            <a:ext cx="2847608" cy="338554"/>
          </a:xfrm>
          <a:prstGeom prst="rect">
            <a:avLst/>
          </a:prstGeom>
        </p:spPr>
        <p:txBody>
          <a:bodyPr wrap="square">
            <a:spAutoFit/>
          </a:bodyPr>
          <a:lstStyle/>
          <a:p>
            <a:r>
              <a:rPr lang="zh-CN" altLang="en-US" sz="1600" b="1" dirty="0">
                <a:solidFill>
                  <a:srgbClr val="FF0000"/>
                </a:solidFill>
                <a:latin typeface="+mn-ea"/>
              </a:rPr>
              <a:t>盗窃</a:t>
            </a:r>
            <a:endParaRPr lang="en-US" altLang="zh-CN" sz="1600" b="1" dirty="0">
              <a:solidFill>
                <a:srgbClr val="FF0000"/>
              </a:solidFill>
              <a:latin typeface="+mn-ea"/>
            </a:endParaRPr>
          </a:p>
        </p:txBody>
      </p:sp>
      <p:sp>
        <p:nvSpPr>
          <p:cNvPr id="163" name="Rectangle 162"/>
          <p:cNvSpPr/>
          <p:nvPr/>
        </p:nvSpPr>
        <p:spPr>
          <a:xfrm>
            <a:off x="7153767" y="2680779"/>
            <a:ext cx="2847608" cy="338554"/>
          </a:xfrm>
          <a:prstGeom prst="rect">
            <a:avLst/>
          </a:prstGeom>
        </p:spPr>
        <p:txBody>
          <a:bodyPr wrap="square">
            <a:spAutoFit/>
          </a:bodyPr>
          <a:lstStyle/>
          <a:p>
            <a:r>
              <a:rPr lang="zh-CN" altLang="en-US" sz="1600" b="1" dirty="0">
                <a:solidFill>
                  <a:srgbClr val="FF0000"/>
                </a:solidFill>
                <a:latin typeface="+mn-ea"/>
              </a:rPr>
              <a:t>商业信托</a:t>
            </a:r>
            <a:endParaRPr lang="en-US" altLang="zh-CN" sz="1600" b="1" dirty="0">
              <a:solidFill>
                <a:srgbClr val="FF0000"/>
              </a:solidFill>
              <a:latin typeface="+mn-ea"/>
            </a:endParaRPr>
          </a:p>
        </p:txBody>
      </p:sp>
      <p:sp>
        <p:nvSpPr>
          <p:cNvPr id="164" name="Rectangle 163"/>
          <p:cNvSpPr/>
          <p:nvPr/>
        </p:nvSpPr>
        <p:spPr>
          <a:xfrm>
            <a:off x="8220513" y="3165867"/>
            <a:ext cx="2847608" cy="338554"/>
          </a:xfrm>
          <a:prstGeom prst="rect">
            <a:avLst/>
          </a:prstGeom>
        </p:spPr>
        <p:txBody>
          <a:bodyPr wrap="square">
            <a:spAutoFit/>
          </a:bodyPr>
          <a:lstStyle/>
          <a:p>
            <a:r>
              <a:rPr lang="zh-CN" altLang="en-US" sz="1600" b="1" dirty="0">
                <a:solidFill>
                  <a:srgbClr val="FF0000"/>
                </a:solidFill>
                <a:latin typeface="+mn-ea"/>
              </a:rPr>
              <a:t>取消文书</a:t>
            </a:r>
            <a:endParaRPr lang="en-US" altLang="zh-CN" sz="1600" b="1" dirty="0">
              <a:solidFill>
                <a:srgbClr val="FF0000"/>
              </a:solidFill>
              <a:latin typeface="+mn-ea"/>
            </a:endParaRPr>
          </a:p>
        </p:txBody>
      </p:sp>
      <p:sp>
        <p:nvSpPr>
          <p:cNvPr id="165" name="Rectangle 164"/>
          <p:cNvSpPr/>
          <p:nvPr/>
        </p:nvSpPr>
        <p:spPr>
          <a:xfrm>
            <a:off x="6429461" y="2941300"/>
            <a:ext cx="2847608" cy="338554"/>
          </a:xfrm>
          <a:prstGeom prst="rect">
            <a:avLst/>
          </a:prstGeom>
        </p:spPr>
        <p:txBody>
          <a:bodyPr wrap="square">
            <a:spAutoFit/>
          </a:bodyPr>
          <a:lstStyle/>
          <a:p>
            <a:r>
              <a:rPr lang="zh-CN" altLang="en-US" sz="1600" b="1" dirty="0">
                <a:solidFill>
                  <a:srgbClr val="FF0000"/>
                </a:solidFill>
                <a:latin typeface="+mn-ea"/>
              </a:rPr>
              <a:t>运河</a:t>
            </a:r>
            <a:endParaRPr lang="en-US" altLang="zh-CN" sz="1600" b="1" dirty="0">
              <a:solidFill>
                <a:srgbClr val="FF0000"/>
              </a:solidFill>
              <a:latin typeface="+mn-ea"/>
            </a:endParaRPr>
          </a:p>
        </p:txBody>
      </p:sp>
      <p:sp>
        <p:nvSpPr>
          <p:cNvPr id="166" name="Rectangle 165"/>
          <p:cNvSpPr/>
          <p:nvPr/>
        </p:nvSpPr>
        <p:spPr>
          <a:xfrm>
            <a:off x="6479130" y="3445516"/>
            <a:ext cx="2847608" cy="338554"/>
          </a:xfrm>
          <a:prstGeom prst="rect">
            <a:avLst/>
          </a:prstGeom>
        </p:spPr>
        <p:txBody>
          <a:bodyPr wrap="square">
            <a:spAutoFit/>
          </a:bodyPr>
          <a:lstStyle/>
          <a:p>
            <a:r>
              <a:rPr lang="zh-CN" altLang="en-US" sz="1600" b="1" dirty="0">
                <a:solidFill>
                  <a:srgbClr val="FF0000"/>
                </a:solidFill>
                <a:latin typeface="+mn-ea"/>
              </a:rPr>
              <a:t>运营商</a:t>
            </a:r>
            <a:endParaRPr lang="en-US" altLang="zh-CN" sz="1600" b="1" dirty="0">
              <a:solidFill>
                <a:srgbClr val="FF0000"/>
              </a:solidFill>
              <a:latin typeface="+mn-ea"/>
            </a:endParaRPr>
          </a:p>
        </p:txBody>
      </p:sp>
      <p:sp>
        <p:nvSpPr>
          <p:cNvPr id="167" name="Rectangle 166"/>
          <p:cNvSpPr/>
          <p:nvPr/>
        </p:nvSpPr>
        <p:spPr>
          <a:xfrm>
            <a:off x="6775154" y="3680142"/>
            <a:ext cx="2847608" cy="338554"/>
          </a:xfrm>
          <a:prstGeom prst="rect">
            <a:avLst/>
          </a:prstGeom>
        </p:spPr>
        <p:txBody>
          <a:bodyPr wrap="square">
            <a:spAutoFit/>
          </a:bodyPr>
          <a:lstStyle/>
          <a:p>
            <a:r>
              <a:rPr lang="zh-CN" altLang="en-US" sz="1600" b="1" dirty="0">
                <a:solidFill>
                  <a:srgbClr val="FF0000"/>
                </a:solidFill>
                <a:latin typeface="+mn-ea"/>
              </a:rPr>
              <a:t>坟场</a:t>
            </a:r>
            <a:endParaRPr lang="en-US" altLang="zh-CN" sz="1600" b="1" dirty="0">
              <a:solidFill>
                <a:srgbClr val="FF0000"/>
              </a:solidFill>
              <a:latin typeface="+mn-ea"/>
            </a:endParaRPr>
          </a:p>
        </p:txBody>
      </p:sp>
      <p:sp>
        <p:nvSpPr>
          <p:cNvPr id="168" name="Rectangle 167"/>
          <p:cNvSpPr/>
          <p:nvPr/>
        </p:nvSpPr>
        <p:spPr>
          <a:xfrm>
            <a:off x="6461928" y="3937088"/>
            <a:ext cx="2847608" cy="338554"/>
          </a:xfrm>
          <a:prstGeom prst="rect">
            <a:avLst/>
          </a:prstGeom>
        </p:spPr>
        <p:txBody>
          <a:bodyPr wrap="square">
            <a:spAutoFit/>
          </a:bodyPr>
          <a:lstStyle/>
          <a:p>
            <a:r>
              <a:rPr lang="zh-CN" altLang="en-US" sz="1600" b="1" dirty="0">
                <a:solidFill>
                  <a:srgbClr val="FF0000"/>
                </a:solidFill>
                <a:latin typeface="+mn-ea"/>
              </a:rPr>
              <a:t>人口调查</a:t>
            </a:r>
            <a:endParaRPr lang="en-US" altLang="zh-CN" sz="1600" b="1" dirty="0">
              <a:solidFill>
                <a:srgbClr val="FF0000"/>
              </a:solidFill>
              <a:latin typeface="+mn-ea"/>
            </a:endParaRPr>
          </a:p>
        </p:txBody>
      </p:sp>
      <p:sp>
        <p:nvSpPr>
          <p:cNvPr id="169" name="Rectangle 168"/>
          <p:cNvSpPr/>
          <p:nvPr/>
        </p:nvSpPr>
        <p:spPr>
          <a:xfrm>
            <a:off x="6571058" y="4192501"/>
            <a:ext cx="2847608" cy="338554"/>
          </a:xfrm>
          <a:prstGeom prst="rect">
            <a:avLst/>
          </a:prstGeom>
        </p:spPr>
        <p:txBody>
          <a:bodyPr wrap="square">
            <a:spAutoFit/>
          </a:bodyPr>
          <a:lstStyle/>
          <a:p>
            <a:r>
              <a:rPr lang="zh-CN" altLang="en-US" sz="1600" b="1" dirty="0">
                <a:solidFill>
                  <a:srgbClr val="FF0000"/>
                </a:solidFill>
                <a:latin typeface="+mn-ea"/>
              </a:rPr>
              <a:t>复审令</a:t>
            </a:r>
            <a:endParaRPr lang="en-US" altLang="zh-CN" sz="1600" b="1" dirty="0">
              <a:solidFill>
                <a:srgbClr val="FF0000"/>
              </a:solidFill>
              <a:latin typeface="+mn-ea"/>
            </a:endParaRPr>
          </a:p>
        </p:txBody>
      </p:sp>
      <p:sp>
        <p:nvSpPr>
          <p:cNvPr id="170" name="Rectangle 169"/>
          <p:cNvSpPr/>
          <p:nvPr/>
        </p:nvSpPr>
        <p:spPr>
          <a:xfrm>
            <a:off x="9216271" y="4441304"/>
            <a:ext cx="2847608" cy="338554"/>
          </a:xfrm>
          <a:prstGeom prst="rect">
            <a:avLst/>
          </a:prstGeom>
        </p:spPr>
        <p:txBody>
          <a:bodyPr wrap="square">
            <a:spAutoFit/>
          </a:bodyPr>
          <a:lstStyle/>
          <a:p>
            <a:r>
              <a:rPr lang="zh-CN" altLang="en-US" sz="1600" b="1" dirty="0">
                <a:solidFill>
                  <a:srgbClr val="FF0000"/>
                </a:solidFill>
                <a:latin typeface="+mn-ea"/>
              </a:rPr>
              <a:t>包揽诉讼，维权，诉讼教唆</a:t>
            </a:r>
            <a:endParaRPr lang="en-US" altLang="zh-CN" sz="1600" b="1" dirty="0">
              <a:solidFill>
                <a:srgbClr val="FF0000"/>
              </a:solidFill>
              <a:latin typeface="+mn-ea"/>
            </a:endParaRPr>
          </a:p>
        </p:txBody>
      </p:sp>
      <p:sp>
        <p:nvSpPr>
          <p:cNvPr id="171" name="Rectangle 170"/>
          <p:cNvSpPr/>
          <p:nvPr/>
        </p:nvSpPr>
        <p:spPr>
          <a:xfrm>
            <a:off x="6526476" y="4690107"/>
            <a:ext cx="2847608" cy="338554"/>
          </a:xfrm>
          <a:prstGeom prst="rect">
            <a:avLst/>
          </a:prstGeom>
        </p:spPr>
        <p:txBody>
          <a:bodyPr wrap="square">
            <a:spAutoFit/>
          </a:bodyPr>
          <a:lstStyle/>
          <a:p>
            <a:r>
              <a:rPr lang="zh-CN" altLang="en-US" sz="1600" b="1" dirty="0">
                <a:solidFill>
                  <a:srgbClr val="FF0000"/>
                </a:solidFill>
                <a:latin typeface="+mn-ea"/>
              </a:rPr>
              <a:t>慈善</a:t>
            </a:r>
            <a:endParaRPr lang="en-US" altLang="zh-CN" sz="1600" b="1" dirty="0">
              <a:solidFill>
                <a:srgbClr val="FF0000"/>
              </a:solidFill>
              <a:latin typeface="+mn-ea"/>
            </a:endParaRPr>
          </a:p>
        </p:txBody>
      </p:sp>
      <p:sp>
        <p:nvSpPr>
          <p:cNvPr id="172" name="Rectangle 171"/>
          <p:cNvSpPr/>
          <p:nvPr/>
        </p:nvSpPr>
        <p:spPr>
          <a:xfrm>
            <a:off x="6733811" y="4912317"/>
            <a:ext cx="2847608" cy="338554"/>
          </a:xfrm>
          <a:prstGeom prst="rect">
            <a:avLst/>
          </a:prstGeom>
        </p:spPr>
        <p:txBody>
          <a:bodyPr wrap="square">
            <a:spAutoFit/>
          </a:bodyPr>
          <a:lstStyle/>
          <a:p>
            <a:r>
              <a:rPr lang="zh-CN" altLang="en-US" sz="1600" b="1" dirty="0">
                <a:solidFill>
                  <a:srgbClr val="FF0000"/>
                </a:solidFill>
                <a:latin typeface="+mn-ea"/>
              </a:rPr>
              <a:t>公民权利</a:t>
            </a:r>
            <a:endParaRPr lang="en-US" altLang="zh-CN" sz="1600" b="1" dirty="0">
              <a:solidFill>
                <a:srgbClr val="FF0000"/>
              </a:solidFill>
              <a:latin typeface="+mn-ea"/>
            </a:endParaRPr>
          </a:p>
        </p:txBody>
      </p:sp>
      <p:sp>
        <p:nvSpPr>
          <p:cNvPr id="173" name="Rectangle 172"/>
          <p:cNvSpPr/>
          <p:nvPr/>
        </p:nvSpPr>
        <p:spPr>
          <a:xfrm>
            <a:off x="6840844" y="5161547"/>
            <a:ext cx="2847608" cy="338554"/>
          </a:xfrm>
          <a:prstGeom prst="rect">
            <a:avLst/>
          </a:prstGeom>
        </p:spPr>
        <p:txBody>
          <a:bodyPr wrap="square">
            <a:spAutoFit/>
          </a:bodyPr>
          <a:lstStyle/>
          <a:p>
            <a:r>
              <a:rPr lang="zh-CN" altLang="en-US" sz="1600" b="1" dirty="0">
                <a:solidFill>
                  <a:srgbClr val="FF0000"/>
                </a:solidFill>
                <a:latin typeface="+mn-ea"/>
              </a:rPr>
              <a:t>公务员</a:t>
            </a:r>
            <a:endParaRPr lang="en-US" altLang="zh-CN" sz="1600" b="1" dirty="0">
              <a:solidFill>
                <a:srgbClr val="FF0000"/>
              </a:solidFill>
              <a:latin typeface="+mn-ea"/>
            </a:endParaRPr>
          </a:p>
        </p:txBody>
      </p:sp>
      <p:sp>
        <p:nvSpPr>
          <p:cNvPr id="174" name="Rectangle 173"/>
          <p:cNvSpPr/>
          <p:nvPr/>
        </p:nvSpPr>
        <p:spPr>
          <a:xfrm>
            <a:off x="7081750" y="5410350"/>
            <a:ext cx="2847608" cy="338554"/>
          </a:xfrm>
          <a:prstGeom prst="rect">
            <a:avLst/>
          </a:prstGeom>
        </p:spPr>
        <p:txBody>
          <a:bodyPr wrap="square">
            <a:spAutoFit/>
          </a:bodyPr>
          <a:lstStyle/>
          <a:p>
            <a:r>
              <a:rPr lang="zh-CN" altLang="en-US" sz="1600" b="1" dirty="0">
                <a:solidFill>
                  <a:srgbClr val="FF0000"/>
                </a:solidFill>
                <a:latin typeface="+mn-ea"/>
              </a:rPr>
              <a:t>法院职员</a:t>
            </a:r>
            <a:endParaRPr lang="en-US" altLang="zh-CN" sz="1600" b="1" dirty="0">
              <a:solidFill>
                <a:srgbClr val="FF0000"/>
              </a:solidFill>
              <a:latin typeface="+mn-ea"/>
            </a:endParaRPr>
          </a:p>
        </p:txBody>
      </p:sp>
      <p:sp>
        <p:nvSpPr>
          <p:cNvPr id="175" name="Rectangle 174"/>
          <p:cNvSpPr/>
          <p:nvPr/>
        </p:nvSpPr>
        <p:spPr>
          <a:xfrm>
            <a:off x="8459503" y="5678373"/>
            <a:ext cx="2847608" cy="338554"/>
          </a:xfrm>
          <a:prstGeom prst="rect">
            <a:avLst/>
          </a:prstGeom>
        </p:spPr>
        <p:txBody>
          <a:bodyPr wrap="square">
            <a:spAutoFit/>
          </a:bodyPr>
          <a:lstStyle/>
          <a:p>
            <a:r>
              <a:rPr lang="zh-CN" altLang="en-US" sz="1600" b="1" dirty="0">
                <a:solidFill>
                  <a:srgbClr val="FF0000"/>
                </a:solidFill>
                <a:latin typeface="+mn-ea"/>
              </a:rPr>
              <a:t>收款和信贷机构</a:t>
            </a:r>
            <a:endParaRPr lang="en-US" altLang="zh-CN" sz="1600" b="1" dirty="0">
              <a:solidFill>
                <a:srgbClr val="FF0000"/>
              </a:solidFill>
              <a:latin typeface="+mn-ea"/>
            </a:endParaRPr>
          </a:p>
        </p:txBody>
      </p:sp>
      <p:sp>
        <p:nvSpPr>
          <p:cNvPr id="176" name="Rectangle 175"/>
          <p:cNvSpPr/>
          <p:nvPr/>
        </p:nvSpPr>
        <p:spPr>
          <a:xfrm>
            <a:off x="8043675" y="5901522"/>
            <a:ext cx="2847608" cy="338554"/>
          </a:xfrm>
          <a:prstGeom prst="rect">
            <a:avLst/>
          </a:prstGeom>
        </p:spPr>
        <p:txBody>
          <a:bodyPr wrap="square">
            <a:spAutoFit/>
          </a:bodyPr>
          <a:lstStyle/>
          <a:p>
            <a:r>
              <a:rPr lang="zh-CN" altLang="en-US" sz="1600" b="1" dirty="0">
                <a:solidFill>
                  <a:srgbClr val="FF0000"/>
                </a:solidFill>
                <a:latin typeface="+mn-ea"/>
              </a:rPr>
              <a:t>学院和大学</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7C761EA6-3340-40AB-8ADD-8AD926C8ACB6}"/>
              </a:ext>
            </a:extLst>
          </p:cNvPr>
          <p:cNvSpPr>
            <a:spLocks noGrp="1"/>
          </p:cNvSpPr>
          <p:nvPr>
            <p:ph type="sldNum" sz="quarter" idx="12"/>
          </p:nvPr>
        </p:nvSpPr>
        <p:spPr/>
        <p:txBody>
          <a:bodyPr/>
          <a:lstStyle/>
          <a:p>
            <a:fld id="{AFAE5B16-0F33-4EE9-AE34-61D676368225}" type="slidenum">
              <a:rPr lang="zh-CN" altLang="en-US" smtClean="0"/>
              <a:t>27</a:t>
            </a:fld>
            <a:endParaRPr lang="zh-CN" altLang="en-US"/>
          </a:p>
        </p:txBody>
      </p:sp>
    </p:spTree>
    <p:custDataLst>
      <p:tags r:id="rId1"/>
    </p:custDataLst>
    <p:extLst>
      <p:ext uri="{BB962C8B-B14F-4D97-AF65-F5344CB8AC3E}">
        <p14:creationId xmlns:p14="http://schemas.microsoft.com/office/powerpoint/2010/main" val="304678019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1729574" y="776192"/>
            <a:ext cx="2847608" cy="338554"/>
          </a:xfrm>
          <a:prstGeom prst="rect">
            <a:avLst/>
          </a:prstGeom>
        </p:spPr>
        <p:txBody>
          <a:bodyPr wrap="square">
            <a:spAutoFit/>
          </a:bodyPr>
          <a:lstStyle/>
          <a:p>
            <a:r>
              <a:rPr lang="zh-CN" altLang="en-US" sz="1600" b="1" dirty="0">
                <a:solidFill>
                  <a:srgbClr val="FF0000"/>
                </a:solidFill>
                <a:latin typeface="+mn-ea"/>
              </a:rPr>
              <a:t>商业</a:t>
            </a:r>
            <a:endParaRPr lang="en-US" altLang="zh-CN" sz="1600" b="1" dirty="0">
              <a:solidFill>
                <a:srgbClr val="FF0000"/>
              </a:solidFill>
              <a:latin typeface="+mn-ea"/>
            </a:endParaRPr>
          </a:p>
        </p:txBody>
      </p:sp>
      <p:sp>
        <p:nvSpPr>
          <p:cNvPr id="56" name="Rectangle 55"/>
          <p:cNvSpPr/>
          <p:nvPr/>
        </p:nvSpPr>
        <p:spPr>
          <a:xfrm>
            <a:off x="2292861" y="1008438"/>
            <a:ext cx="2847608" cy="338554"/>
          </a:xfrm>
          <a:prstGeom prst="rect">
            <a:avLst/>
          </a:prstGeom>
        </p:spPr>
        <p:txBody>
          <a:bodyPr wrap="square">
            <a:spAutoFit/>
          </a:bodyPr>
          <a:lstStyle/>
          <a:p>
            <a:r>
              <a:rPr lang="zh-CN" altLang="en-US" sz="1600" b="1" dirty="0">
                <a:solidFill>
                  <a:srgbClr val="FF0000"/>
                </a:solidFill>
                <a:latin typeface="+mn-ea"/>
              </a:rPr>
              <a:t>商法典</a:t>
            </a:r>
            <a:endParaRPr lang="en-US" altLang="zh-CN" sz="1600" b="1" dirty="0">
              <a:solidFill>
                <a:srgbClr val="FF0000"/>
              </a:solidFill>
              <a:latin typeface="+mn-ea"/>
            </a:endParaRPr>
          </a:p>
        </p:txBody>
      </p:sp>
      <p:sp>
        <p:nvSpPr>
          <p:cNvPr id="57" name="Rectangle 56"/>
          <p:cNvSpPr/>
          <p:nvPr/>
        </p:nvSpPr>
        <p:spPr>
          <a:xfrm>
            <a:off x="1899574" y="1253338"/>
            <a:ext cx="2847608" cy="338554"/>
          </a:xfrm>
          <a:prstGeom prst="rect">
            <a:avLst/>
          </a:prstGeom>
        </p:spPr>
        <p:txBody>
          <a:bodyPr wrap="square">
            <a:spAutoFit/>
          </a:bodyPr>
          <a:lstStyle/>
          <a:p>
            <a:r>
              <a:rPr lang="zh-CN" altLang="en-US" sz="1600" b="1" dirty="0">
                <a:solidFill>
                  <a:srgbClr val="FF0000"/>
                </a:solidFill>
                <a:latin typeface="+mn-ea"/>
              </a:rPr>
              <a:t>普通法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550551" y="1507793"/>
            <a:ext cx="2847608" cy="338554"/>
          </a:xfrm>
          <a:prstGeom prst="rect">
            <a:avLst/>
          </a:prstGeom>
        </p:spPr>
        <p:txBody>
          <a:bodyPr wrap="square">
            <a:spAutoFit/>
          </a:bodyPr>
          <a:lstStyle/>
          <a:p>
            <a:r>
              <a:rPr lang="zh-CN" altLang="en-US" sz="1600" b="1" dirty="0">
                <a:solidFill>
                  <a:srgbClr val="FF0000"/>
                </a:solidFill>
                <a:latin typeface="+mn-ea"/>
              </a:rPr>
              <a:t>社区财产</a:t>
            </a:r>
            <a:endParaRPr lang="en-US" altLang="zh-CN" sz="1600" b="1" dirty="0">
              <a:solidFill>
                <a:srgbClr val="FF0000"/>
              </a:solidFill>
              <a:latin typeface="+mn-ea"/>
            </a:endParaRPr>
          </a:p>
        </p:txBody>
      </p:sp>
      <p:sp>
        <p:nvSpPr>
          <p:cNvPr id="111" name="Rectangle 110"/>
          <p:cNvSpPr/>
          <p:nvPr/>
        </p:nvSpPr>
        <p:spPr>
          <a:xfrm>
            <a:off x="3153378" y="1820295"/>
            <a:ext cx="2847608" cy="338554"/>
          </a:xfrm>
          <a:prstGeom prst="rect">
            <a:avLst/>
          </a:prstGeom>
        </p:spPr>
        <p:txBody>
          <a:bodyPr wrap="square">
            <a:spAutoFit/>
          </a:bodyPr>
          <a:lstStyle/>
          <a:p>
            <a:r>
              <a:rPr lang="zh-CN" altLang="en-US" sz="1600" b="1" dirty="0">
                <a:solidFill>
                  <a:srgbClr val="FF0000"/>
                </a:solidFill>
                <a:latin typeface="+mn-ea"/>
              </a:rPr>
              <a:t>与债权人和解</a:t>
            </a:r>
            <a:endParaRPr lang="en-US" altLang="zh-CN" sz="1600" b="1" dirty="0">
              <a:solidFill>
                <a:srgbClr val="FF0000"/>
              </a:solidFill>
              <a:latin typeface="+mn-ea"/>
            </a:endParaRPr>
          </a:p>
        </p:txBody>
      </p:sp>
      <p:sp>
        <p:nvSpPr>
          <p:cNvPr id="112" name="Rectangle 111"/>
          <p:cNvSpPr/>
          <p:nvPr/>
        </p:nvSpPr>
        <p:spPr>
          <a:xfrm>
            <a:off x="2577807" y="1989572"/>
            <a:ext cx="2847608" cy="338554"/>
          </a:xfrm>
          <a:prstGeom prst="rect">
            <a:avLst/>
          </a:prstGeom>
        </p:spPr>
        <p:txBody>
          <a:bodyPr wrap="square">
            <a:spAutoFit/>
          </a:bodyPr>
          <a:lstStyle/>
          <a:p>
            <a:r>
              <a:rPr lang="zh-CN" altLang="en-US" sz="1600" b="1" dirty="0">
                <a:solidFill>
                  <a:srgbClr val="FF0000"/>
                </a:solidFill>
                <a:latin typeface="+mn-ea"/>
              </a:rPr>
              <a:t>复合犯罪</a:t>
            </a:r>
            <a:endParaRPr lang="en-US" altLang="zh-CN" sz="1600" b="1" dirty="0">
              <a:solidFill>
                <a:srgbClr val="FF0000"/>
              </a:solidFill>
              <a:latin typeface="+mn-ea"/>
            </a:endParaRPr>
          </a:p>
        </p:txBody>
      </p:sp>
      <p:sp>
        <p:nvSpPr>
          <p:cNvPr id="113" name="Rectangle 112"/>
          <p:cNvSpPr/>
          <p:nvPr/>
        </p:nvSpPr>
        <p:spPr>
          <a:xfrm>
            <a:off x="3260784" y="2213173"/>
            <a:ext cx="2847608" cy="338554"/>
          </a:xfrm>
          <a:prstGeom prst="rect">
            <a:avLst/>
          </a:prstGeom>
        </p:spPr>
        <p:txBody>
          <a:bodyPr wrap="square">
            <a:spAutoFit/>
          </a:bodyPr>
          <a:lstStyle/>
          <a:p>
            <a:r>
              <a:rPr lang="zh-CN" altLang="en-US" sz="1600" b="1" dirty="0">
                <a:solidFill>
                  <a:srgbClr val="FF0000"/>
                </a:solidFill>
                <a:latin typeface="+mn-ea"/>
              </a:rPr>
              <a:t>妥协与和解</a:t>
            </a:r>
            <a:endParaRPr lang="en-US" altLang="zh-CN" sz="1600" b="1" dirty="0">
              <a:solidFill>
                <a:srgbClr val="FF0000"/>
              </a:solidFill>
              <a:latin typeface="+mn-ea"/>
            </a:endParaRPr>
          </a:p>
        </p:txBody>
      </p:sp>
      <p:sp>
        <p:nvSpPr>
          <p:cNvPr id="114" name="Rectangle 113"/>
          <p:cNvSpPr/>
          <p:nvPr/>
        </p:nvSpPr>
        <p:spPr>
          <a:xfrm>
            <a:off x="3153378" y="2498192"/>
            <a:ext cx="2847608" cy="338554"/>
          </a:xfrm>
          <a:prstGeom prst="rect">
            <a:avLst/>
          </a:prstGeom>
        </p:spPr>
        <p:txBody>
          <a:bodyPr wrap="square">
            <a:spAutoFit/>
          </a:bodyPr>
          <a:lstStyle/>
          <a:p>
            <a:r>
              <a:rPr lang="zh-CN" altLang="en-US" sz="1600" b="1" dirty="0">
                <a:solidFill>
                  <a:srgbClr val="FF0000"/>
                </a:solidFill>
                <a:latin typeface="+mn-ea"/>
              </a:rPr>
              <a:t>计算机及互联网</a:t>
            </a:r>
            <a:endParaRPr lang="en-US" altLang="zh-CN" sz="1600" b="1" dirty="0">
              <a:solidFill>
                <a:srgbClr val="FF0000"/>
              </a:solidFill>
              <a:latin typeface="+mn-ea"/>
            </a:endParaRPr>
          </a:p>
        </p:txBody>
      </p:sp>
      <p:sp>
        <p:nvSpPr>
          <p:cNvPr id="115" name="Rectangle 114"/>
          <p:cNvSpPr/>
          <p:nvPr/>
        </p:nvSpPr>
        <p:spPr>
          <a:xfrm>
            <a:off x="4574479" y="2710087"/>
            <a:ext cx="2847608" cy="584775"/>
          </a:xfrm>
          <a:prstGeom prst="rect">
            <a:avLst/>
          </a:prstGeom>
        </p:spPr>
        <p:txBody>
          <a:bodyPr wrap="square">
            <a:spAutoFit/>
          </a:bodyPr>
          <a:lstStyle/>
          <a:p>
            <a:r>
              <a:rPr lang="zh-CN" altLang="en-US" sz="1600" b="1" dirty="0">
                <a:solidFill>
                  <a:srgbClr val="FF0000"/>
                </a:solidFill>
                <a:latin typeface="+mn-ea"/>
              </a:rPr>
              <a:t>公寓及</a:t>
            </a:r>
            <a:endParaRPr lang="en-US" altLang="zh-CN" sz="1600" b="1" dirty="0">
              <a:solidFill>
                <a:srgbClr val="FF0000"/>
              </a:solidFill>
              <a:latin typeface="+mn-ea"/>
            </a:endParaRPr>
          </a:p>
          <a:p>
            <a:r>
              <a:rPr lang="zh-CN" altLang="en-US" sz="1600" b="1" dirty="0">
                <a:solidFill>
                  <a:srgbClr val="FF0000"/>
                </a:solidFill>
                <a:latin typeface="+mn-ea"/>
              </a:rPr>
              <a:t>合作公寓</a:t>
            </a:r>
            <a:endParaRPr lang="en-US" altLang="zh-CN" sz="1600" b="1" dirty="0">
              <a:solidFill>
                <a:srgbClr val="FF0000"/>
              </a:solidFill>
              <a:latin typeface="+mn-ea"/>
            </a:endParaRPr>
          </a:p>
        </p:txBody>
      </p:sp>
      <p:sp>
        <p:nvSpPr>
          <p:cNvPr id="116" name="Rectangle 115"/>
          <p:cNvSpPr/>
          <p:nvPr/>
        </p:nvSpPr>
        <p:spPr>
          <a:xfrm>
            <a:off x="2081420" y="2976100"/>
            <a:ext cx="2847608" cy="338554"/>
          </a:xfrm>
          <a:prstGeom prst="rect">
            <a:avLst/>
          </a:prstGeom>
        </p:spPr>
        <p:txBody>
          <a:bodyPr wrap="square">
            <a:spAutoFit/>
          </a:bodyPr>
          <a:lstStyle/>
          <a:p>
            <a:r>
              <a:rPr lang="zh-CN" altLang="en-US" sz="1600" b="1" dirty="0">
                <a:solidFill>
                  <a:srgbClr val="FF0000"/>
                </a:solidFill>
                <a:latin typeface="+mn-ea"/>
              </a:rPr>
              <a:t>法律冲突</a:t>
            </a:r>
            <a:endParaRPr lang="en-US" altLang="zh-CN" sz="1600" b="1" dirty="0">
              <a:solidFill>
                <a:srgbClr val="FF0000"/>
              </a:solidFill>
              <a:latin typeface="+mn-ea"/>
            </a:endParaRPr>
          </a:p>
        </p:txBody>
      </p:sp>
      <p:sp>
        <p:nvSpPr>
          <p:cNvPr id="117" name="Rectangle 116"/>
          <p:cNvSpPr/>
          <p:nvPr/>
        </p:nvSpPr>
        <p:spPr>
          <a:xfrm>
            <a:off x="1692515" y="3216607"/>
            <a:ext cx="2847608" cy="338554"/>
          </a:xfrm>
          <a:prstGeom prst="rect">
            <a:avLst/>
          </a:prstGeom>
        </p:spPr>
        <p:txBody>
          <a:bodyPr wrap="square">
            <a:spAutoFit/>
          </a:bodyPr>
          <a:lstStyle/>
          <a:p>
            <a:r>
              <a:rPr lang="zh-CN" altLang="en-US" sz="1600" b="1" dirty="0">
                <a:solidFill>
                  <a:srgbClr val="FF0000"/>
                </a:solidFill>
                <a:latin typeface="+mn-ea"/>
              </a:rPr>
              <a:t>共谋</a:t>
            </a:r>
            <a:endParaRPr lang="en-US" altLang="zh-CN" sz="1600" b="1" dirty="0">
              <a:solidFill>
                <a:srgbClr val="FF0000"/>
              </a:solidFill>
              <a:latin typeface="+mn-ea"/>
            </a:endParaRPr>
          </a:p>
        </p:txBody>
      </p:sp>
      <p:sp>
        <p:nvSpPr>
          <p:cNvPr id="118" name="Rectangle 117"/>
          <p:cNvSpPr/>
          <p:nvPr/>
        </p:nvSpPr>
        <p:spPr>
          <a:xfrm>
            <a:off x="1524800" y="4665406"/>
            <a:ext cx="2847608" cy="338554"/>
          </a:xfrm>
          <a:prstGeom prst="rect">
            <a:avLst/>
          </a:prstGeom>
        </p:spPr>
        <p:txBody>
          <a:bodyPr wrap="square">
            <a:spAutoFit/>
          </a:bodyPr>
          <a:lstStyle/>
          <a:p>
            <a:r>
              <a:rPr lang="zh-CN" altLang="en-US" sz="1600" b="1" dirty="0">
                <a:solidFill>
                  <a:srgbClr val="FF0000"/>
                </a:solidFill>
                <a:latin typeface="+mn-ea"/>
              </a:rPr>
              <a:t>合同</a:t>
            </a:r>
            <a:endParaRPr lang="en-US" altLang="zh-CN" sz="1600" b="1" dirty="0">
              <a:solidFill>
                <a:srgbClr val="FF0000"/>
              </a:solidFill>
              <a:latin typeface="+mn-ea"/>
            </a:endParaRPr>
          </a:p>
        </p:txBody>
      </p:sp>
      <p:sp>
        <p:nvSpPr>
          <p:cNvPr id="119" name="Rectangle 118"/>
          <p:cNvSpPr/>
          <p:nvPr/>
        </p:nvSpPr>
        <p:spPr>
          <a:xfrm>
            <a:off x="1745425" y="4425870"/>
            <a:ext cx="2847608" cy="338554"/>
          </a:xfrm>
          <a:prstGeom prst="rect">
            <a:avLst/>
          </a:prstGeom>
        </p:spPr>
        <p:txBody>
          <a:bodyPr wrap="square">
            <a:spAutoFit/>
          </a:bodyPr>
          <a:lstStyle/>
          <a:p>
            <a:r>
              <a:rPr lang="zh-CN" altLang="en-US" sz="1600" b="1" dirty="0">
                <a:solidFill>
                  <a:srgbClr val="FF0000"/>
                </a:solidFill>
                <a:latin typeface="+mn-ea"/>
              </a:rPr>
              <a:t>诉讼延期</a:t>
            </a:r>
            <a:endParaRPr lang="en-US" altLang="zh-CN" sz="1600" b="1" dirty="0">
              <a:solidFill>
                <a:srgbClr val="FF0000"/>
              </a:solidFill>
              <a:latin typeface="+mn-ea"/>
            </a:endParaRPr>
          </a:p>
        </p:txBody>
      </p:sp>
      <p:sp>
        <p:nvSpPr>
          <p:cNvPr id="120" name="Rectangle 119"/>
          <p:cNvSpPr/>
          <p:nvPr/>
        </p:nvSpPr>
        <p:spPr>
          <a:xfrm>
            <a:off x="1553177" y="4161851"/>
            <a:ext cx="2847608" cy="338554"/>
          </a:xfrm>
          <a:prstGeom prst="rect">
            <a:avLst/>
          </a:prstGeom>
        </p:spPr>
        <p:txBody>
          <a:bodyPr wrap="square">
            <a:spAutoFit/>
          </a:bodyPr>
          <a:lstStyle/>
          <a:p>
            <a:r>
              <a:rPr lang="zh-CN" altLang="en-US" sz="1600" b="1" dirty="0">
                <a:solidFill>
                  <a:srgbClr val="FF0000"/>
                </a:solidFill>
                <a:latin typeface="+mn-ea"/>
              </a:rPr>
              <a:t>蔑视</a:t>
            </a:r>
            <a:endParaRPr lang="en-US" altLang="zh-CN" sz="1600" b="1" dirty="0">
              <a:solidFill>
                <a:srgbClr val="FF0000"/>
              </a:solidFill>
              <a:latin typeface="+mn-ea"/>
            </a:endParaRPr>
          </a:p>
        </p:txBody>
      </p:sp>
      <p:sp>
        <p:nvSpPr>
          <p:cNvPr id="121" name="Rectangle 120"/>
          <p:cNvSpPr/>
          <p:nvPr/>
        </p:nvSpPr>
        <p:spPr>
          <a:xfrm>
            <a:off x="3756287" y="3710541"/>
            <a:ext cx="2847608" cy="338554"/>
          </a:xfrm>
          <a:prstGeom prst="rect">
            <a:avLst/>
          </a:prstGeom>
        </p:spPr>
        <p:txBody>
          <a:bodyPr wrap="square">
            <a:spAutoFit/>
          </a:bodyPr>
          <a:lstStyle/>
          <a:p>
            <a:r>
              <a:rPr lang="zh-CN" altLang="en-US" sz="1600" b="1" dirty="0">
                <a:solidFill>
                  <a:srgbClr val="FF0000"/>
                </a:solidFill>
                <a:latin typeface="+mn-ea"/>
              </a:rPr>
              <a:t>消费者和借款人保护</a:t>
            </a:r>
            <a:endParaRPr lang="en-US" altLang="zh-CN" sz="1600" b="1" dirty="0">
              <a:solidFill>
                <a:srgbClr val="FF0000"/>
              </a:solidFill>
              <a:latin typeface="+mn-ea"/>
            </a:endParaRPr>
          </a:p>
        </p:txBody>
      </p:sp>
      <p:sp>
        <p:nvSpPr>
          <p:cNvPr id="122" name="Rectangle 121"/>
          <p:cNvSpPr/>
          <p:nvPr/>
        </p:nvSpPr>
        <p:spPr>
          <a:xfrm>
            <a:off x="3620949" y="3933547"/>
            <a:ext cx="2847608" cy="338554"/>
          </a:xfrm>
          <a:prstGeom prst="rect">
            <a:avLst/>
          </a:prstGeom>
        </p:spPr>
        <p:txBody>
          <a:bodyPr wrap="square">
            <a:spAutoFit/>
          </a:bodyPr>
          <a:lstStyle/>
          <a:p>
            <a:r>
              <a:rPr lang="zh-CN" altLang="en-US" sz="1600" b="1" dirty="0">
                <a:solidFill>
                  <a:srgbClr val="FF0000"/>
                </a:solidFill>
                <a:latin typeface="+mn-ea"/>
              </a:rPr>
              <a:t>消费品保修法</a:t>
            </a:r>
            <a:endParaRPr lang="en-US" altLang="zh-CN" sz="1600" b="1" dirty="0">
              <a:solidFill>
                <a:srgbClr val="FF0000"/>
              </a:solidFill>
              <a:latin typeface="+mn-ea"/>
            </a:endParaRPr>
          </a:p>
        </p:txBody>
      </p:sp>
      <p:sp>
        <p:nvSpPr>
          <p:cNvPr id="123" name="Rectangle 122"/>
          <p:cNvSpPr/>
          <p:nvPr/>
        </p:nvSpPr>
        <p:spPr>
          <a:xfrm>
            <a:off x="2400784" y="3453139"/>
            <a:ext cx="2847608" cy="338554"/>
          </a:xfrm>
          <a:prstGeom prst="rect">
            <a:avLst/>
          </a:prstGeom>
        </p:spPr>
        <p:txBody>
          <a:bodyPr wrap="square">
            <a:spAutoFit/>
          </a:bodyPr>
          <a:lstStyle/>
          <a:p>
            <a:r>
              <a:rPr lang="zh-CN" altLang="en-US" sz="1600" b="1" dirty="0">
                <a:solidFill>
                  <a:srgbClr val="FF0000"/>
                </a:solidFill>
                <a:latin typeface="+mn-ea"/>
              </a:rPr>
              <a:t>宪法</a:t>
            </a:r>
            <a:endParaRPr lang="en-US" altLang="zh-CN" sz="1600" b="1" dirty="0">
              <a:solidFill>
                <a:srgbClr val="FF0000"/>
              </a:solidFill>
              <a:latin typeface="+mn-ea"/>
            </a:endParaRPr>
          </a:p>
        </p:txBody>
      </p:sp>
      <p:sp>
        <p:nvSpPr>
          <p:cNvPr id="124" name="Rectangle 123"/>
          <p:cNvSpPr/>
          <p:nvPr/>
        </p:nvSpPr>
        <p:spPr>
          <a:xfrm>
            <a:off x="1782693" y="5140410"/>
            <a:ext cx="2847608" cy="338554"/>
          </a:xfrm>
          <a:prstGeom prst="rect">
            <a:avLst/>
          </a:prstGeom>
        </p:spPr>
        <p:txBody>
          <a:bodyPr wrap="square">
            <a:spAutoFit/>
          </a:bodyPr>
          <a:lstStyle/>
          <a:p>
            <a:r>
              <a:rPr lang="zh-CN" altLang="en-US" sz="1600" b="1" dirty="0">
                <a:solidFill>
                  <a:srgbClr val="FF0000"/>
                </a:solidFill>
                <a:latin typeface="+mn-ea"/>
              </a:rPr>
              <a:t>捐献</a:t>
            </a:r>
            <a:endParaRPr lang="en-US" altLang="zh-CN" sz="1600" b="1" dirty="0">
              <a:solidFill>
                <a:srgbClr val="FF0000"/>
              </a:solidFill>
              <a:latin typeface="+mn-ea"/>
            </a:endParaRPr>
          </a:p>
        </p:txBody>
      </p:sp>
      <p:sp>
        <p:nvSpPr>
          <p:cNvPr id="125" name="Rectangle 124"/>
          <p:cNvSpPr/>
          <p:nvPr/>
        </p:nvSpPr>
        <p:spPr>
          <a:xfrm>
            <a:off x="2348623" y="4907541"/>
            <a:ext cx="2847608" cy="338554"/>
          </a:xfrm>
          <a:prstGeom prst="rect">
            <a:avLst/>
          </a:prstGeom>
        </p:spPr>
        <p:txBody>
          <a:bodyPr wrap="square">
            <a:spAutoFit/>
          </a:bodyPr>
          <a:lstStyle/>
          <a:p>
            <a:r>
              <a:rPr lang="zh-CN" altLang="en-US" sz="1600" b="1" dirty="0">
                <a:solidFill>
                  <a:srgbClr val="FF0000"/>
                </a:solidFill>
                <a:latin typeface="+mn-ea"/>
              </a:rPr>
              <a:t>承包商债券</a:t>
            </a:r>
            <a:endParaRPr lang="en-US" altLang="zh-CN" sz="1600" b="1" dirty="0">
              <a:solidFill>
                <a:srgbClr val="FF0000"/>
              </a:solidFill>
              <a:latin typeface="+mn-ea"/>
            </a:endParaRPr>
          </a:p>
        </p:txBody>
      </p:sp>
      <p:sp>
        <p:nvSpPr>
          <p:cNvPr id="126" name="Rectangle 125"/>
          <p:cNvSpPr/>
          <p:nvPr/>
        </p:nvSpPr>
        <p:spPr>
          <a:xfrm>
            <a:off x="3013755" y="5633924"/>
            <a:ext cx="2847608" cy="338554"/>
          </a:xfrm>
          <a:prstGeom prst="rect">
            <a:avLst/>
          </a:prstGeom>
        </p:spPr>
        <p:txBody>
          <a:bodyPr wrap="square">
            <a:spAutoFit/>
          </a:bodyPr>
          <a:lstStyle/>
          <a:p>
            <a:r>
              <a:rPr lang="zh-CN" altLang="en-US" sz="1600" b="1" dirty="0">
                <a:solidFill>
                  <a:srgbClr val="FF0000"/>
                </a:solidFill>
                <a:latin typeface="+mn-ea"/>
              </a:rPr>
              <a:t>合作社</a:t>
            </a:r>
            <a:endParaRPr lang="en-US" altLang="zh-CN" sz="1600" b="1" dirty="0">
              <a:solidFill>
                <a:srgbClr val="FF0000"/>
              </a:solidFill>
              <a:latin typeface="+mn-ea"/>
            </a:endParaRPr>
          </a:p>
        </p:txBody>
      </p:sp>
      <p:sp>
        <p:nvSpPr>
          <p:cNvPr id="127" name="Rectangle 126"/>
          <p:cNvSpPr/>
          <p:nvPr/>
        </p:nvSpPr>
        <p:spPr>
          <a:xfrm>
            <a:off x="1745425" y="5418871"/>
            <a:ext cx="2847608" cy="338554"/>
          </a:xfrm>
          <a:prstGeom prst="rect">
            <a:avLst/>
          </a:prstGeom>
        </p:spPr>
        <p:txBody>
          <a:bodyPr wrap="square">
            <a:spAutoFit/>
          </a:bodyPr>
          <a:lstStyle/>
          <a:p>
            <a:r>
              <a:rPr lang="zh-CN" altLang="en-US" sz="1600" b="1" dirty="0">
                <a:solidFill>
                  <a:srgbClr val="FF0000"/>
                </a:solidFill>
                <a:latin typeface="+mn-ea"/>
              </a:rPr>
              <a:t>变更</a:t>
            </a:r>
            <a:endParaRPr lang="en-US" altLang="zh-CN" sz="1600" b="1" dirty="0">
              <a:solidFill>
                <a:srgbClr val="FF0000"/>
              </a:solidFill>
              <a:latin typeface="+mn-ea"/>
            </a:endParaRPr>
          </a:p>
        </p:txBody>
      </p:sp>
      <p:sp>
        <p:nvSpPr>
          <p:cNvPr id="128" name="Rectangle 127"/>
          <p:cNvSpPr/>
          <p:nvPr/>
        </p:nvSpPr>
        <p:spPr>
          <a:xfrm>
            <a:off x="3499215" y="5901522"/>
            <a:ext cx="2847608" cy="338554"/>
          </a:xfrm>
          <a:prstGeom prst="rect">
            <a:avLst/>
          </a:prstGeom>
        </p:spPr>
        <p:txBody>
          <a:bodyPr wrap="square">
            <a:spAutoFit/>
          </a:bodyPr>
          <a:lstStyle/>
          <a:p>
            <a:r>
              <a:rPr lang="zh-CN" altLang="en-US" sz="1600" b="1" dirty="0">
                <a:solidFill>
                  <a:srgbClr val="FF0000"/>
                </a:solidFill>
                <a:latin typeface="+mn-ea"/>
              </a:rPr>
              <a:t>版权及文学财产</a:t>
            </a:r>
            <a:endParaRPr lang="en-US" altLang="zh-CN" sz="1600" b="1" dirty="0">
              <a:solidFill>
                <a:srgbClr val="FF0000"/>
              </a:solidFill>
              <a:latin typeface="+mn-ea"/>
            </a:endParaRPr>
          </a:p>
        </p:txBody>
      </p:sp>
      <p:sp>
        <p:nvSpPr>
          <p:cNvPr id="7" name="Rectangle 6"/>
          <p:cNvSpPr/>
          <p:nvPr/>
        </p:nvSpPr>
        <p:spPr>
          <a:xfrm>
            <a:off x="5669648" y="777117"/>
            <a:ext cx="40468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Coroners or Medical Examiners </a:t>
            </a:r>
          </a:p>
          <a:p>
            <a:pPr>
              <a:buFont typeface="Arial" panose="020B0604020202020204" pitchFamily="34" charset="0"/>
              <a:buChar char="•"/>
            </a:pPr>
            <a:r>
              <a:rPr lang="en-US" sz="1600" dirty="0">
                <a:solidFill>
                  <a:srgbClr val="373739"/>
                </a:solidFill>
                <a:latin typeface="Helvetica" panose="020B0604020202020204" pitchFamily="34" charset="0"/>
              </a:rPr>
              <a:t>Corporations </a:t>
            </a:r>
          </a:p>
          <a:p>
            <a:pPr>
              <a:buFont typeface="Arial" panose="020B0604020202020204" pitchFamily="34" charset="0"/>
              <a:buChar char="•"/>
            </a:pPr>
            <a:r>
              <a:rPr lang="en-US" sz="1600" dirty="0">
                <a:solidFill>
                  <a:srgbClr val="373739"/>
                </a:solidFill>
                <a:latin typeface="Helvetica" panose="020B0604020202020204" pitchFamily="34" charset="0"/>
              </a:rPr>
              <a:t>Costs </a:t>
            </a:r>
          </a:p>
          <a:p>
            <a:pPr>
              <a:buFont typeface="Arial" panose="020B0604020202020204" pitchFamily="34" charset="0"/>
              <a:buChar char="•"/>
            </a:pPr>
            <a:r>
              <a:rPr lang="en-US" sz="1600" dirty="0" err="1">
                <a:solidFill>
                  <a:srgbClr val="373739"/>
                </a:solidFill>
                <a:latin typeface="Helvetica" panose="020B0604020202020204" pitchFamily="34" charset="0"/>
              </a:rPr>
              <a:t>Cotenancy</a:t>
            </a:r>
            <a:r>
              <a:rPr lang="en-US" sz="1600" dirty="0">
                <a:solidFill>
                  <a:srgbClr val="373739"/>
                </a:solidFill>
                <a:latin typeface="Helvetica" panose="020B0604020202020204" pitchFamily="34" charset="0"/>
              </a:rPr>
              <a:t> and Joint Ownership </a:t>
            </a:r>
          </a:p>
          <a:p>
            <a:pPr>
              <a:buFont typeface="Arial" panose="020B0604020202020204" pitchFamily="34" charset="0"/>
              <a:buChar char="•"/>
            </a:pPr>
            <a:r>
              <a:rPr lang="en-US" sz="1600" dirty="0">
                <a:solidFill>
                  <a:srgbClr val="373739"/>
                </a:solidFill>
                <a:latin typeface="Helvetica" panose="020B0604020202020204" pitchFamily="34" charset="0"/>
              </a:rPr>
              <a:t>Counterclaim, Recoupment, and Setoff </a:t>
            </a:r>
          </a:p>
          <a:p>
            <a:pPr>
              <a:buFont typeface="Arial" panose="020B0604020202020204" pitchFamily="34" charset="0"/>
              <a:buChar char="•"/>
            </a:pPr>
            <a:r>
              <a:rPr lang="en-US" sz="1600" dirty="0">
                <a:solidFill>
                  <a:srgbClr val="373739"/>
                </a:solidFill>
                <a:latin typeface="Helvetica" panose="020B0604020202020204" pitchFamily="34" charset="0"/>
              </a:rPr>
              <a:t>Counterfeiting </a:t>
            </a:r>
          </a:p>
          <a:p>
            <a:pPr>
              <a:buFont typeface="Arial" panose="020B0604020202020204" pitchFamily="34" charset="0"/>
              <a:buChar char="•"/>
            </a:pPr>
            <a:r>
              <a:rPr lang="en-US" sz="1600" dirty="0">
                <a:solidFill>
                  <a:srgbClr val="373739"/>
                </a:solidFill>
                <a:latin typeface="Helvetica" panose="020B0604020202020204" pitchFamily="34" charset="0"/>
              </a:rPr>
              <a:t>Courts </a:t>
            </a:r>
          </a:p>
          <a:p>
            <a:pPr>
              <a:buFont typeface="Arial" panose="020B0604020202020204" pitchFamily="34" charset="0"/>
              <a:buChar char="•"/>
            </a:pPr>
            <a:r>
              <a:rPr lang="en-US" sz="1600" dirty="0">
                <a:solidFill>
                  <a:srgbClr val="373739"/>
                </a:solidFill>
                <a:latin typeface="Helvetica" panose="020B0604020202020204" pitchFamily="34" charset="0"/>
              </a:rPr>
              <a:t>Covenants, Conditions, and Restrictions </a:t>
            </a:r>
          </a:p>
          <a:p>
            <a:pPr>
              <a:buFont typeface="Arial" panose="020B0604020202020204" pitchFamily="34" charset="0"/>
              <a:buChar char="•"/>
            </a:pPr>
            <a:r>
              <a:rPr lang="en-US" sz="1600" dirty="0">
                <a:solidFill>
                  <a:srgbClr val="373739"/>
                </a:solidFill>
                <a:latin typeface="Helvetica" panose="020B0604020202020204" pitchFamily="34" charset="0"/>
              </a:rPr>
              <a:t>Credit Cards and Charge Accounts </a:t>
            </a:r>
          </a:p>
          <a:p>
            <a:pPr>
              <a:buFont typeface="Arial" panose="020B0604020202020204" pitchFamily="34" charset="0"/>
              <a:buChar char="•"/>
            </a:pPr>
            <a:r>
              <a:rPr lang="en-US" sz="1600" dirty="0">
                <a:solidFill>
                  <a:srgbClr val="373739"/>
                </a:solidFill>
                <a:latin typeface="Helvetica" panose="020B0604020202020204" pitchFamily="34" charset="0"/>
              </a:rPr>
              <a:t>Creditors' Bills </a:t>
            </a:r>
          </a:p>
          <a:p>
            <a:pPr>
              <a:buFont typeface="Arial" panose="020B0604020202020204" pitchFamily="34" charset="0"/>
              <a:buChar char="•"/>
            </a:pPr>
            <a:r>
              <a:rPr lang="en-US" sz="1600" dirty="0">
                <a:solidFill>
                  <a:srgbClr val="373739"/>
                </a:solidFill>
                <a:latin typeface="Helvetica" panose="020B0604020202020204" pitchFamily="34" charset="0"/>
              </a:rPr>
              <a:t>Criminal Law </a:t>
            </a:r>
          </a:p>
          <a:p>
            <a:pPr>
              <a:buFont typeface="Arial" panose="020B0604020202020204" pitchFamily="34" charset="0"/>
              <a:buChar char="•"/>
            </a:pPr>
            <a:r>
              <a:rPr lang="en-US" sz="1600" dirty="0">
                <a:solidFill>
                  <a:srgbClr val="373739"/>
                </a:solidFill>
                <a:latin typeface="Helvetica" panose="020B0604020202020204" pitchFamily="34" charset="0"/>
              </a:rPr>
              <a:t>Crops </a:t>
            </a:r>
          </a:p>
          <a:p>
            <a:pPr>
              <a:buFont typeface="Arial" panose="020B0604020202020204" pitchFamily="34" charset="0"/>
              <a:buChar char="•"/>
            </a:pPr>
            <a:r>
              <a:rPr lang="en-US" sz="1600" dirty="0">
                <a:solidFill>
                  <a:srgbClr val="373739"/>
                </a:solidFill>
                <a:latin typeface="Helvetica" panose="020B0604020202020204" pitchFamily="34" charset="0"/>
              </a:rPr>
              <a:t>Customs and Usages </a:t>
            </a:r>
          </a:p>
          <a:p>
            <a:pPr>
              <a:buFont typeface="Arial" panose="020B0604020202020204" pitchFamily="34" charset="0"/>
              <a:buChar char="•"/>
            </a:pPr>
            <a:r>
              <a:rPr lang="en-US" sz="1600" dirty="0">
                <a:solidFill>
                  <a:srgbClr val="373739"/>
                </a:solidFill>
                <a:latin typeface="Helvetica" panose="020B0604020202020204" pitchFamily="34" charset="0"/>
              </a:rPr>
              <a:t>Customs Duties and Import Regulations </a:t>
            </a:r>
          </a:p>
          <a:p>
            <a:pPr>
              <a:buFont typeface="Arial" panose="020B0604020202020204" pitchFamily="34" charset="0"/>
              <a:buChar char="•"/>
            </a:pPr>
            <a:r>
              <a:rPr lang="en-US" sz="1600" dirty="0">
                <a:solidFill>
                  <a:srgbClr val="373739"/>
                </a:solidFill>
                <a:latin typeface="Helvetica" panose="020B0604020202020204" pitchFamily="34" charset="0"/>
              </a:rPr>
              <a:t>Damages </a:t>
            </a:r>
          </a:p>
          <a:p>
            <a:pPr>
              <a:buFont typeface="Arial" panose="020B0604020202020204" pitchFamily="34" charset="0"/>
              <a:buChar char="•"/>
            </a:pPr>
            <a:r>
              <a:rPr lang="en-US" sz="1600" dirty="0">
                <a:solidFill>
                  <a:srgbClr val="373739"/>
                </a:solidFill>
                <a:latin typeface="Helvetica" panose="020B0604020202020204" pitchFamily="34" charset="0"/>
              </a:rPr>
              <a:t>Dead Bodies </a:t>
            </a:r>
          </a:p>
          <a:p>
            <a:pPr>
              <a:buFont typeface="Arial" panose="020B0604020202020204" pitchFamily="34" charset="0"/>
              <a:buChar char="•"/>
            </a:pPr>
            <a:r>
              <a:rPr lang="en-US" sz="1600" dirty="0">
                <a:solidFill>
                  <a:srgbClr val="373739"/>
                </a:solidFill>
                <a:latin typeface="Helvetica" panose="020B0604020202020204" pitchFamily="34" charset="0"/>
              </a:rPr>
              <a:t>Death </a:t>
            </a:r>
          </a:p>
          <a:p>
            <a:pPr>
              <a:buFont typeface="Arial" panose="020B0604020202020204" pitchFamily="34" charset="0"/>
              <a:buChar char="•"/>
            </a:pPr>
            <a:r>
              <a:rPr lang="en-US" sz="1600" dirty="0">
                <a:solidFill>
                  <a:srgbClr val="373739"/>
                </a:solidFill>
                <a:latin typeface="Helvetica" panose="020B0604020202020204" pitchFamily="34" charset="0"/>
              </a:rPr>
              <a:t>Declaratory Judgments </a:t>
            </a:r>
          </a:p>
          <a:p>
            <a:pPr>
              <a:buFont typeface="Arial" panose="020B0604020202020204" pitchFamily="34" charset="0"/>
              <a:buChar char="•"/>
            </a:pPr>
            <a:r>
              <a:rPr lang="en-US" sz="1600" dirty="0">
                <a:solidFill>
                  <a:srgbClr val="373739"/>
                </a:solidFill>
                <a:latin typeface="Helvetica" panose="020B0604020202020204" pitchFamily="34" charset="0"/>
              </a:rPr>
              <a:t>Dedication </a:t>
            </a:r>
          </a:p>
          <a:p>
            <a:pPr>
              <a:buFont typeface="Arial" panose="020B0604020202020204" pitchFamily="34" charset="0"/>
              <a:buChar char="•"/>
            </a:pPr>
            <a:r>
              <a:rPr lang="en-US" sz="1600" dirty="0">
                <a:solidFill>
                  <a:srgbClr val="373739"/>
                </a:solidFill>
                <a:latin typeface="Helvetica" panose="020B0604020202020204" pitchFamily="34" charset="0"/>
              </a:rPr>
              <a:t>Deeds </a:t>
            </a:r>
          </a:p>
          <a:p>
            <a:pPr>
              <a:buFont typeface="Arial" panose="020B0604020202020204" pitchFamily="34" charset="0"/>
              <a:buChar char="•"/>
            </a:pPr>
            <a:r>
              <a:rPr lang="en-US" sz="1600" dirty="0">
                <a:solidFill>
                  <a:srgbClr val="373739"/>
                </a:solidFill>
                <a:latin typeface="Helvetica" panose="020B0604020202020204" pitchFamily="34" charset="0"/>
              </a:rPr>
              <a:t>Depositions and Discovery </a:t>
            </a:r>
          </a:p>
          <a:p>
            <a:pPr>
              <a:buFont typeface="Arial" panose="020B0604020202020204" pitchFamily="34" charset="0"/>
              <a:buChar char="•"/>
            </a:pPr>
            <a:r>
              <a:rPr lang="en-US" sz="1600" dirty="0">
                <a:solidFill>
                  <a:srgbClr val="373739"/>
                </a:solidFill>
                <a:latin typeface="Helvetica" panose="020B0604020202020204" pitchFamily="34" charset="0"/>
              </a:rPr>
              <a:t>Deposits in Court </a:t>
            </a:r>
          </a:p>
        </p:txBody>
      </p:sp>
      <p:sp>
        <p:nvSpPr>
          <p:cNvPr id="155" name="Rectangle 154"/>
          <p:cNvSpPr/>
          <p:nvPr/>
        </p:nvSpPr>
        <p:spPr>
          <a:xfrm>
            <a:off x="8733464" y="775020"/>
            <a:ext cx="2847608" cy="338554"/>
          </a:xfrm>
          <a:prstGeom prst="rect">
            <a:avLst/>
          </a:prstGeom>
        </p:spPr>
        <p:txBody>
          <a:bodyPr wrap="square">
            <a:spAutoFit/>
          </a:bodyPr>
          <a:lstStyle/>
          <a:p>
            <a:r>
              <a:rPr lang="zh-CN" altLang="en-US" sz="1600" b="1" dirty="0">
                <a:solidFill>
                  <a:srgbClr val="FF0000"/>
                </a:solidFill>
                <a:latin typeface="+mn-ea"/>
              </a:rPr>
              <a:t>验尸官或死因裁判官</a:t>
            </a:r>
            <a:endParaRPr lang="en-US" altLang="zh-CN" sz="1600" b="1" dirty="0">
              <a:solidFill>
                <a:srgbClr val="FF0000"/>
              </a:solidFill>
              <a:latin typeface="+mn-ea"/>
            </a:endParaRPr>
          </a:p>
        </p:txBody>
      </p:sp>
      <p:sp>
        <p:nvSpPr>
          <p:cNvPr id="156" name="Rectangle 155"/>
          <p:cNvSpPr/>
          <p:nvPr/>
        </p:nvSpPr>
        <p:spPr>
          <a:xfrm>
            <a:off x="6975321" y="1002859"/>
            <a:ext cx="2847608" cy="338554"/>
          </a:xfrm>
          <a:prstGeom prst="rect">
            <a:avLst/>
          </a:prstGeom>
        </p:spPr>
        <p:txBody>
          <a:bodyPr wrap="square">
            <a:spAutoFit/>
          </a:bodyPr>
          <a:lstStyle/>
          <a:p>
            <a:r>
              <a:rPr lang="zh-CN" altLang="en-US" sz="1600" b="1" dirty="0">
                <a:solidFill>
                  <a:srgbClr val="FF0000"/>
                </a:solidFill>
                <a:latin typeface="+mn-ea"/>
              </a:rPr>
              <a:t>企业</a:t>
            </a:r>
            <a:endParaRPr lang="en-US" altLang="zh-CN" sz="1600" b="1" dirty="0">
              <a:solidFill>
                <a:srgbClr val="FF0000"/>
              </a:solidFill>
              <a:latin typeface="+mn-ea"/>
            </a:endParaRPr>
          </a:p>
        </p:txBody>
      </p:sp>
      <p:sp>
        <p:nvSpPr>
          <p:cNvPr id="157" name="Rectangle 156"/>
          <p:cNvSpPr/>
          <p:nvPr/>
        </p:nvSpPr>
        <p:spPr>
          <a:xfrm>
            <a:off x="6346823" y="1248025"/>
            <a:ext cx="2847608" cy="338554"/>
          </a:xfrm>
          <a:prstGeom prst="rect">
            <a:avLst/>
          </a:prstGeom>
        </p:spPr>
        <p:txBody>
          <a:bodyPr wrap="square">
            <a:spAutoFit/>
          </a:bodyPr>
          <a:lstStyle/>
          <a:p>
            <a:r>
              <a:rPr lang="zh-CN" altLang="en-US" sz="1600" b="1" dirty="0">
                <a:solidFill>
                  <a:srgbClr val="FF0000"/>
                </a:solidFill>
                <a:latin typeface="+mn-ea"/>
              </a:rPr>
              <a:t>成本</a:t>
            </a:r>
            <a:endParaRPr lang="en-US" altLang="zh-CN" sz="1600" b="1" dirty="0">
              <a:solidFill>
                <a:srgbClr val="FF0000"/>
              </a:solidFill>
              <a:latin typeface="+mn-ea"/>
            </a:endParaRPr>
          </a:p>
        </p:txBody>
      </p:sp>
      <p:sp>
        <p:nvSpPr>
          <p:cNvPr id="158" name="Rectangle 157"/>
          <p:cNvSpPr/>
          <p:nvPr/>
        </p:nvSpPr>
        <p:spPr>
          <a:xfrm>
            <a:off x="8752464" y="1490859"/>
            <a:ext cx="2847608" cy="338554"/>
          </a:xfrm>
          <a:prstGeom prst="rect">
            <a:avLst/>
          </a:prstGeom>
        </p:spPr>
        <p:txBody>
          <a:bodyPr wrap="square">
            <a:spAutoFit/>
          </a:bodyPr>
          <a:lstStyle/>
          <a:p>
            <a:r>
              <a:rPr lang="zh-CN" altLang="en-US" sz="1600" b="1" dirty="0">
                <a:solidFill>
                  <a:srgbClr val="FF0000"/>
                </a:solidFill>
                <a:latin typeface="+mn-ea"/>
              </a:rPr>
              <a:t>共同租地人及共同所有权</a:t>
            </a:r>
            <a:endParaRPr lang="en-US" altLang="zh-CN" sz="1600" b="1" dirty="0">
              <a:solidFill>
                <a:srgbClr val="FF0000"/>
              </a:solidFill>
              <a:latin typeface="+mn-ea"/>
            </a:endParaRPr>
          </a:p>
        </p:txBody>
      </p:sp>
      <p:sp>
        <p:nvSpPr>
          <p:cNvPr id="159" name="Rectangle 158"/>
          <p:cNvSpPr/>
          <p:nvPr/>
        </p:nvSpPr>
        <p:spPr>
          <a:xfrm>
            <a:off x="9344392" y="1746736"/>
            <a:ext cx="2847608" cy="338554"/>
          </a:xfrm>
          <a:prstGeom prst="rect">
            <a:avLst/>
          </a:prstGeom>
        </p:spPr>
        <p:txBody>
          <a:bodyPr wrap="square">
            <a:spAutoFit/>
          </a:bodyPr>
          <a:lstStyle/>
          <a:p>
            <a:r>
              <a:rPr lang="zh-CN" altLang="en-US" sz="1600" b="1" dirty="0">
                <a:solidFill>
                  <a:srgbClr val="FF0000"/>
                </a:solidFill>
                <a:latin typeface="+mn-ea"/>
              </a:rPr>
              <a:t>反诉，补偿，和抵消</a:t>
            </a:r>
            <a:endParaRPr lang="en-US" altLang="zh-CN" sz="1600" b="1" dirty="0">
              <a:solidFill>
                <a:srgbClr val="FF0000"/>
              </a:solidFill>
              <a:latin typeface="+mn-ea"/>
            </a:endParaRPr>
          </a:p>
        </p:txBody>
      </p:sp>
      <p:sp>
        <p:nvSpPr>
          <p:cNvPr id="160" name="Rectangle 159"/>
          <p:cNvSpPr/>
          <p:nvPr/>
        </p:nvSpPr>
        <p:spPr>
          <a:xfrm>
            <a:off x="7088606" y="1989030"/>
            <a:ext cx="2847608" cy="338554"/>
          </a:xfrm>
          <a:prstGeom prst="rect">
            <a:avLst/>
          </a:prstGeom>
        </p:spPr>
        <p:txBody>
          <a:bodyPr wrap="square">
            <a:spAutoFit/>
          </a:bodyPr>
          <a:lstStyle/>
          <a:p>
            <a:r>
              <a:rPr lang="zh-CN" altLang="en-US" sz="1600" b="1" dirty="0">
                <a:solidFill>
                  <a:srgbClr val="FF0000"/>
                </a:solidFill>
                <a:latin typeface="+mn-ea"/>
              </a:rPr>
              <a:t>假冒</a:t>
            </a:r>
            <a:endParaRPr lang="en-US" altLang="zh-CN" sz="1600" b="1" dirty="0">
              <a:solidFill>
                <a:srgbClr val="FF0000"/>
              </a:solidFill>
              <a:latin typeface="+mn-ea"/>
            </a:endParaRPr>
          </a:p>
        </p:txBody>
      </p:sp>
      <p:sp>
        <p:nvSpPr>
          <p:cNvPr id="161" name="Rectangle 160"/>
          <p:cNvSpPr/>
          <p:nvPr/>
        </p:nvSpPr>
        <p:spPr>
          <a:xfrm>
            <a:off x="6455782" y="2245072"/>
            <a:ext cx="2847608" cy="338554"/>
          </a:xfrm>
          <a:prstGeom prst="rect">
            <a:avLst/>
          </a:prstGeom>
        </p:spPr>
        <p:txBody>
          <a:bodyPr wrap="square">
            <a:spAutoFit/>
          </a:bodyPr>
          <a:lstStyle/>
          <a:p>
            <a:r>
              <a:rPr lang="zh-CN" altLang="en-US" sz="1600" b="1" dirty="0">
                <a:solidFill>
                  <a:srgbClr val="FF0000"/>
                </a:solidFill>
                <a:latin typeface="+mn-ea"/>
              </a:rPr>
              <a:t>法院</a:t>
            </a:r>
            <a:endParaRPr lang="en-US" altLang="zh-CN" sz="1600" b="1" dirty="0">
              <a:solidFill>
                <a:srgbClr val="FF0000"/>
              </a:solidFill>
              <a:latin typeface="+mn-ea"/>
            </a:endParaRPr>
          </a:p>
        </p:txBody>
      </p:sp>
      <p:sp>
        <p:nvSpPr>
          <p:cNvPr id="162" name="Rectangle 161"/>
          <p:cNvSpPr/>
          <p:nvPr/>
        </p:nvSpPr>
        <p:spPr>
          <a:xfrm>
            <a:off x="9496401" y="2484479"/>
            <a:ext cx="2847608" cy="338554"/>
          </a:xfrm>
          <a:prstGeom prst="rect">
            <a:avLst/>
          </a:prstGeom>
        </p:spPr>
        <p:txBody>
          <a:bodyPr wrap="square">
            <a:spAutoFit/>
          </a:bodyPr>
          <a:lstStyle/>
          <a:p>
            <a:r>
              <a:rPr lang="zh-CN" altLang="en-US" sz="1600" b="1" dirty="0">
                <a:solidFill>
                  <a:srgbClr val="FF0000"/>
                </a:solidFill>
                <a:latin typeface="+mn-ea"/>
              </a:rPr>
              <a:t>契约，条款，和限制</a:t>
            </a:r>
            <a:endParaRPr lang="en-US" altLang="zh-CN" sz="1600" b="1" dirty="0">
              <a:solidFill>
                <a:srgbClr val="FF0000"/>
              </a:solidFill>
              <a:latin typeface="+mn-ea"/>
            </a:endParaRPr>
          </a:p>
        </p:txBody>
      </p:sp>
      <p:sp>
        <p:nvSpPr>
          <p:cNvPr id="163" name="Rectangle 162"/>
          <p:cNvSpPr/>
          <p:nvPr/>
        </p:nvSpPr>
        <p:spPr>
          <a:xfrm>
            <a:off x="8968506" y="2722757"/>
            <a:ext cx="2847608" cy="338554"/>
          </a:xfrm>
          <a:prstGeom prst="rect">
            <a:avLst/>
          </a:prstGeom>
        </p:spPr>
        <p:txBody>
          <a:bodyPr wrap="square">
            <a:spAutoFit/>
          </a:bodyPr>
          <a:lstStyle/>
          <a:p>
            <a:r>
              <a:rPr lang="zh-CN" altLang="en-US" sz="1600" b="1" dirty="0">
                <a:solidFill>
                  <a:srgbClr val="FF0000"/>
                </a:solidFill>
                <a:latin typeface="+mn-ea"/>
              </a:rPr>
              <a:t>信用卡和收费账户</a:t>
            </a:r>
            <a:endParaRPr lang="en-US" altLang="zh-CN" sz="1600" b="1" dirty="0">
              <a:solidFill>
                <a:srgbClr val="FF0000"/>
              </a:solidFill>
              <a:latin typeface="+mn-ea"/>
            </a:endParaRPr>
          </a:p>
        </p:txBody>
      </p:sp>
      <p:sp>
        <p:nvSpPr>
          <p:cNvPr id="164" name="Rectangle 163"/>
          <p:cNvSpPr/>
          <p:nvPr/>
        </p:nvSpPr>
        <p:spPr>
          <a:xfrm>
            <a:off x="7016903" y="3207577"/>
            <a:ext cx="2847608" cy="338554"/>
          </a:xfrm>
          <a:prstGeom prst="rect">
            <a:avLst/>
          </a:prstGeom>
        </p:spPr>
        <p:txBody>
          <a:bodyPr wrap="square">
            <a:spAutoFit/>
          </a:bodyPr>
          <a:lstStyle/>
          <a:p>
            <a:r>
              <a:rPr lang="zh-CN" altLang="en-US" sz="1600" b="1" dirty="0">
                <a:solidFill>
                  <a:srgbClr val="FF0000"/>
                </a:solidFill>
                <a:latin typeface="+mn-ea"/>
              </a:rPr>
              <a:t>刑法</a:t>
            </a:r>
            <a:endParaRPr lang="en-US" altLang="zh-CN" sz="1600" b="1" dirty="0">
              <a:solidFill>
                <a:srgbClr val="FF0000"/>
              </a:solidFill>
              <a:latin typeface="+mn-ea"/>
            </a:endParaRPr>
          </a:p>
        </p:txBody>
      </p:sp>
      <p:sp>
        <p:nvSpPr>
          <p:cNvPr id="165" name="Rectangle 164"/>
          <p:cNvSpPr/>
          <p:nvPr/>
        </p:nvSpPr>
        <p:spPr>
          <a:xfrm>
            <a:off x="7140380" y="2955492"/>
            <a:ext cx="2847608" cy="338554"/>
          </a:xfrm>
          <a:prstGeom prst="rect">
            <a:avLst/>
          </a:prstGeom>
        </p:spPr>
        <p:txBody>
          <a:bodyPr wrap="square">
            <a:spAutoFit/>
          </a:bodyPr>
          <a:lstStyle/>
          <a:p>
            <a:r>
              <a:rPr lang="zh-CN" altLang="en-US" sz="1600" b="1" dirty="0">
                <a:solidFill>
                  <a:srgbClr val="FF0000"/>
                </a:solidFill>
                <a:latin typeface="+mn-ea"/>
              </a:rPr>
              <a:t>债权人票据</a:t>
            </a:r>
            <a:endParaRPr lang="en-US" altLang="zh-CN" sz="1600" b="1" dirty="0">
              <a:solidFill>
                <a:srgbClr val="FF0000"/>
              </a:solidFill>
              <a:latin typeface="+mn-ea"/>
            </a:endParaRPr>
          </a:p>
        </p:txBody>
      </p:sp>
      <p:sp>
        <p:nvSpPr>
          <p:cNvPr id="166" name="Rectangle 165"/>
          <p:cNvSpPr/>
          <p:nvPr/>
        </p:nvSpPr>
        <p:spPr>
          <a:xfrm>
            <a:off x="6346823" y="3473919"/>
            <a:ext cx="2847608" cy="338554"/>
          </a:xfrm>
          <a:prstGeom prst="rect">
            <a:avLst/>
          </a:prstGeom>
        </p:spPr>
        <p:txBody>
          <a:bodyPr wrap="square">
            <a:spAutoFit/>
          </a:bodyPr>
          <a:lstStyle/>
          <a:p>
            <a:r>
              <a:rPr lang="zh-CN" altLang="en-US" sz="1600" b="1" dirty="0">
                <a:solidFill>
                  <a:srgbClr val="FF0000"/>
                </a:solidFill>
                <a:latin typeface="+mn-ea"/>
              </a:rPr>
              <a:t>作物</a:t>
            </a:r>
            <a:endParaRPr lang="en-US" altLang="zh-CN" sz="1600" b="1" dirty="0">
              <a:solidFill>
                <a:srgbClr val="FF0000"/>
              </a:solidFill>
              <a:latin typeface="+mn-ea"/>
            </a:endParaRPr>
          </a:p>
        </p:txBody>
      </p:sp>
      <p:sp>
        <p:nvSpPr>
          <p:cNvPr id="167" name="Rectangle 166"/>
          <p:cNvSpPr/>
          <p:nvPr/>
        </p:nvSpPr>
        <p:spPr>
          <a:xfrm>
            <a:off x="7770627" y="3694129"/>
            <a:ext cx="2847608" cy="338554"/>
          </a:xfrm>
          <a:prstGeom prst="rect">
            <a:avLst/>
          </a:prstGeom>
        </p:spPr>
        <p:txBody>
          <a:bodyPr wrap="square">
            <a:spAutoFit/>
          </a:bodyPr>
          <a:lstStyle/>
          <a:p>
            <a:r>
              <a:rPr lang="zh-CN" altLang="en-US" sz="1600" b="1" dirty="0">
                <a:solidFill>
                  <a:srgbClr val="FF0000"/>
                </a:solidFill>
                <a:latin typeface="+mn-ea"/>
              </a:rPr>
              <a:t>惯例和用法</a:t>
            </a:r>
            <a:endParaRPr lang="en-US" altLang="zh-CN" sz="1600" b="1" dirty="0">
              <a:solidFill>
                <a:srgbClr val="FF0000"/>
              </a:solidFill>
              <a:latin typeface="+mn-ea"/>
            </a:endParaRPr>
          </a:p>
        </p:txBody>
      </p:sp>
      <p:sp>
        <p:nvSpPr>
          <p:cNvPr id="168" name="Rectangle 167"/>
          <p:cNvSpPr/>
          <p:nvPr/>
        </p:nvSpPr>
        <p:spPr>
          <a:xfrm>
            <a:off x="9383027" y="3936424"/>
            <a:ext cx="2847608" cy="338554"/>
          </a:xfrm>
          <a:prstGeom prst="rect">
            <a:avLst/>
          </a:prstGeom>
        </p:spPr>
        <p:txBody>
          <a:bodyPr wrap="square">
            <a:spAutoFit/>
          </a:bodyPr>
          <a:lstStyle/>
          <a:p>
            <a:r>
              <a:rPr lang="zh-CN" altLang="en-US" sz="1600" b="1" dirty="0">
                <a:solidFill>
                  <a:srgbClr val="FF0000"/>
                </a:solidFill>
                <a:latin typeface="+mn-ea"/>
              </a:rPr>
              <a:t>关税和进口条例</a:t>
            </a:r>
            <a:endParaRPr lang="en-US" altLang="zh-CN" sz="1600" b="1" dirty="0">
              <a:solidFill>
                <a:srgbClr val="FF0000"/>
              </a:solidFill>
              <a:latin typeface="+mn-ea"/>
            </a:endParaRPr>
          </a:p>
        </p:txBody>
      </p:sp>
      <p:sp>
        <p:nvSpPr>
          <p:cNvPr id="169" name="Rectangle 168"/>
          <p:cNvSpPr/>
          <p:nvPr/>
        </p:nvSpPr>
        <p:spPr>
          <a:xfrm>
            <a:off x="6733811" y="4191936"/>
            <a:ext cx="2847608" cy="338554"/>
          </a:xfrm>
          <a:prstGeom prst="rect">
            <a:avLst/>
          </a:prstGeom>
        </p:spPr>
        <p:txBody>
          <a:bodyPr wrap="square">
            <a:spAutoFit/>
          </a:bodyPr>
          <a:lstStyle/>
          <a:p>
            <a:r>
              <a:rPr lang="zh-CN" altLang="en-US" sz="1600" b="1" dirty="0">
                <a:solidFill>
                  <a:srgbClr val="FF0000"/>
                </a:solidFill>
                <a:latin typeface="+mn-ea"/>
              </a:rPr>
              <a:t>赔偿</a:t>
            </a:r>
            <a:endParaRPr lang="en-US" altLang="zh-CN" sz="1600" b="1" dirty="0">
              <a:solidFill>
                <a:srgbClr val="FF0000"/>
              </a:solidFill>
              <a:latin typeface="+mn-ea"/>
            </a:endParaRPr>
          </a:p>
        </p:txBody>
      </p:sp>
      <p:sp>
        <p:nvSpPr>
          <p:cNvPr id="170" name="Rectangle 169"/>
          <p:cNvSpPr/>
          <p:nvPr/>
        </p:nvSpPr>
        <p:spPr>
          <a:xfrm>
            <a:off x="6936431" y="4414284"/>
            <a:ext cx="2847608" cy="338554"/>
          </a:xfrm>
          <a:prstGeom prst="rect">
            <a:avLst/>
          </a:prstGeom>
        </p:spPr>
        <p:txBody>
          <a:bodyPr wrap="square">
            <a:spAutoFit/>
          </a:bodyPr>
          <a:lstStyle/>
          <a:p>
            <a:r>
              <a:rPr lang="zh-CN" altLang="en-US" sz="1600" b="1" dirty="0">
                <a:solidFill>
                  <a:srgbClr val="FF0000"/>
                </a:solidFill>
                <a:latin typeface="+mn-ea"/>
              </a:rPr>
              <a:t>尸体</a:t>
            </a:r>
            <a:endParaRPr lang="en-US" altLang="zh-CN" sz="1600" b="1" dirty="0">
              <a:solidFill>
                <a:srgbClr val="FF0000"/>
              </a:solidFill>
              <a:latin typeface="+mn-ea"/>
            </a:endParaRPr>
          </a:p>
        </p:txBody>
      </p:sp>
      <p:sp>
        <p:nvSpPr>
          <p:cNvPr id="171" name="Rectangle 170"/>
          <p:cNvSpPr/>
          <p:nvPr/>
        </p:nvSpPr>
        <p:spPr>
          <a:xfrm>
            <a:off x="6377374" y="4678116"/>
            <a:ext cx="2847608" cy="338554"/>
          </a:xfrm>
          <a:prstGeom prst="rect">
            <a:avLst/>
          </a:prstGeom>
        </p:spPr>
        <p:txBody>
          <a:bodyPr wrap="square">
            <a:spAutoFit/>
          </a:bodyPr>
          <a:lstStyle/>
          <a:p>
            <a:r>
              <a:rPr lang="zh-CN" altLang="en-US" sz="1600" b="1" dirty="0">
                <a:solidFill>
                  <a:srgbClr val="FF0000"/>
                </a:solidFill>
                <a:latin typeface="+mn-ea"/>
              </a:rPr>
              <a:t>死亡</a:t>
            </a:r>
            <a:endParaRPr lang="en-US" altLang="zh-CN" sz="1600" b="1" dirty="0">
              <a:solidFill>
                <a:srgbClr val="FF0000"/>
              </a:solidFill>
              <a:latin typeface="+mn-ea"/>
            </a:endParaRPr>
          </a:p>
        </p:txBody>
      </p:sp>
      <p:sp>
        <p:nvSpPr>
          <p:cNvPr id="172" name="Rectangle 171"/>
          <p:cNvSpPr/>
          <p:nvPr/>
        </p:nvSpPr>
        <p:spPr>
          <a:xfrm>
            <a:off x="7918699" y="4925423"/>
            <a:ext cx="2847608" cy="338554"/>
          </a:xfrm>
          <a:prstGeom prst="rect">
            <a:avLst/>
          </a:prstGeom>
        </p:spPr>
        <p:txBody>
          <a:bodyPr wrap="square">
            <a:spAutoFit/>
          </a:bodyPr>
          <a:lstStyle/>
          <a:p>
            <a:r>
              <a:rPr lang="zh-CN" altLang="en-US" sz="1600" b="1" dirty="0">
                <a:solidFill>
                  <a:srgbClr val="FF0000"/>
                </a:solidFill>
                <a:latin typeface="+mn-ea"/>
              </a:rPr>
              <a:t>宣告性判决</a:t>
            </a:r>
            <a:endParaRPr lang="en-US" altLang="zh-CN" sz="1600" b="1" dirty="0">
              <a:solidFill>
                <a:srgbClr val="FF0000"/>
              </a:solidFill>
              <a:latin typeface="+mn-ea"/>
            </a:endParaRPr>
          </a:p>
        </p:txBody>
      </p:sp>
      <p:sp>
        <p:nvSpPr>
          <p:cNvPr id="173" name="Rectangle 172"/>
          <p:cNvSpPr/>
          <p:nvPr/>
        </p:nvSpPr>
        <p:spPr>
          <a:xfrm>
            <a:off x="6820206" y="5162058"/>
            <a:ext cx="2847608" cy="338554"/>
          </a:xfrm>
          <a:prstGeom prst="rect">
            <a:avLst/>
          </a:prstGeom>
        </p:spPr>
        <p:txBody>
          <a:bodyPr wrap="square">
            <a:spAutoFit/>
          </a:bodyPr>
          <a:lstStyle/>
          <a:p>
            <a:r>
              <a:rPr lang="zh-CN" altLang="en-US" sz="1600" b="1" dirty="0">
                <a:solidFill>
                  <a:srgbClr val="FF0000"/>
                </a:solidFill>
                <a:latin typeface="+mn-ea"/>
              </a:rPr>
              <a:t>敬业</a:t>
            </a:r>
            <a:endParaRPr lang="en-US" altLang="zh-CN" sz="1600" b="1" dirty="0">
              <a:solidFill>
                <a:srgbClr val="FF0000"/>
              </a:solidFill>
              <a:latin typeface="+mn-ea"/>
            </a:endParaRPr>
          </a:p>
        </p:txBody>
      </p:sp>
      <p:sp>
        <p:nvSpPr>
          <p:cNvPr id="174" name="Rectangle 173"/>
          <p:cNvSpPr/>
          <p:nvPr/>
        </p:nvSpPr>
        <p:spPr>
          <a:xfrm>
            <a:off x="6417835" y="5418871"/>
            <a:ext cx="2847608" cy="338554"/>
          </a:xfrm>
          <a:prstGeom prst="rect">
            <a:avLst/>
          </a:prstGeom>
        </p:spPr>
        <p:txBody>
          <a:bodyPr wrap="square">
            <a:spAutoFit/>
          </a:bodyPr>
          <a:lstStyle/>
          <a:p>
            <a:r>
              <a:rPr lang="zh-CN" altLang="en-US" sz="1600" b="1" dirty="0">
                <a:solidFill>
                  <a:srgbClr val="FF0000"/>
                </a:solidFill>
                <a:latin typeface="+mn-ea"/>
              </a:rPr>
              <a:t>契约</a:t>
            </a:r>
            <a:endParaRPr lang="en-US" altLang="zh-CN" sz="1600" b="1" dirty="0">
              <a:solidFill>
                <a:srgbClr val="FF0000"/>
              </a:solidFill>
              <a:latin typeface="+mn-ea"/>
            </a:endParaRPr>
          </a:p>
        </p:txBody>
      </p:sp>
      <p:sp>
        <p:nvSpPr>
          <p:cNvPr id="175" name="Rectangle 174"/>
          <p:cNvSpPr/>
          <p:nvPr/>
        </p:nvSpPr>
        <p:spPr>
          <a:xfrm>
            <a:off x="8182646" y="5664887"/>
            <a:ext cx="2847608" cy="338554"/>
          </a:xfrm>
          <a:prstGeom prst="rect">
            <a:avLst/>
          </a:prstGeom>
        </p:spPr>
        <p:txBody>
          <a:bodyPr wrap="square">
            <a:spAutoFit/>
          </a:bodyPr>
          <a:lstStyle/>
          <a:p>
            <a:r>
              <a:rPr lang="zh-CN" altLang="en-US" sz="1600" b="1" dirty="0">
                <a:solidFill>
                  <a:srgbClr val="FF0000"/>
                </a:solidFill>
                <a:latin typeface="+mn-ea"/>
              </a:rPr>
              <a:t>证词与证据</a:t>
            </a:r>
            <a:endParaRPr lang="en-US" altLang="zh-CN" sz="1600" b="1" dirty="0">
              <a:solidFill>
                <a:srgbClr val="FF0000"/>
              </a:solidFill>
              <a:latin typeface="+mn-ea"/>
            </a:endParaRPr>
          </a:p>
        </p:txBody>
      </p:sp>
      <p:sp>
        <p:nvSpPr>
          <p:cNvPr id="176" name="Rectangle 175"/>
          <p:cNvSpPr/>
          <p:nvPr/>
        </p:nvSpPr>
        <p:spPr>
          <a:xfrm>
            <a:off x="7393795" y="5888591"/>
            <a:ext cx="2847608" cy="338554"/>
          </a:xfrm>
          <a:prstGeom prst="rect">
            <a:avLst/>
          </a:prstGeom>
        </p:spPr>
        <p:txBody>
          <a:bodyPr wrap="square">
            <a:spAutoFit/>
          </a:bodyPr>
          <a:lstStyle/>
          <a:p>
            <a:r>
              <a:rPr lang="zh-CN" altLang="en-US" sz="1600" b="1" dirty="0">
                <a:solidFill>
                  <a:srgbClr val="FF0000"/>
                </a:solidFill>
                <a:latin typeface="+mn-ea"/>
              </a:rPr>
              <a:t>法院保证金</a:t>
            </a:r>
            <a:endParaRPr lang="en-US" altLang="zh-CN" sz="1600" b="1" dirty="0">
              <a:solidFill>
                <a:srgbClr val="FF0000"/>
              </a:solidFill>
              <a:latin typeface="+mn-ea"/>
            </a:endParaRPr>
          </a:p>
        </p:txBody>
      </p:sp>
      <p:sp>
        <p:nvSpPr>
          <p:cNvPr id="51" name="Rectangle 50"/>
          <p:cNvSpPr/>
          <p:nvPr/>
        </p:nvSpPr>
        <p:spPr>
          <a:xfrm>
            <a:off x="509515" y="762103"/>
            <a:ext cx="4453202"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Commerce </a:t>
            </a:r>
          </a:p>
          <a:p>
            <a:pPr>
              <a:buFont typeface="Arial" panose="020B0604020202020204" pitchFamily="34" charset="0"/>
              <a:buChar char="•"/>
            </a:pPr>
            <a:r>
              <a:rPr lang="en-US" sz="1600" dirty="0">
                <a:solidFill>
                  <a:srgbClr val="373739"/>
                </a:solidFill>
                <a:latin typeface="Helvetica" panose="020B0604020202020204" pitchFamily="34" charset="0"/>
              </a:rPr>
              <a:t>Commercial Code </a:t>
            </a:r>
          </a:p>
          <a:p>
            <a:pPr>
              <a:buFont typeface="Arial" panose="020B0604020202020204" pitchFamily="34" charset="0"/>
              <a:buChar char="•"/>
            </a:pPr>
            <a:r>
              <a:rPr lang="en-US" sz="1600" dirty="0">
                <a:solidFill>
                  <a:srgbClr val="373739"/>
                </a:solidFill>
                <a:latin typeface="Helvetica" panose="020B0604020202020204" pitchFamily="34" charset="0"/>
              </a:rPr>
              <a:t>Common Law </a:t>
            </a:r>
          </a:p>
          <a:p>
            <a:pPr>
              <a:buFont typeface="Arial" panose="020B0604020202020204" pitchFamily="34" charset="0"/>
              <a:buChar char="•"/>
            </a:pPr>
            <a:r>
              <a:rPr lang="en-US" sz="1600" dirty="0">
                <a:solidFill>
                  <a:srgbClr val="373739"/>
                </a:solidFill>
                <a:latin typeface="Helvetica" panose="020B0604020202020204" pitchFamily="34" charset="0"/>
              </a:rPr>
              <a:t>Community Property </a:t>
            </a:r>
          </a:p>
          <a:p>
            <a:pPr>
              <a:buFont typeface="Arial" panose="020B0604020202020204" pitchFamily="34" charset="0"/>
              <a:buChar char="•"/>
            </a:pPr>
            <a:r>
              <a:rPr lang="en-US" sz="1600" dirty="0">
                <a:solidFill>
                  <a:srgbClr val="373739"/>
                </a:solidFill>
                <a:latin typeface="Helvetica" panose="020B0604020202020204" pitchFamily="34" charset="0"/>
              </a:rPr>
              <a:t>Composition with Creditors </a:t>
            </a:r>
          </a:p>
          <a:p>
            <a:pPr>
              <a:buFont typeface="Arial" panose="020B0604020202020204" pitchFamily="34" charset="0"/>
              <a:buChar char="•"/>
            </a:pPr>
            <a:r>
              <a:rPr lang="en-US" sz="1600" dirty="0">
                <a:solidFill>
                  <a:srgbClr val="373739"/>
                </a:solidFill>
                <a:latin typeface="Helvetica" panose="020B0604020202020204" pitchFamily="34" charset="0"/>
              </a:rPr>
              <a:t>Compounding Crimes </a:t>
            </a:r>
          </a:p>
          <a:p>
            <a:pPr>
              <a:buFont typeface="Arial" panose="020B0604020202020204" pitchFamily="34" charset="0"/>
              <a:buChar char="•"/>
            </a:pPr>
            <a:r>
              <a:rPr lang="en-US" sz="1600" dirty="0">
                <a:solidFill>
                  <a:srgbClr val="373739"/>
                </a:solidFill>
                <a:latin typeface="Helvetica" panose="020B0604020202020204" pitchFamily="34" charset="0"/>
              </a:rPr>
              <a:t>Compromise and Settlement </a:t>
            </a:r>
          </a:p>
          <a:p>
            <a:pPr>
              <a:buFont typeface="Arial" panose="020B0604020202020204" pitchFamily="34" charset="0"/>
              <a:buChar char="•"/>
            </a:pPr>
            <a:r>
              <a:rPr lang="en-US" sz="1600" dirty="0">
                <a:solidFill>
                  <a:srgbClr val="373739"/>
                </a:solidFill>
                <a:latin typeface="Helvetica" panose="020B0604020202020204" pitchFamily="34" charset="0"/>
              </a:rPr>
              <a:t>Computers and the Internet </a:t>
            </a:r>
          </a:p>
          <a:p>
            <a:pPr>
              <a:buFont typeface="Arial" panose="020B0604020202020204" pitchFamily="34" charset="0"/>
              <a:buChar char="•"/>
            </a:pPr>
            <a:r>
              <a:rPr lang="en-US" sz="1600" dirty="0">
                <a:solidFill>
                  <a:srgbClr val="373739"/>
                </a:solidFill>
                <a:latin typeface="Helvetica" panose="020B0604020202020204" pitchFamily="34" charset="0"/>
              </a:rPr>
              <a:t>Condominiums and Cooperative Apartments </a:t>
            </a:r>
          </a:p>
          <a:p>
            <a:pPr>
              <a:buFont typeface="Arial" panose="020B0604020202020204" pitchFamily="34" charset="0"/>
              <a:buChar char="•"/>
            </a:pPr>
            <a:r>
              <a:rPr lang="en-US" sz="1600" dirty="0">
                <a:solidFill>
                  <a:srgbClr val="373739"/>
                </a:solidFill>
                <a:latin typeface="Helvetica" panose="020B0604020202020204" pitchFamily="34" charset="0"/>
              </a:rPr>
              <a:t>Conflict of Laws </a:t>
            </a:r>
          </a:p>
          <a:p>
            <a:pPr>
              <a:buFont typeface="Arial" panose="020B0604020202020204" pitchFamily="34" charset="0"/>
              <a:buChar char="•"/>
            </a:pPr>
            <a:r>
              <a:rPr lang="en-US" sz="1600" dirty="0">
                <a:solidFill>
                  <a:srgbClr val="373739"/>
                </a:solidFill>
                <a:latin typeface="Helvetica" panose="020B0604020202020204" pitchFamily="34" charset="0"/>
              </a:rPr>
              <a:t>Conspiracy </a:t>
            </a:r>
          </a:p>
          <a:p>
            <a:pPr>
              <a:buFont typeface="Arial" panose="020B0604020202020204" pitchFamily="34" charset="0"/>
              <a:buChar char="•"/>
            </a:pPr>
            <a:r>
              <a:rPr lang="en-US" sz="1600" dirty="0">
                <a:solidFill>
                  <a:srgbClr val="373739"/>
                </a:solidFill>
                <a:latin typeface="Helvetica" panose="020B0604020202020204" pitchFamily="34" charset="0"/>
              </a:rPr>
              <a:t>Constitutional Law </a:t>
            </a:r>
          </a:p>
          <a:p>
            <a:pPr>
              <a:buFont typeface="Arial" panose="020B0604020202020204" pitchFamily="34" charset="0"/>
              <a:buChar char="•"/>
            </a:pPr>
            <a:r>
              <a:rPr lang="en-US" sz="1600" dirty="0">
                <a:solidFill>
                  <a:srgbClr val="373739"/>
                </a:solidFill>
                <a:latin typeface="Helvetica" panose="020B0604020202020204" pitchFamily="34" charset="0"/>
              </a:rPr>
              <a:t>Consumer and Borrower Protection </a:t>
            </a:r>
          </a:p>
          <a:p>
            <a:pPr>
              <a:buFont typeface="Arial" panose="020B0604020202020204" pitchFamily="34" charset="0"/>
              <a:buChar char="•"/>
            </a:pPr>
            <a:r>
              <a:rPr lang="en-US" sz="1600" dirty="0">
                <a:solidFill>
                  <a:srgbClr val="373739"/>
                </a:solidFill>
                <a:latin typeface="Helvetica" panose="020B0604020202020204" pitchFamily="34" charset="0"/>
              </a:rPr>
              <a:t>Consumer Product Warranty Acts </a:t>
            </a:r>
          </a:p>
          <a:p>
            <a:pPr>
              <a:buFont typeface="Arial" panose="020B0604020202020204" pitchFamily="34" charset="0"/>
              <a:buChar char="•"/>
            </a:pPr>
            <a:r>
              <a:rPr lang="en-US" sz="1600" dirty="0">
                <a:solidFill>
                  <a:srgbClr val="373739"/>
                </a:solidFill>
                <a:latin typeface="Helvetica" panose="020B0604020202020204" pitchFamily="34" charset="0"/>
              </a:rPr>
              <a:t>Contempt </a:t>
            </a:r>
          </a:p>
          <a:p>
            <a:pPr>
              <a:buFont typeface="Arial" panose="020B0604020202020204" pitchFamily="34" charset="0"/>
              <a:buChar char="•"/>
            </a:pPr>
            <a:r>
              <a:rPr lang="en-US" sz="1600" dirty="0">
                <a:solidFill>
                  <a:srgbClr val="373739"/>
                </a:solidFill>
                <a:latin typeface="Helvetica" panose="020B0604020202020204" pitchFamily="34" charset="0"/>
              </a:rPr>
              <a:t>Continuance </a:t>
            </a:r>
          </a:p>
          <a:p>
            <a:pPr>
              <a:buFont typeface="Arial" panose="020B0604020202020204" pitchFamily="34" charset="0"/>
              <a:buChar char="•"/>
            </a:pPr>
            <a:r>
              <a:rPr lang="en-US" sz="1600" dirty="0">
                <a:solidFill>
                  <a:srgbClr val="373739"/>
                </a:solidFill>
                <a:latin typeface="Helvetica" panose="020B0604020202020204" pitchFamily="34" charset="0"/>
              </a:rPr>
              <a:t>Contracts </a:t>
            </a:r>
          </a:p>
          <a:p>
            <a:pPr>
              <a:buFont typeface="Arial" panose="020B0604020202020204" pitchFamily="34" charset="0"/>
              <a:buChar char="•"/>
            </a:pPr>
            <a:r>
              <a:rPr lang="en-US" sz="1600" dirty="0">
                <a:solidFill>
                  <a:srgbClr val="373739"/>
                </a:solidFill>
                <a:latin typeface="Helvetica" panose="020B0604020202020204" pitchFamily="34" charset="0"/>
              </a:rPr>
              <a:t>Contractors' Bonds </a:t>
            </a:r>
          </a:p>
          <a:p>
            <a:pPr>
              <a:buFont typeface="Arial" panose="020B0604020202020204" pitchFamily="34" charset="0"/>
              <a:buChar char="•"/>
            </a:pPr>
            <a:r>
              <a:rPr lang="en-US" sz="1600" dirty="0">
                <a:solidFill>
                  <a:srgbClr val="373739"/>
                </a:solidFill>
                <a:latin typeface="Helvetica" panose="020B0604020202020204" pitchFamily="34" charset="0"/>
              </a:rPr>
              <a:t>Contribution </a:t>
            </a:r>
          </a:p>
          <a:p>
            <a:pPr>
              <a:buFont typeface="Arial" panose="020B0604020202020204" pitchFamily="34" charset="0"/>
              <a:buChar char="•"/>
            </a:pPr>
            <a:r>
              <a:rPr lang="en-US" sz="1600" dirty="0">
                <a:solidFill>
                  <a:srgbClr val="373739"/>
                </a:solidFill>
                <a:latin typeface="Helvetica" panose="020B0604020202020204" pitchFamily="34" charset="0"/>
              </a:rPr>
              <a:t>Conversion </a:t>
            </a:r>
          </a:p>
          <a:p>
            <a:pPr>
              <a:buFont typeface="Arial" panose="020B0604020202020204" pitchFamily="34" charset="0"/>
              <a:buChar char="•"/>
            </a:pPr>
            <a:r>
              <a:rPr lang="en-US" sz="1600" dirty="0">
                <a:solidFill>
                  <a:srgbClr val="373739"/>
                </a:solidFill>
                <a:latin typeface="Helvetica" panose="020B0604020202020204" pitchFamily="34" charset="0"/>
              </a:rPr>
              <a:t>Cooperative Associations </a:t>
            </a:r>
          </a:p>
          <a:p>
            <a:pPr>
              <a:buFont typeface="Arial" panose="020B0604020202020204" pitchFamily="34" charset="0"/>
              <a:buChar char="•"/>
            </a:pPr>
            <a:r>
              <a:rPr lang="en-US" sz="1600" dirty="0">
                <a:solidFill>
                  <a:srgbClr val="373739"/>
                </a:solidFill>
                <a:latin typeface="Helvetica" panose="020B0604020202020204" pitchFamily="34" charset="0"/>
              </a:rPr>
              <a:t>Copyright and Literary Property </a:t>
            </a:r>
          </a:p>
        </p:txBody>
      </p:sp>
      <p:sp>
        <p:nvSpPr>
          <p:cNvPr id="2" name="Slide Number Placeholder 1">
            <a:extLst>
              <a:ext uri="{FF2B5EF4-FFF2-40B4-BE49-F238E27FC236}">
                <a16:creationId xmlns:a16="http://schemas.microsoft.com/office/drawing/2014/main" id="{0BEEF0F7-844F-4394-A771-511BC798F2B4}"/>
              </a:ext>
            </a:extLst>
          </p:cNvPr>
          <p:cNvSpPr>
            <a:spLocks noGrp="1"/>
          </p:cNvSpPr>
          <p:nvPr>
            <p:ph type="sldNum" sz="quarter" idx="12"/>
          </p:nvPr>
        </p:nvSpPr>
        <p:spPr/>
        <p:txBody>
          <a:bodyPr/>
          <a:lstStyle/>
          <a:p>
            <a:fld id="{AFAE5B16-0F33-4EE9-AE34-61D676368225}" type="slidenum">
              <a:rPr lang="zh-CN" altLang="en-US" smtClean="0"/>
              <a:t>28</a:t>
            </a:fld>
            <a:endParaRPr lang="zh-CN" altLang="en-US"/>
          </a:p>
        </p:txBody>
      </p:sp>
    </p:spTree>
    <p:custDataLst>
      <p:tags r:id="rId1"/>
    </p:custDataLst>
    <p:extLst>
      <p:ext uri="{BB962C8B-B14F-4D97-AF65-F5344CB8AC3E}">
        <p14:creationId xmlns:p14="http://schemas.microsoft.com/office/powerpoint/2010/main" val="39727659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5355861" y="746064"/>
            <a:ext cx="2847608" cy="338554"/>
          </a:xfrm>
          <a:prstGeom prst="rect">
            <a:avLst/>
          </a:prstGeom>
        </p:spPr>
        <p:txBody>
          <a:bodyPr wrap="square">
            <a:spAutoFit/>
          </a:bodyPr>
          <a:lstStyle/>
          <a:p>
            <a:r>
              <a:rPr lang="zh-CN" altLang="en-US" sz="1600" b="1" dirty="0">
                <a:solidFill>
                  <a:srgbClr val="FF0000"/>
                </a:solidFill>
                <a:latin typeface="+mn-ea"/>
              </a:rPr>
              <a:t>联邦雇主责任与赔偿法案</a:t>
            </a:r>
            <a:endParaRPr lang="en-US" altLang="zh-CN" sz="1600" b="1" dirty="0">
              <a:solidFill>
                <a:srgbClr val="FF0000"/>
              </a:solidFill>
              <a:latin typeface="+mn-ea"/>
            </a:endParaRPr>
          </a:p>
        </p:txBody>
      </p:sp>
      <p:sp>
        <p:nvSpPr>
          <p:cNvPr id="56" name="Rectangle 55"/>
          <p:cNvSpPr/>
          <p:nvPr/>
        </p:nvSpPr>
        <p:spPr>
          <a:xfrm>
            <a:off x="2182089" y="994101"/>
            <a:ext cx="2847608" cy="338554"/>
          </a:xfrm>
          <a:prstGeom prst="rect">
            <a:avLst/>
          </a:prstGeom>
        </p:spPr>
        <p:txBody>
          <a:bodyPr wrap="square">
            <a:spAutoFit/>
          </a:bodyPr>
          <a:lstStyle/>
          <a:p>
            <a:r>
              <a:rPr lang="zh-CN" altLang="en-US" sz="1600" b="1" dirty="0">
                <a:solidFill>
                  <a:srgbClr val="FF0000"/>
                </a:solidFill>
                <a:latin typeface="+mn-ea"/>
              </a:rPr>
              <a:t>联邦税收</a:t>
            </a:r>
            <a:endParaRPr lang="en-US" altLang="zh-CN" sz="1600" b="1" dirty="0">
              <a:solidFill>
                <a:srgbClr val="FF0000"/>
              </a:solidFill>
              <a:latin typeface="+mn-ea"/>
            </a:endParaRPr>
          </a:p>
        </p:txBody>
      </p:sp>
      <p:sp>
        <p:nvSpPr>
          <p:cNvPr id="57" name="Rectangle 56"/>
          <p:cNvSpPr/>
          <p:nvPr/>
        </p:nvSpPr>
        <p:spPr>
          <a:xfrm>
            <a:off x="2941278" y="1257484"/>
            <a:ext cx="1627858" cy="338554"/>
          </a:xfrm>
          <a:prstGeom prst="rect">
            <a:avLst/>
          </a:prstGeom>
        </p:spPr>
        <p:txBody>
          <a:bodyPr wrap="square">
            <a:spAutoFit/>
          </a:bodyPr>
          <a:lstStyle/>
          <a:p>
            <a:r>
              <a:rPr lang="zh-CN" altLang="en-US" sz="1600" b="1" dirty="0">
                <a:solidFill>
                  <a:srgbClr val="FF0000"/>
                </a:solidFill>
                <a:latin typeface="+mn-ea"/>
              </a:rPr>
              <a:t>联邦税务执法</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098195" y="5152023"/>
            <a:ext cx="2847608" cy="338554"/>
          </a:xfrm>
          <a:prstGeom prst="rect">
            <a:avLst/>
          </a:prstGeom>
        </p:spPr>
        <p:txBody>
          <a:bodyPr wrap="square">
            <a:spAutoFit/>
          </a:bodyPr>
          <a:lstStyle/>
          <a:p>
            <a:r>
              <a:rPr lang="zh-CN" altLang="en-US" sz="1600" b="1" dirty="0">
                <a:solidFill>
                  <a:srgbClr val="FF0000"/>
                </a:solidFill>
                <a:latin typeface="+mn-ea"/>
              </a:rPr>
              <a:t>共济会与互助社</a:t>
            </a:r>
            <a:endParaRPr lang="en-US" altLang="zh-CN" sz="1600" b="1" dirty="0">
              <a:solidFill>
                <a:srgbClr val="FF0000"/>
              </a:solidFill>
              <a:latin typeface="+mn-ea"/>
            </a:endParaRPr>
          </a:p>
        </p:txBody>
      </p:sp>
      <p:sp>
        <p:nvSpPr>
          <p:cNvPr id="111" name="Rectangle 110"/>
          <p:cNvSpPr/>
          <p:nvPr/>
        </p:nvSpPr>
        <p:spPr>
          <a:xfrm>
            <a:off x="1914662" y="4677932"/>
            <a:ext cx="2847608" cy="338554"/>
          </a:xfrm>
          <a:prstGeom prst="rect">
            <a:avLst/>
          </a:prstGeom>
        </p:spPr>
        <p:txBody>
          <a:bodyPr wrap="square">
            <a:spAutoFit/>
          </a:bodyPr>
          <a:lstStyle/>
          <a:p>
            <a:r>
              <a:rPr lang="zh-CN" altLang="en-US" sz="1600" b="1" dirty="0">
                <a:solidFill>
                  <a:srgbClr val="FF0000"/>
                </a:solidFill>
                <a:latin typeface="+mn-ea"/>
              </a:rPr>
              <a:t>算命、占卜</a:t>
            </a:r>
            <a:endParaRPr lang="en-US" altLang="zh-CN" sz="1600" b="1" dirty="0">
              <a:solidFill>
                <a:srgbClr val="FF0000"/>
              </a:solidFill>
              <a:latin typeface="+mn-ea"/>
            </a:endParaRPr>
          </a:p>
        </p:txBody>
      </p:sp>
      <p:sp>
        <p:nvSpPr>
          <p:cNvPr id="112" name="Rectangle 111"/>
          <p:cNvSpPr/>
          <p:nvPr/>
        </p:nvSpPr>
        <p:spPr>
          <a:xfrm>
            <a:off x="3415328" y="4904939"/>
            <a:ext cx="2847608" cy="338554"/>
          </a:xfrm>
          <a:prstGeom prst="rect">
            <a:avLst/>
          </a:prstGeom>
        </p:spPr>
        <p:txBody>
          <a:bodyPr wrap="square">
            <a:spAutoFit/>
          </a:bodyPr>
          <a:lstStyle/>
          <a:p>
            <a:r>
              <a:rPr lang="zh-CN" altLang="en-US" sz="1600" b="1" dirty="0">
                <a:solidFill>
                  <a:srgbClr val="FF0000"/>
                </a:solidFill>
                <a:latin typeface="+mn-ea"/>
              </a:rPr>
              <a:t>公共实体的特许经营权</a:t>
            </a:r>
            <a:endParaRPr lang="en-US" altLang="zh-CN" sz="1600" b="1" dirty="0">
              <a:solidFill>
                <a:srgbClr val="FF0000"/>
              </a:solidFill>
              <a:latin typeface="+mn-ea"/>
            </a:endParaRPr>
          </a:p>
        </p:txBody>
      </p:sp>
      <p:sp>
        <p:nvSpPr>
          <p:cNvPr id="113" name="Rectangle 112"/>
          <p:cNvSpPr/>
          <p:nvPr/>
        </p:nvSpPr>
        <p:spPr>
          <a:xfrm>
            <a:off x="2889587" y="4173378"/>
            <a:ext cx="2847608" cy="338554"/>
          </a:xfrm>
          <a:prstGeom prst="rect">
            <a:avLst/>
          </a:prstGeom>
        </p:spPr>
        <p:txBody>
          <a:bodyPr wrap="square">
            <a:spAutoFit/>
          </a:bodyPr>
          <a:lstStyle/>
          <a:p>
            <a:r>
              <a:rPr lang="zh-CN" altLang="en-US" sz="1600" b="1" dirty="0">
                <a:solidFill>
                  <a:srgbClr val="FF0000"/>
                </a:solidFill>
                <a:latin typeface="+mn-ea"/>
              </a:rPr>
              <a:t>没收及罚款</a:t>
            </a:r>
            <a:endParaRPr lang="en-US" altLang="zh-CN" sz="1600" b="1" dirty="0">
              <a:solidFill>
                <a:srgbClr val="FF0000"/>
              </a:solidFill>
              <a:latin typeface="+mn-ea"/>
            </a:endParaRPr>
          </a:p>
        </p:txBody>
      </p:sp>
      <p:sp>
        <p:nvSpPr>
          <p:cNvPr id="114" name="Rectangle 113"/>
          <p:cNvSpPr/>
          <p:nvPr/>
        </p:nvSpPr>
        <p:spPr>
          <a:xfrm>
            <a:off x="4108182" y="2710759"/>
            <a:ext cx="2847608" cy="584775"/>
          </a:xfrm>
          <a:prstGeom prst="rect">
            <a:avLst/>
          </a:prstGeom>
        </p:spPr>
        <p:txBody>
          <a:bodyPr wrap="square">
            <a:spAutoFit/>
          </a:bodyPr>
          <a:lstStyle/>
          <a:p>
            <a:r>
              <a:rPr lang="zh-CN" altLang="en-US" sz="1600" b="1" dirty="0">
                <a:solidFill>
                  <a:srgbClr val="FF0000"/>
                </a:solidFill>
                <a:latin typeface="+mn-ea"/>
              </a:rPr>
              <a:t>钓鱼，狩猎，及野生</a:t>
            </a:r>
            <a:endParaRPr lang="en-US" altLang="zh-CN" sz="1600" b="1" dirty="0">
              <a:solidFill>
                <a:srgbClr val="FF0000"/>
              </a:solidFill>
              <a:latin typeface="+mn-ea"/>
            </a:endParaRPr>
          </a:p>
          <a:p>
            <a:r>
              <a:rPr lang="zh-CN" altLang="en-US" sz="1600" b="1" dirty="0">
                <a:solidFill>
                  <a:srgbClr val="FF0000"/>
                </a:solidFill>
                <a:latin typeface="+mn-ea"/>
              </a:rPr>
              <a:t>动物保护</a:t>
            </a:r>
            <a:endParaRPr lang="en-US" altLang="zh-CN" sz="1600" b="1" dirty="0">
              <a:solidFill>
                <a:srgbClr val="FF0000"/>
              </a:solidFill>
              <a:latin typeface="+mn-ea"/>
            </a:endParaRPr>
          </a:p>
        </p:txBody>
      </p:sp>
      <p:sp>
        <p:nvSpPr>
          <p:cNvPr id="116" name="Rectangle 115"/>
          <p:cNvSpPr/>
          <p:nvPr/>
        </p:nvSpPr>
        <p:spPr>
          <a:xfrm>
            <a:off x="1332298" y="4419834"/>
            <a:ext cx="2847608" cy="338554"/>
          </a:xfrm>
          <a:prstGeom prst="rect">
            <a:avLst/>
          </a:prstGeom>
        </p:spPr>
        <p:txBody>
          <a:bodyPr wrap="square">
            <a:spAutoFit/>
          </a:bodyPr>
          <a:lstStyle/>
          <a:p>
            <a:r>
              <a:rPr lang="zh-CN" altLang="en-US" sz="1600" b="1" dirty="0">
                <a:solidFill>
                  <a:srgbClr val="FF0000"/>
                </a:solidFill>
                <a:latin typeface="+mn-ea"/>
              </a:rPr>
              <a:t>伪造</a:t>
            </a:r>
            <a:endParaRPr lang="en-US" altLang="zh-CN" sz="1600" b="1" dirty="0">
              <a:solidFill>
                <a:srgbClr val="FF0000"/>
              </a:solidFill>
              <a:latin typeface="+mn-ea"/>
            </a:endParaRPr>
          </a:p>
        </p:txBody>
      </p:sp>
      <p:sp>
        <p:nvSpPr>
          <p:cNvPr id="117" name="Rectangle 116"/>
          <p:cNvSpPr/>
          <p:nvPr/>
        </p:nvSpPr>
        <p:spPr>
          <a:xfrm>
            <a:off x="3137496" y="3688290"/>
            <a:ext cx="2847608" cy="338554"/>
          </a:xfrm>
          <a:prstGeom prst="rect">
            <a:avLst/>
          </a:prstGeom>
        </p:spPr>
        <p:txBody>
          <a:bodyPr wrap="square">
            <a:spAutoFit/>
          </a:bodyPr>
          <a:lstStyle/>
          <a:p>
            <a:r>
              <a:rPr lang="zh-CN" altLang="en-US" sz="1600" b="1" dirty="0">
                <a:solidFill>
                  <a:srgbClr val="FF0000"/>
                </a:solidFill>
                <a:latin typeface="+mn-ea"/>
              </a:rPr>
              <a:t>强行占有及非法留置</a:t>
            </a:r>
            <a:endParaRPr lang="en-US" altLang="zh-CN" sz="1600" b="1" dirty="0">
              <a:solidFill>
                <a:srgbClr val="FF0000"/>
              </a:solidFill>
              <a:latin typeface="+mn-ea"/>
            </a:endParaRPr>
          </a:p>
        </p:txBody>
      </p:sp>
      <p:sp>
        <p:nvSpPr>
          <p:cNvPr id="118" name="Rectangle 117"/>
          <p:cNvSpPr/>
          <p:nvPr/>
        </p:nvSpPr>
        <p:spPr>
          <a:xfrm>
            <a:off x="1159845" y="3442251"/>
            <a:ext cx="2847608" cy="338554"/>
          </a:xfrm>
          <a:prstGeom prst="rect">
            <a:avLst/>
          </a:prstGeom>
        </p:spPr>
        <p:txBody>
          <a:bodyPr wrap="square">
            <a:spAutoFit/>
          </a:bodyPr>
          <a:lstStyle/>
          <a:p>
            <a:r>
              <a:rPr lang="zh-CN" altLang="en-US" sz="1600" b="1" dirty="0">
                <a:solidFill>
                  <a:srgbClr val="FF0000"/>
                </a:solidFill>
                <a:latin typeface="+mn-ea"/>
              </a:rPr>
              <a:t>食品</a:t>
            </a:r>
            <a:endParaRPr lang="en-US" altLang="zh-CN" sz="1600" b="1" dirty="0">
              <a:solidFill>
                <a:srgbClr val="FF0000"/>
              </a:solidFill>
              <a:latin typeface="+mn-ea"/>
            </a:endParaRPr>
          </a:p>
        </p:txBody>
      </p:sp>
      <p:sp>
        <p:nvSpPr>
          <p:cNvPr id="119" name="Rectangle 118"/>
          <p:cNvSpPr/>
          <p:nvPr/>
        </p:nvSpPr>
        <p:spPr>
          <a:xfrm>
            <a:off x="3265129" y="2212481"/>
            <a:ext cx="2847608" cy="338554"/>
          </a:xfrm>
          <a:prstGeom prst="rect">
            <a:avLst/>
          </a:prstGeom>
        </p:spPr>
        <p:txBody>
          <a:bodyPr wrap="square">
            <a:spAutoFit/>
          </a:bodyPr>
          <a:lstStyle/>
          <a:p>
            <a:r>
              <a:rPr lang="zh-CN" altLang="en-US" sz="1600" b="1" dirty="0">
                <a:solidFill>
                  <a:srgbClr val="FF0000"/>
                </a:solidFill>
                <a:latin typeface="+mn-ea"/>
              </a:rPr>
              <a:t>保真债券及保险</a:t>
            </a:r>
            <a:endParaRPr lang="en-US" altLang="zh-CN" sz="1600" b="1" dirty="0">
              <a:solidFill>
                <a:srgbClr val="FF0000"/>
              </a:solidFill>
              <a:latin typeface="+mn-ea"/>
            </a:endParaRPr>
          </a:p>
        </p:txBody>
      </p:sp>
      <p:sp>
        <p:nvSpPr>
          <p:cNvPr id="120" name="Rectangle 119"/>
          <p:cNvSpPr/>
          <p:nvPr/>
        </p:nvSpPr>
        <p:spPr>
          <a:xfrm>
            <a:off x="1130159" y="2453662"/>
            <a:ext cx="2847608" cy="338554"/>
          </a:xfrm>
          <a:prstGeom prst="rect">
            <a:avLst/>
          </a:prstGeom>
        </p:spPr>
        <p:txBody>
          <a:bodyPr wrap="square">
            <a:spAutoFit/>
          </a:bodyPr>
          <a:lstStyle/>
          <a:p>
            <a:r>
              <a:rPr lang="zh-CN" altLang="en-US" sz="1600" b="1" dirty="0">
                <a:solidFill>
                  <a:srgbClr val="FF0000"/>
                </a:solidFill>
                <a:latin typeface="+mn-ea"/>
              </a:rPr>
              <a:t>火宅</a:t>
            </a:r>
            <a:endParaRPr lang="en-US" altLang="zh-CN" sz="1600" b="1" dirty="0">
              <a:solidFill>
                <a:srgbClr val="FF0000"/>
              </a:solidFill>
              <a:latin typeface="+mn-ea"/>
            </a:endParaRPr>
          </a:p>
        </p:txBody>
      </p:sp>
      <p:sp>
        <p:nvSpPr>
          <p:cNvPr id="121" name="Rectangle 120"/>
          <p:cNvSpPr/>
          <p:nvPr/>
        </p:nvSpPr>
        <p:spPr>
          <a:xfrm>
            <a:off x="3250841" y="5867409"/>
            <a:ext cx="2847608" cy="338554"/>
          </a:xfrm>
          <a:prstGeom prst="rect">
            <a:avLst/>
          </a:prstGeom>
        </p:spPr>
        <p:txBody>
          <a:bodyPr wrap="square">
            <a:spAutoFit/>
          </a:bodyPr>
          <a:lstStyle/>
          <a:p>
            <a:r>
              <a:rPr lang="zh-CN" altLang="en-US" sz="1600" b="1" dirty="0">
                <a:solidFill>
                  <a:srgbClr val="FF0000"/>
                </a:solidFill>
                <a:latin typeface="+mn-ea"/>
              </a:rPr>
              <a:t>信息自由法案</a:t>
            </a:r>
            <a:endParaRPr lang="en-US" altLang="zh-CN" sz="1600" b="1" dirty="0">
              <a:solidFill>
                <a:srgbClr val="FF0000"/>
              </a:solidFill>
              <a:latin typeface="+mn-ea"/>
            </a:endParaRPr>
          </a:p>
        </p:txBody>
      </p:sp>
      <p:sp>
        <p:nvSpPr>
          <p:cNvPr id="122" name="Rectangle 121"/>
          <p:cNvSpPr/>
          <p:nvPr/>
        </p:nvSpPr>
        <p:spPr>
          <a:xfrm>
            <a:off x="1111187" y="3177280"/>
            <a:ext cx="2847608" cy="338554"/>
          </a:xfrm>
          <a:prstGeom prst="rect">
            <a:avLst/>
          </a:prstGeom>
        </p:spPr>
        <p:txBody>
          <a:bodyPr wrap="square">
            <a:spAutoFit/>
          </a:bodyPr>
          <a:lstStyle/>
          <a:p>
            <a:r>
              <a:rPr lang="zh-CN" altLang="en-US" sz="1600" b="1" dirty="0">
                <a:solidFill>
                  <a:srgbClr val="FF0000"/>
                </a:solidFill>
                <a:latin typeface="+mn-ea"/>
              </a:rPr>
              <a:t>旗帜</a:t>
            </a:r>
            <a:endParaRPr lang="en-US" altLang="zh-CN" sz="1600" b="1" dirty="0">
              <a:solidFill>
                <a:srgbClr val="FF0000"/>
              </a:solidFill>
              <a:latin typeface="+mn-ea"/>
            </a:endParaRPr>
          </a:p>
        </p:txBody>
      </p:sp>
      <p:sp>
        <p:nvSpPr>
          <p:cNvPr id="123" name="Rectangle 122"/>
          <p:cNvSpPr/>
          <p:nvPr/>
        </p:nvSpPr>
        <p:spPr>
          <a:xfrm>
            <a:off x="1374754" y="2936943"/>
            <a:ext cx="2847608" cy="338554"/>
          </a:xfrm>
          <a:prstGeom prst="rect">
            <a:avLst/>
          </a:prstGeom>
        </p:spPr>
        <p:txBody>
          <a:bodyPr wrap="square">
            <a:spAutoFit/>
          </a:bodyPr>
          <a:lstStyle/>
          <a:p>
            <a:r>
              <a:rPr lang="zh-CN" altLang="en-US" sz="1600" b="1" dirty="0">
                <a:solidFill>
                  <a:srgbClr val="FF0000"/>
                </a:solidFill>
                <a:latin typeface="+mn-ea"/>
              </a:rPr>
              <a:t>固定财产</a:t>
            </a:r>
            <a:endParaRPr lang="en-US" altLang="zh-CN" sz="1600" b="1" dirty="0">
              <a:solidFill>
                <a:srgbClr val="FF0000"/>
              </a:solidFill>
              <a:latin typeface="+mn-ea"/>
            </a:endParaRPr>
          </a:p>
        </p:txBody>
      </p:sp>
      <p:sp>
        <p:nvSpPr>
          <p:cNvPr id="124" name="Rectangle 123"/>
          <p:cNvSpPr/>
          <p:nvPr/>
        </p:nvSpPr>
        <p:spPr>
          <a:xfrm>
            <a:off x="2798206" y="1470452"/>
            <a:ext cx="2847608" cy="338554"/>
          </a:xfrm>
          <a:prstGeom prst="rect">
            <a:avLst/>
          </a:prstGeom>
        </p:spPr>
        <p:txBody>
          <a:bodyPr wrap="square">
            <a:spAutoFit/>
          </a:bodyPr>
          <a:lstStyle/>
          <a:p>
            <a:r>
              <a:rPr lang="zh-CN" altLang="en-US" sz="1600" b="1" dirty="0">
                <a:solidFill>
                  <a:srgbClr val="FF0000"/>
                </a:solidFill>
                <a:latin typeface="+mn-ea"/>
              </a:rPr>
              <a:t>联邦侵权索赔法案</a:t>
            </a:r>
            <a:endParaRPr lang="en-US" altLang="zh-CN" sz="1600" b="1" dirty="0">
              <a:solidFill>
                <a:srgbClr val="FF0000"/>
              </a:solidFill>
              <a:latin typeface="+mn-ea"/>
            </a:endParaRPr>
          </a:p>
        </p:txBody>
      </p:sp>
      <p:sp>
        <p:nvSpPr>
          <p:cNvPr id="125" name="Rectangle 124"/>
          <p:cNvSpPr/>
          <p:nvPr/>
        </p:nvSpPr>
        <p:spPr>
          <a:xfrm>
            <a:off x="2249213" y="5379030"/>
            <a:ext cx="2847608" cy="338554"/>
          </a:xfrm>
          <a:prstGeom prst="rect">
            <a:avLst/>
          </a:prstGeom>
        </p:spPr>
        <p:txBody>
          <a:bodyPr wrap="square">
            <a:spAutoFit/>
          </a:bodyPr>
          <a:lstStyle/>
          <a:p>
            <a:r>
              <a:rPr lang="zh-CN" altLang="en-US" sz="1600" b="1" dirty="0">
                <a:solidFill>
                  <a:srgbClr val="FF0000"/>
                </a:solidFill>
                <a:latin typeface="+mn-ea"/>
              </a:rPr>
              <a:t>欺诈和诈骗</a:t>
            </a:r>
            <a:endParaRPr lang="en-US" altLang="zh-CN" sz="1600" b="1" dirty="0">
              <a:solidFill>
                <a:srgbClr val="FF0000"/>
              </a:solidFill>
              <a:latin typeface="+mn-ea"/>
            </a:endParaRPr>
          </a:p>
        </p:txBody>
      </p:sp>
      <p:sp>
        <p:nvSpPr>
          <p:cNvPr id="126" name="Rectangle 125"/>
          <p:cNvSpPr/>
          <p:nvPr/>
        </p:nvSpPr>
        <p:spPr>
          <a:xfrm>
            <a:off x="2551149" y="3921475"/>
            <a:ext cx="2847608" cy="338554"/>
          </a:xfrm>
          <a:prstGeom prst="rect">
            <a:avLst/>
          </a:prstGeom>
        </p:spPr>
        <p:txBody>
          <a:bodyPr wrap="square">
            <a:spAutoFit/>
          </a:bodyPr>
          <a:lstStyle/>
          <a:p>
            <a:r>
              <a:rPr lang="zh-CN" altLang="en-US" sz="1600" b="1" dirty="0">
                <a:solidFill>
                  <a:srgbClr val="FF0000"/>
                </a:solidFill>
                <a:latin typeface="+mn-ea"/>
              </a:rPr>
              <a:t>外资企业</a:t>
            </a:r>
            <a:endParaRPr lang="en-US" altLang="zh-CN" sz="1600" b="1" dirty="0">
              <a:solidFill>
                <a:srgbClr val="FF0000"/>
              </a:solidFill>
              <a:latin typeface="+mn-ea"/>
            </a:endParaRPr>
          </a:p>
        </p:txBody>
      </p:sp>
      <p:sp>
        <p:nvSpPr>
          <p:cNvPr id="127" name="Rectangle 126"/>
          <p:cNvSpPr/>
          <p:nvPr/>
        </p:nvSpPr>
        <p:spPr>
          <a:xfrm>
            <a:off x="4222010" y="5628935"/>
            <a:ext cx="2847608" cy="338554"/>
          </a:xfrm>
          <a:prstGeom prst="rect">
            <a:avLst/>
          </a:prstGeom>
        </p:spPr>
        <p:txBody>
          <a:bodyPr wrap="square">
            <a:spAutoFit/>
          </a:bodyPr>
          <a:lstStyle/>
          <a:p>
            <a:r>
              <a:rPr lang="zh-CN" altLang="en-US" sz="1600" b="1" dirty="0">
                <a:solidFill>
                  <a:srgbClr val="FF0000"/>
                </a:solidFill>
                <a:latin typeface="+mn-ea"/>
              </a:rPr>
              <a:t>欺诈性转让与转移</a:t>
            </a:r>
            <a:endParaRPr lang="en-US" altLang="zh-CN" sz="1600" b="1" dirty="0">
              <a:solidFill>
                <a:srgbClr val="FF0000"/>
              </a:solidFill>
              <a:latin typeface="+mn-ea"/>
            </a:endParaRPr>
          </a:p>
        </p:txBody>
      </p:sp>
      <p:sp>
        <p:nvSpPr>
          <p:cNvPr id="128" name="Rectangle 127"/>
          <p:cNvSpPr/>
          <p:nvPr/>
        </p:nvSpPr>
        <p:spPr>
          <a:xfrm>
            <a:off x="1310607" y="1716428"/>
            <a:ext cx="2847608" cy="338554"/>
          </a:xfrm>
          <a:prstGeom prst="rect">
            <a:avLst/>
          </a:prstGeom>
        </p:spPr>
        <p:txBody>
          <a:bodyPr wrap="square">
            <a:spAutoFit/>
          </a:bodyPr>
          <a:lstStyle/>
          <a:p>
            <a:r>
              <a:rPr lang="zh-CN" altLang="en-US" sz="1600" b="1" dirty="0">
                <a:solidFill>
                  <a:srgbClr val="FF0000"/>
                </a:solidFill>
                <a:latin typeface="+mn-ea"/>
              </a:rPr>
              <a:t>栅栏</a:t>
            </a:r>
            <a:endParaRPr lang="en-US" altLang="zh-CN" sz="1600" b="1" dirty="0">
              <a:solidFill>
                <a:srgbClr val="FF0000"/>
              </a:solidFill>
              <a:latin typeface="+mn-ea"/>
            </a:endParaRPr>
          </a:p>
        </p:txBody>
      </p:sp>
      <p:sp>
        <p:nvSpPr>
          <p:cNvPr id="155" name="Rectangle 154"/>
          <p:cNvSpPr/>
          <p:nvPr/>
        </p:nvSpPr>
        <p:spPr>
          <a:xfrm>
            <a:off x="9594402" y="1000822"/>
            <a:ext cx="2847608" cy="338554"/>
          </a:xfrm>
          <a:prstGeom prst="rect">
            <a:avLst/>
          </a:prstGeom>
        </p:spPr>
        <p:txBody>
          <a:bodyPr wrap="square">
            <a:spAutoFit/>
          </a:bodyPr>
          <a:lstStyle/>
          <a:p>
            <a:r>
              <a:rPr lang="zh-CN" altLang="en-US" sz="1600" b="1" dirty="0">
                <a:solidFill>
                  <a:srgbClr val="FF0000"/>
                </a:solidFill>
                <a:latin typeface="+mn-ea"/>
              </a:rPr>
              <a:t>惊吓，打击，及精神紊乱</a:t>
            </a:r>
            <a:endParaRPr lang="en-US" altLang="zh-CN" sz="1600" b="1" dirty="0">
              <a:solidFill>
                <a:srgbClr val="FF0000"/>
              </a:solidFill>
              <a:latin typeface="+mn-ea"/>
            </a:endParaRPr>
          </a:p>
        </p:txBody>
      </p:sp>
      <p:sp>
        <p:nvSpPr>
          <p:cNvPr id="156" name="Rectangle 155"/>
          <p:cNvSpPr/>
          <p:nvPr/>
        </p:nvSpPr>
        <p:spPr>
          <a:xfrm>
            <a:off x="6529894" y="2214300"/>
            <a:ext cx="2847608" cy="338554"/>
          </a:xfrm>
          <a:prstGeom prst="rect">
            <a:avLst/>
          </a:prstGeom>
        </p:spPr>
        <p:txBody>
          <a:bodyPr wrap="square">
            <a:spAutoFit/>
          </a:bodyPr>
          <a:lstStyle/>
          <a:p>
            <a:r>
              <a:rPr lang="zh-CN" altLang="en-US" sz="1600" b="1" dirty="0">
                <a:solidFill>
                  <a:srgbClr val="FF0000"/>
                </a:solidFill>
                <a:latin typeface="+mn-ea"/>
              </a:rPr>
              <a:t>礼品</a:t>
            </a:r>
            <a:endParaRPr lang="en-US" altLang="zh-CN" sz="1600" b="1" dirty="0">
              <a:solidFill>
                <a:srgbClr val="FF0000"/>
              </a:solidFill>
              <a:latin typeface="+mn-ea"/>
            </a:endParaRPr>
          </a:p>
        </p:txBody>
      </p:sp>
      <p:sp>
        <p:nvSpPr>
          <p:cNvPr id="157" name="Rectangle 156"/>
          <p:cNvSpPr/>
          <p:nvPr/>
        </p:nvSpPr>
        <p:spPr>
          <a:xfrm>
            <a:off x="9132232" y="1247258"/>
            <a:ext cx="2847608" cy="338554"/>
          </a:xfrm>
          <a:prstGeom prst="rect">
            <a:avLst/>
          </a:prstGeom>
        </p:spPr>
        <p:txBody>
          <a:bodyPr wrap="square">
            <a:spAutoFit/>
          </a:bodyPr>
          <a:lstStyle/>
          <a:p>
            <a:r>
              <a:rPr lang="zh-CN" altLang="en-US" sz="1600" b="1" dirty="0">
                <a:solidFill>
                  <a:srgbClr val="FF0000"/>
                </a:solidFill>
                <a:latin typeface="+mn-ea"/>
              </a:rPr>
              <a:t>丧葬承办及殡仪馆</a:t>
            </a:r>
            <a:endParaRPr lang="en-US" altLang="zh-CN" sz="1600" b="1" dirty="0">
              <a:solidFill>
                <a:srgbClr val="FF0000"/>
              </a:solidFill>
              <a:latin typeface="+mn-ea"/>
            </a:endParaRPr>
          </a:p>
        </p:txBody>
      </p:sp>
      <p:sp>
        <p:nvSpPr>
          <p:cNvPr id="158" name="Rectangle 157"/>
          <p:cNvSpPr/>
          <p:nvPr/>
        </p:nvSpPr>
        <p:spPr>
          <a:xfrm>
            <a:off x="8975481" y="4650643"/>
            <a:ext cx="2847608" cy="338554"/>
          </a:xfrm>
          <a:prstGeom prst="rect">
            <a:avLst/>
          </a:prstGeom>
        </p:spPr>
        <p:txBody>
          <a:bodyPr wrap="square">
            <a:spAutoFit/>
          </a:bodyPr>
          <a:lstStyle/>
          <a:p>
            <a:r>
              <a:rPr lang="zh-CN" altLang="en-US" sz="1600" b="1" dirty="0">
                <a:solidFill>
                  <a:srgbClr val="FF0000"/>
                </a:solidFill>
                <a:latin typeface="+mn-ea"/>
              </a:rPr>
              <a:t>高速公路，街道，和桥梁</a:t>
            </a:r>
            <a:endParaRPr lang="en-US" altLang="zh-CN" sz="1600" b="1" dirty="0">
              <a:solidFill>
                <a:srgbClr val="FF0000"/>
              </a:solidFill>
              <a:latin typeface="+mn-ea"/>
            </a:endParaRPr>
          </a:p>
        </p:txBody>
      </p:sp>
      <p:sp>
        <p:nvSpPr>
          <p:cNvPr id="159" name="Rectangle 158"/>
          <p:cNvSpPr/>
          <p:nvPr/>
        </p:nvSpPr>
        <p:spPr>
          <a:xfrm>
            <a:off x="7109049" y="2958696"/>
            <a:ext cx="2847608" cy="338554"/>
          </a:xfrm>
          <a:prstGeom prst="rect">
            <a:avLst/>
          </a:prstGeom>
        </p:spPr>
        <p:txBody>
          <a:bodyPr wrap="square">
            <a:spAutoFit/>
          </a:bodyPr>
          <a:lstStyle/>
          <a:p>
            <a:r>
              <a:rPr lang="zh-CN" altLang="en-US" sz="1600" b="1" dirty="0">
                <a:solidFill>
                  <a:srgbClr val="FF0000"/>
                </a:solidFill>
                <a:latin typeface="+mn-ea"/>
              </a:rPr>
              <a:t>大陪审团</a:t>
            </a:r>
            <a:endParaRPr lang="en-US" altLang="zh-CN" sz="1600" b="1" dirty="0">
              <a:solidFill>
                <a:srgbClr val="FF0000"/>
              </a:solidFill>
              <a:latin typeface="+mn-ea"/>
            </a:endParaRPr>
          </a:p>
        </p:txBody>
      </p:sp>
      <p:sp>
        <p:nvSpPr>
          <p:cNvPr id="160" name="Rectangle 159"/>
          <p:cNvSpPr/>
          <p:nvPr/>
        </p:nvSpPr>
        <p:spPr>
          <a:xfrm>
            <a:off x="7194433" y="4901449"/>
            <a:ext cx="2847608" cy="338554"/>
          </a:xfrm>
          <a:prstGeom prst="rect">
            <a:avLst/>
          </a:prstGeom>
        </p:spPr>
        <p:txBody>
          <a:bodyPr wrap="square">
            <a:spAutoFit/>
          </a:bodyPr>
          <a:lstStyle/>
          <a:p>
            <a:r>
              <a:rPr lang="zh-CN" altLang="en-US" sz="1600" b="1" dirty="0">
                <a:solidFill>
                  <a:srgbClr val="FF0000"/>
                </a:solidFill>
                <a:latin typeface="+mn-ea"/>
              </a:rPr>
              <a:t>宅基地</a:t>
            </a:r>
            <a:endParaRPr lang="en-US" altLang="zh-CN" sz="1600" b="1" dirty="0">
              <a:solidFill>
                <a:srgbClr val="FF0000"/>
              </a:solidFill>
              <a:latin typeface="+mn-ea"/>
            </a:endParaRPr>
          </a:p>
        </p:txBody>
      </p:sp>
      <p:sp>
        <p:nvSpPr>
          <p:cNvPr id="161" name="Rectangle 160"/>
          <p:cNvSpPr/>
          <p:nvPr/>
        </p:nvSpPr>
        <p:spPr>
          <a:xfrm>
            <a:off x="10238292" y="3947054"/>
            <a:ext cx="2847608" cy="338554"/>
          </a:xfrm>
          <a:prstGeom prst="rect">
            <a:avLst/>
          </a:prstGeom>
        </p:spPr>
        <p:txBody>
          <a:bodyPr wrap="square">
            <a:spAutoFit/>
          </a:bodyPr>
          <a:lstStyle/>
          <a:p>
            <a:r>
              <a:rPr lang="zh-CN" altLang="en-US" sz="1600" b="1" dirty="0">
                <a:solidFill>
                  <a:srgbClr val="FF0000"/>
                </a:solidFill>
                <a:latin typeface="+mn-ea"/>
              </a:rPr>
              <a:t>惯犯及随后的罪犯</a:t>
            </a:r>
            <a:endParaRPr lang="en-US" altLang="zh-CN" sz="1600" b="1" dirty="0">
              <a:solidFill>
                <a:srgbClr val="FF0000"/>
              </a:solidFill>
              <a:latin typeface="+mn-ea"/>
            </a:endParaRPr>
          </a:p>
        </p:txBody>
      </p:sp>
      <p:sp>
        <p:nvSpPr>
          <p:cNvPr id="162" name="Rectangle 161"/>
          <p:cNvSpPr/>
          <p:nvPr/>
        </p:nvSpPr>
        <p:spPr>
          <a:xfrm>
            <a:off x="7881767" y="4166555"/>
            <a:ext cx="2847608" cy="338554"/>
          </a:xfrm>
          <a:prstGeom prst="rect">
            <a:avLst/>
          </a:prstGeom>
        </p:spPr>
        <p:txBody>
          <a:bodyPr wrap="square">
            <a:spAutoFit/>
          </a:bodyPr>
          <a:lstStyle/>
          <a:p>
            <a:r>
              <a:rPr lang="zh-CN" altLang="en-US" sz="1600" b="1" dirty="0">
                <a:solidFill>
                  <a:srgbClr val="FF0000"/>
                </a:solidFill>
                <a:latin typeface="+mn-ea"/>
              </a:rPr>
              <a:t>窝藏罪犯</a:t>
            </a:r>
            <a:endParaRPr lang="en-US" altLang="zh-CN" sz="1600" b="1" dirty="0">
              <a:solidFill>
                <a:srgbClr val="FF0000"/>
              </a:solidFill>
              <a:latin typeface="+mn-ea"/>
            </a:endParaRPr>
          </a:p>
        </p:txBody>
      </p:sp>
      <p:sp>
        <p:nvSpPr>
          <p:cNvPr id="163" name="Rectangle 162"/>
          <p:cNvSpPr/>
          <p:nvPr/>
        </p:nvSpPr>
        <p:spPr>
          <a:xfrm>
            <a:off x="6715205" y="4428057"/>
            <a:ext cx="2847608" cy="338554"/>
          </a:xfrm>
          <a:prstGeom prst="rect">
            <a:avLst/>
          </a:prstGeom>
        </p:spPr>
        <p:txBody>
          <a:bodyPr wrap="square">
            <a:spAutoFit/>
          </a:bodyPr>
          <a:lstStyle/>
          <a:p>
            <a:r>
              <a:rPr lang="zh-CN" altLang="en-US" sz="1600" b="1" dirty="0">
                <a:solidFill>
                  <a:srgbClr val="FF0000"/>
                </a:solidFill>
                <a:latin typeface="+mn-ea"/>
              </a:rPr>
              <a:t>健康</a:t>
            </a:r>
            <a:endParaRPr lang="en-US" altLang="zh-CN" sz="1600" b="1" dirty="0">
              <a:solidFill>
                <a:srgbClr val="FF0000"/>
              </a:solidFill>
              <a:latin typeface="+mn-ea"/>
            </a:endParaRPr>
          </a:p>
        </p:txBody>
      </p:sp>
      <p:sp>
        <p:nvSpPr>
          <p:cNvPr id="165" name="Rectangle 164"/>
          <p:cNvSpPr/>
          <p:nvPr/>
        </p:nvSpPr>
        <p:spPr>
          <a:xfrm>
            <a:off x="6989220" y="5156285"/>
            <a:ext cx="2847608" cy="338554"/>
          </a:xfrm>
          <a:prstGeom prst="rect">
            <a:avLst/>
          </a:prstGeom>
        </p:spPr>
        <p:txBody>
          <a:bodyPr wrap="square">
            <a:spAutoFit/>
          </a:bodyPr>
          <a:lstStyle/>
          <a:p>
            <a:r>
              <a:rPr lang="zh-CN" altLang="en-US" sz="1600" b="1" dirty="0">
                <a:solidFill>
                  <a:srgbClr val="FF0000"/>
                </a:solidFill>
                <a:latin typeface="+mn-ea"/>
              </a:rPr>
              <a:t>杀人罪</a:t>
            </a:r>
            <a:endParaRPr lang="en-US" altLang="zh-CN" sz="1600" b="1" dirty="0">
              <a:solidFill>
                <a:srgbClr val="FF0000"/>
              </a:solidFill>
              <a:latin typeface="+mn-ea"/>
            </a:endParaRPr>
          </a:p>
        </p:txBody>
      </p:sp>
      <p:sp>
        <p:nvSpPr>
          <p:cNvPr id="166" name="Rectangle 165"/>
          <p:cNvSpPr/>
          <p:nvPr/>
        </p:nvSpPr>
        <p:spPr>
          <a:xfrm>
            <a:off x="9868183" y="5886666"/>
            <a:ext cx="2847608" cy="338554"/>
          </a:xfrm>
          <a:prstGeom prst="rect">
            <a:avLst/>
          </a:prstGeom>
        </p:spPr>
        <p:txBody>
          <a:bodyPr wrap="square">
            <a:spAutoFit/>
          </a:bodyPr>
          <a:lstStyle/>
          <a:p>
            <a:r>
              <a:rPr lang="zh-CN" altLang="en-US" sz="1600" b="1" dirty="0">
                <a:solidFill>
                  <a:srgbClr val="FF0000"/>
                </a:solidFill>
                <a:latin typeface="+mn-ea"/>
              </a:rPr>
              <a:t>住房法和城市再开发</a:t>
            </a:r>
            <a:endParaRPr lang="en-US" altLang="zh-CN" sz="1600" b="1" dirty="0">
              <a:solidFill>
                <a:srgbClr val="FF0000"/>
              </a:solidFill>
              <a:latin typeface="+mn-ea"/>
            </a:endParaRPr>
          </a:p>
        </p:txBody>
      </p:sp>
      <p:sp>
        <p:nvSpPr>
          <p:cNvPr id="167" name="Rectangle 166"/>
          <p:cNvSpPr/>
          <p:nvPr/>
        </p:nvSpPr>
        <p:spPr>
          <a:xfrm>
            <a:off x="7881767" y="3423799"/>
            <a:ext cx="2847608" cy="338554"/>
          </a:xfrm>
          <a:prstGeom prst="rect">
            <a:avLst/>
          </a:prstGeom>
        </p:spPr>
        <p:txBody>
          <a:bodyPr wrap="square">
            <a:spAutoFit/>
          </a:bodyPr>
          <a:lstStyle/>
          <a:p>
            <a:r>
              <a:rPr lang="zh-CN" altLang="en-US" sz="1600" b="1" dirty="0">
                <a:solidFill>
                  <a:srgbClr val="FF0000"/>
                </a:solidFill>
                <a:latin typeface="+mn-ea"/>
              </a:rPr>
              <a:t>监护人与被监护人</a:t>
            </a:r>
            <a:endParaRPr lang="en-US" altLang="zh-CN" sz="1600" b="1" dirty="0">
              <a:solidFill>
                <a:srgbClr val="FF0000"/>
              </a:solidFill>
              <a:latin typeface="+mn-ea"/>
            </a:endParaRPr>
          </a:p>
        </p:txBody>
      </p:sp>
      <p:sp>
        <p:nvSpPr>
          <p:cNvPr id="168" name="Rectangle 167"/>
          <p:cNvSpPr/>
          <p:nvPr/>
        </p:nvSpPr>
        <p:spPr>
          <a:xfrm>
            <a:off x="9020787" y="5642050"/>
            <a:ext cx="2847608" cy="338554"/>
          </a:xfrm>
          <a:prstGeom prst="rect">
            <a:avLst/>
          </a:prstGeom>
        </p:spPr>
        <p:txBody>
          <a:bodyPr wrap="square">
            <a:spAutoFit/>
          </a:bodyPr>
          <a:lstStyle/>
          <a:p>
            <a:r>
              <a:rPr lang="zh-CN" altLang="en-US" sz="1600" b="1" dirty="0">
                <a:solidFill>
                  <a:srgbClr val="FF0000"/>
                </a:solidFill>
                <a:latin typeface="+mn-ea"/>
              </a:rPr>
              <a:t>酒店，汽车旅馆，和餐馆</a:t>
            </a:r>
            <a:endParaRPr lang="en-US" altLang="zh-CN" sz="1600" b="1" dirty="0">
              <a:solidFill>
                <a:srgbClr val="FF0000"/>
              </a:solidFill>
              <a:latin typeface="+mn-ea"/>
            </a:endParaRPr>
          </a:p>
        </p:txBody>
      </p:sp>
      <p:sp>
        <p:nvSpPr>
          <p:cNvPr id="169" name="Rectangle 168"/>
          <p:cNvSpPr/>
          <p:nvPr/>
        </p:nvSpPr>
        <p:spPr>
          <a:xfrm>
            <a:off x="10527218" y="1731852"/>
            <a:ext cx="2847608" cy="584775"/>
          </a:xfrm>
          <a:prstGeom prst="rect">
            <a:avLst/>
          </a:prstGeom>
        </p:spPr>
        <p:txBody>
          <a:bodyPr wrap="square">
            <a:spAutoFit/>
          </a:bodyPr>
          <a:lstStyle/>
          <a:p>
            <a:r>
              <a:rPr lang="zh-CN" altLang="en-US" sz="1600" b="1" dirty="0">
                <a:solidFill>
                  <a:srgbClr val="FF0000"/>
                </a:solidFill>
                <a:latin typeface="+mn-ea"/>
              </a:rPr>
              <a:t>车库，服务站，</a:t>
            </a:r>
            <a:endParaRPr lang="en-US" altLang="zh-CN" sz="1600" b="1" dirty="0">
              <a:solidFill>
                <a:srgbClr val="FF0000"/>
              </a:solidFill>
              <a:latin typeface="+mn-ea"/>
            </a:endParaRPr>
          </a:p>
          <a:p>
            <a:r>
              <a:rPr lang="zh-CN" altLang="en-US" sz="1600" b="1" dirty="0">
                <a:solidFill>
                  <a:srgbClr val="FF0000"/>
                </a:solidFill>
                <a:latin typeface="+mn-ea"/>
              </a:rPr>
              <a:t>及停车场</a:t>
            </a:r>
            <a:endParaRPr lang="en-US" altLang="zh-CN" sz="1600" b="1" dirty="0">
              <a:solidFill>
                <a:srgbClr val="FF0000"/>
              </a:solidFill>
              <a:latin typeface="+mn-ea"/>
            </a:endParaRPr>
          </a:p>
        </p:txBody>
      </p:sp>
      <p:sp>
        <p:nvSpPr>
          <p:cNvPr id="170" name="Rectangle 169"/>
          <p:cNvSpPr/>
          <p:nvPr/>
        </p:nvSpPr>
        <p:spPr>
          <a:xfrm>
            <a:off x="6975478" y="2722766"/>
            <a:ext cx="2847608" cy="338554"/>
          </a:xfrm>
          <a:prstGeom prst="rect">
            <a:avLst/>
          </a:prstGeom>
        </p:spPr>
        <p:txBody>
          <a:bodyPr wrap="square">
            <a:spAutoFit/>
          </a:bodyPr>
          <a:lstStyle/>
          <a:p>
            <a:r>
              <a:rPr lang="zh-CN" altLang="en-US" sz="1600" b="1" dirty="0">
                <a:solidFill>
                  <a:srgbClr val="FF0000"/>
                </a:solidFill>
                <a:latin typeface="+mn-ea"/>
              </a:rPr>
              <a:t>州长</a:t>
            </a:r>
            <a:endParaRPr lang="en-US" altLang="zh-CN" sz="1600" b="1" dirty="0">
              <a:solidFill>
                <a:srgbClr val="FF0000"/>
              </a:solidFill>
              <a:latin typeface="+mn-ea"/>
            </a:endParaRPr>
          </a:p>
        </p:txBody>
      </p:sp>
      <p:sp>
        <p:nvSpPr>
          <p:cNvPr id="171" name="Rectangle 170"/>
          <p:cNvSpPr/>
          <p:nvPr/>
        </p:nvSpPr>
        <p:spPr>
          <a:xfrm>
            <a:off x="7009526" y="2456518"/>
            <a:ext cx="2847608" cy="338554"/>
          </a:xfrm>
          <a:prstGeom prst="rect">
            <a:avLst/>
          </a:prstGeom>
        </p:spPr>
        <p:txBody>
          <a:bodyPr wrap="square">
            <a:spAutoFit/>
          </a:bodyPr>
          <a:lstStyle/>
          <a:p>
            <a:r>
              <a:rPr lang="zh-CN" altLang="en-US" sz="1600" b="1" dirty="0">
                <a:solidFill>
                  <a:srgbClr val="FF0000"/>
                </a:solidFill>
                <a:latin typeface="+mn-ea"/>
              </a:rPr>
              <a:t>善意</a:t>
            </a:r>
            <a:endParaRPr lang="en-US" altLang="zh-CN" sz="1600" b="1" dirty="0">
              <a:solidFill>
                <a:srgbClr val="FF0000"/>
              </a:solidFill>
              <a:latin typeface="+mn-ea"/>
            </a:endParaRPr>
          </a:p>
        </p:txBody>
      </p:sp>
      <p:sp>
        <p:nvSpPr>
          <p:cNvPr id="172" name="Rectangle 171"/>
          <p:cNvSpPr/>
          <p:nvPr/>
        </p:nvSpPr>
        <p:spPr>
          <a:xfrm>
            <a:off x="10241535" y="3438935"/>
            <a:ext cx="2847608" cy="584775"/>
          </a:xfrm>
          <a:prstGeom prst="rect">
            <a:avLst/>
          </a:prstGeom>
        </p:spPr>
        <p:txBody>
          <a:bodyPr wrap="square">
            <a:spAutoFit/>
          </a:bodyPr>
          <a:lstStyle/>
          <a:p>
            <a:r>
              <a:rPr lang="zh-CN" altLang="en-US" sz="1600" b="1" dirty="0">
                <a:solidFill>
                  <a:srgbClr val="FF0000"/>
                </a:solidFill>
                <a:latin typeface="+mn-ea"/>
              </a:rPr>
              <a:t>人身保护和定罪</a:t>
            </a:r>
            <a:endParaRPr lang="en-US" altLang="zh-CN" sz="1600" b="1" dirty="0">
              <a:solidFill>
                <a:srgbClr val="FF0000"/>
              </a:solidFill>
              <a:latin typeface="+mn-ea"/>
            </a:endParaRPr>
          </a:p>
          <a:p>
            <a:r>
              <a:rPr lang="zh-CN" altLang="en-US" sz="1600" b="1" dirty="0">
                <a:solidFill>
                  <a:srgbClr val="FF0000"/>
                </a:solidFill>
                <a:latin typeface="+mn-ea"/>
              </a:rPr>
              <a:t>后补救措施</a:t>
            </a:r>
            <a:endParaRPr lang="en-US" altLang="zh-CN" sz="1600" b="1" dirty="0">
              <a:solidFill>
                <a:srgbClr val="FF0000"/>
              </a:solidFill>
              <a:latin typeface="+mn-ea"/>
            </a:endParaRPr>
          </a:p>
        </p:txBody>
      </p:sp>
      <p:sp>
        <p:nvSpPr>
          <p:cNvPr id="173" name="Rectangle 172"/>
          <p:cNvSpPr/>
          <p:nvPr/>
        </p:nvSpPr>
        <p:spPr>
          <a:xfrm>
            <a:off x="7035397" y="1518002"/>
            <a:ext cx="2847608" cy="338554"/>
          </a:xfrm>
          <a:prstGeom prst="rect">
            <a:avLst/>
          </a:prstGeom>
        </p:spPr>
        <p:txBody>
          <a:bodyPr wrap="square">
            <a:spAutoFit/>
          </a:bodyPr>
          <a:lstStyle/>
          <a:p>
            <a:r>
              <a:rPr lang="zh-CN" altLang="en-US" sz="1600" b="1" dirty="0">
                <a:solidFill>
                  <a:srgbClr val="FF0000"/>
                </a:solidFill>
                <a:latin typeface="+mn-ea"/>
              </a:rPr>
              <a:t>赌博</a:t>
            </a:r>
            <a:endParaRPr lang="en-US" altLang="zh-CN" sz="1600" b="1" dirty="0">
              <a:solidFill>
                <a:srgbClr val="FF0000"/>
              </a:solidFill>
              <a:latin typeface="+mn-ea"/>
            </a:endParaRPr>
          </a:p>
        </p:txBody>
      </p:sp>
      <p:sp>
        <p:nvSpPr>
          <p:cNvPr id="174" name="Rectangle 173"/>
          <p:cNvSpPr/>
          <p:nvPr/>
        </p:nvSpPr>
        <p:spPr>
          <a:xfrm>
            <a:off x="6945803" y="3231613"/>
            <a:ext cx="2847608" cy="338554"/>
          </a:xfrm>
          <a:prstGeom prst="rect">
            <a:avLst/>
          </a:prstGeom>
        </p:spPr>
        <p:txBody>
          <a:bodyPr wrap="square">
            <a:spAutoFit/>
          </a:bodyPr>
          <a:lstStyle/>
          <a:p>
            <a:r>
              <a:rPr lang="zh-CN" altLang="en-US" sz="1600" b="1" dirty="0">
                <a:solidFill>
                  <a:srgbClr val="FF0000"/>
                </a:solidFill>
                <a:latin typeface="+mn-ea"/>
              </a:rPr>
              <a:t>担保</a:t>
            </a:r>
            <a:endParaRPr lang="en-US" altLang="zh-CN" sz="1600" b="1" dirty="0">
              <a:solidFill>
                <a:srgbClr val="FF0000"/>
              </a:solidFill>
              <a:latin typeface="+mn-ea"/>
            </a:endParaRPr>
          </a:p>
        </p:txBody>
      </p:sp>
      <p:sp>
        <p:nvSpPr>
          <p:cNvPr id="175" name="Rectangle 174"/>
          <p:cNvSpPr/>
          <p:nvPr/>
        </p:nvSpPr>
        <p:spPr>
          <a:xfrm>
            <a:off x="8165283" y="5391689"/>
            <a:ext cx="2847608" cy="338554"/>
          </a:xfrm>
          <a:prstGeom prst="rect">
            <a:avLst/>
          </a:prstGeom>
        </p:spPr>
        <p:txBody>
          <a:bodyPr wrap="square">
            <a:spAutoFit/>
          </a:bodyPr>
          <a:lstStyle/>
          <a:p>
            <a:r>
              <a:rPr lang="zh-CN" altLang="en-US" sz="1600" b="1" dirty="0">
                <a:solidFill>
                  <a:srgbClr val="FF0000"/>
                </a:solidFill>
                <a:latin typeface="+mn-ea"/>
              </a:rPr>
              <a:t>医院和收容所</a:t>
            </a:r>
            <a:endParaRPr lang="en-US" altLang="zh-CN" sz="1600" b="1" dirty="0">
              <a:solidFill>
                <a:srgbClr val="FF0000"/>
              </a:solidFill>
              <a:latin typeface="+mn-ea"/>
            </a:endParaRPr>
          </a:p>
        </p:txBody>
      </p:sp>
      <p:sp>
        <p:nvSpPr>
          <p:cNvPr id="176" name="Rectangle 175"/>
          <p:cNvSpPr/>
          <p:nvPr/>
        </p:nvSpPr>
        <p:spPr>
          <a:xfrm>
            <a:off x="7194844" y="1983979"/>
            <a:ext cx="2847608" cy="338554"/>
          </a:xfrm>
          <a:prstGeom prst="rect">
            <a:avLst/>
          </a:prstGeom>
        </p:spPr>
        <p:txBody>
          <a:bodyPr wrap="square">
            <a:spAutoFit/>
          </a:bodyPr>
          <a:lstStyle/>
          <a:p>
            <a:r>
              <a:rPr lang="zh-CN" altLang="en-US" sz="1600" b="1" dirty="0">
                <a:solidFill>
                  <a:srgbClr val="FF0000"/>
                </a:solidFill>
                <a:latin typeface="+mn-ea"/>
              </a:rPr>
              <a:t>天然气及石油</a:t>
            </a:r>
            <a:endParaRPr lang="en-US" altLang="zh-CN" sz="1600" b="1" dirty="0">
              <a:solidFill>
                <a:srgbClr val="FF0000"/>
              </a:solidFill>
              <a:latin typeface="+mn-ea"/>
            </a:endParaRPr>
          </a:p>
        </p:txBody>
      </p:sp>
      <p:sp>
        <p:nvSpPr>
          <p:cNvPr id="52" name="Rectangle 51"/>
          <p:cNvSpPr/>
          <p:nvPr/>
        </p:nvSpPr>
        <p:spPr>
          <a:xfrm>
            <a:off x="1282931" y="1966505"/>
            <a:ext cx="2847608" cy="338554"/>
          </a:xfrm>
          <a:prstGeom prst="rect">
            <a:avLst/>
          </a:prstGeom>
        </p:spPr>
        <p:txBody>
          <a:bodyPr wrap="square">
            <a:spAutoFit/>
          </a:bodyPr>
          <a:lstStyle/>
          <a:p>
            <a:r>
              <a:rPr lang="zh-CN" altLang="en-US" sz="1600" b="1" dirty="0">
                <a:solidFill>
                  <a:srgbClr val="FF0000"/>
                </a:solidFill>
                <a:latin typeface="+mn-ea"/>
              </a:rPr>
              <a:t>渡轮</a:t>
            </a:r>
            <a:endParaRPr lang="en-US" altLang="zh-CN" sz="1600" b="1" dirty="0">
              <a:solidFill>
                <a:srgbClr val="FF0000"/>
              </a:solidFill>
              <a:latin typeface="+mn-ea"/>
            </a:endParaRPr>
          </a:p>
        </p:txBody>
      </p:sp>
      <p:sp>
        <p:nvSpPr>
          <p:cNvPr id="61" name="Rectangle 60"/>
          <p:cNvSpPr/>
          <p:nvPr/>
        </p:nvSpPr>
        <p:spPr>
          <a:xfrm>
            <a:off x="509514" y="762103"/>
            <a:ext cx="507843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Federal Employers' Liability and Compensation Acts </a:t>
            </a:r>
          </a:p>
          <a:p>
            <a:pPr>
              <a:buFont typeface="Arial" panose="020B0604020202020204" pitchFamily="34" charset="0"/>
              <a:buChar char="•"/>
            </a:pPr>
            <a:r>
              <a:rPr lang="en-US" sz="1600" dirty="0">
                <a:solidFill>
                  <a:srgbClr val="373739"/>
                </a:solidFill>
                <a:latin typeface="Helvetica" panose="020B0604020202020204" pitchFamily="34" charset="0"/>
              </a:rPr>
              <a:t>Federal Taxation </a:t>
            </a:r>
          </a:p>
          <a:p>
            <a:pPr>
              <a:buFont typeface="Arial" panose="020B0604020202020204" pitchFamily="34" charset="0"/>
              <a:buChar char="•"/>
            </a:pPr>
            <a:r>
              <a:rPr lang="en-US" sz="1600" dirty="0">
                <a:solidFill>
                  <a:srgbClr val="373739"/>
                </a:solidFill>
                <a:latin typeface="Helvetica" panose="020B0604020202020204" pitchFamily="34" charset="0"/>
              </a:rPr>
              <a:t>Federal Tax Enforcement </a:t>
            </a:r>
          </a:p>
          <a:p>
            <a:pPr>
              <a:buFont typeface="Arial" panose="020B0604020202020204" pitchFamily="34" charset="0"/>
              <a:buChar char="•"/>
            </a:pPr>
            <a:r>
              <a:rPr lang="en-US" sz="1600" dirty="0">
                <a:solidFill>
                  <a:srgbClr val="373739"/>
                </a:solidFill>
                <a:latin typeface="Helvetica" panose="020B0604020202020204" pitchFamily="34" charset="0"/>
              </a:rPr>
              <a:t>Federal Tort Claims Act </a:t>
            </a:r>
          </a:p>
          <a:p>
            <a:pPr>
              <a:buFont typeface="Arial" panose="020B0604020202020204" pitchFamily="34" charset="0"/>
              <a:buChar char="•"/>
            </a:pPr>
            <a:r>
              <a:rPr lang="en-US" sz="1600" dirty="0">
                <a:solidFill>
                  <a:srgbClr val="373739"/>
                </a:solidFill>
                <a:latin typeface="Helvetica" panose="020B0604020202020204" pitchFamily="34" charset="0"/>
              </a:rPr>
              <a:t>Fences </a:t>
            </a:r>
          </a:p>
          <a:p>
            <a:pPr>
              <a:buFont typeface="Arial" panose="020B0604020202020204" pitchFamily="34" charset="0"/>
              <a:buChar char="•"/>
            </a:pPr>
            <a:r>
              <a:rPr lang="en-US" sz="1600" dirty="0">
                <a:solidFill>
                  <a:srgbClr val="373739"/>
                </a:solidFill>
                <a:latin typeface="Helvetica" panose="020B0604020202020204" pitchFamily="34" charset="0"/>
              </a:rPr>
              <a:t>Ferries </a:t>
            </a:r>
          </a:p>
          <a:p>
            <a:pPr>
              <a:buFont typeface="Arial" panose="020B0604020202020204" pitchFamily="34" charset="0"/>
              <a:buChar char="•"/>
            </a:pPr>
            <a:r>
              <a:rPr lang="en-US" sz="1600" dirty="0">
                <a:solidFill>
                  <a:srgbClr val="373739"/>
                </a:solidFill>
                <a:latin typeface="Helvetica" panose="020B0604020202020204" pitchFamily="34" charset="0"/>
              </a:rPr>
              <a:t>Fidelity Bonds and Insurance </a:t>
            </a:r>
          </a:p>
          <a:p>
            <a:pPr>
              <a:buFont typeface="Arial" panose="020B0604020202020204" pitchFamily="34" charset="0"/>
              <a:buChar char="•"/>
            </a:pPr>
            <a:r>
              <a:rPr lang="en-US" sz="1600" dirty="0">
                <a:solidFill>
                  <a:srgbClr val="373739"/>
                </a:solidFill>
                <a:latin typeface="Helvetica" panose="020B0604020202020204" pitchFamily="34" charset="0"/>
              </a:rPr>
              <a:t>Fires </a:t>
            </a:r>
          </a:p>
          <a:p>
            <a:pPr>
              <a:buFont typeface="Arial" panose="020B0604020202020204" pitchFamily="34" charset="0"/>
              <a:buChar char="•"/>
            </a:pPr>
            <a:r>
              <a:rPr lang="en-US" sz="1600" dirty="0">
                <a:solidFill>
                  <a:srgbClr val="373739"/>
                </a:solidFill>
                <a:latin typeface="Helvetica" panose="020B0604020202020204" pitchFamily="34" charset="0"/>
              </a:rPr>
              <a:t>Fish, Game, and Wildlife Conservation </a:t>
            </a:r>
          </a:p>
          <a:p>
            <a:pPr>
              <a:buFont typeface="Arial" panose="020B0604020202020204" pitchFamily="34" charset="0"/>
              <a:buChar char="•"/>
            </a:pPr>
            <a:r>
              <a:rPr lang="en-US" sz="1600" dirty="0">
                <a:solidFill>
                  <a:srgbClr val="373739"/>
                </a:solidFill>
                <a:latin typeface="Helvetica" panose="020B0604020202020204" pitchFamily="34" charset="0"/>
              </a:rPr>
              <a:t>Fixtures </a:t>
            </a:r>
          </a:p>
          <a:p>
            <a:pPr>
              <a:buFont typeface="Arial" panose="020B0604020202020204" pitchFamily="34" charset="0"/>
              <a:buChar char="•"/>
            </a:pPr>
            <a:r>
              <a:rPr lang="en-US" sz="1600" dirty="0">
                <a:solidFill>
                  <a:srgbClr val="373739"/>
                </a:solidFill>
                <a:latin typeface="Helvetica" panose="020B0604020202020204" pitchFamily="34" charset="0"/>
              </a:rPr>
              <a:t>Flag </a:t>
            </a:r>
          </a:p>
          <a:p>
            <a:pPr>
              <a:buFont typeface="Arial" panose="020B0604020202020204" pitchFamily="34" charset="0"/>
              <a:buChar char="•"/>
            </a:pPr>
            <a:r>
              <a:rPr lang="en-US" sz="1600" dirty="0">
                <a:solidFill>
                  <a:srgbClr val="373739"/>
                </a:solidFill>
                <a:latin typeface="Helvetica" panose="020B0604020202020204" pitchFamily="34" charset="0"/>
              </a:rPr>
              <a:t>Food </a:t>
            </a:r>
          </a:p>
          <a:p>
            <a:pPr>
              <a:buFont typeface="Arial" panose="020B0604020202020204" pitchFamily="34" charset="0"/>
              <a:buChar char="•"/>
            </a:pPr>
            <a:r>
              <a:rPr lang="en-US" sz="1600" dirty="0">
                <a:solidFill>
                  <a:srgbClr val="373739"/>
                </a:solidFill>
                <a:latin typeface="Helvetica" panose="020B0604020202020204" pitchFamily="34" charset="0"/>
              </a:rPr>
              <a:t>Forcible Entry and Detainer </a:t>
            </a:r>
          </a:p>
          <a:p>
            <a:pPr>
              <a:buFont typeface="Arial" panose="020B0604020202020204" pitchFamily="34" charset="0"/>
              <a:buChar char="•"/>
            </a:pPr>
            <a:r>
              <a:rPr lang="en-US" sz="1600" dirty="0">
                <a:solidFill>
                  <a:srgbClr val="373739"/>
                </a:solidFill>
                <a:latin typeface="Helvetica" panose="020B0604020202020204" pitchFamily="34" charset="0"/>
              </a:rPr>
              <a:t>Foreign Corporations </a:t>
            </a:r>
          </a:p>
          <a:p>
            <a:pPr>
              <a:buFont typeface="Arial" panose="020B0604020202020204" pitchFamily="34" charset="0"/>
              <a:buChar char="•"/>
            </a:pPr>
            <a:r>
              <a:rPr lang="en-US" sz="1600" dirty="0">
                <a:solidFill>
                  <a:srgbClr val="373739"/>
                </a:solidFill>
                <a:latin typeface="Helvetica" panose="020B0604020202020204" pitchFamily="34" charset="0"/>
              </a:rPr>
              <a:t>Forfeitures and Penalties </a:t>
            </a:r>
          </a:p>
          <a:p>
            <a:pPr>
              <a:buFont typeface="Arial" panose="020B0604020202020204" pitchFamily="34" charset="0"/>
              <a:buChar char="•"/>
            </a:pPr>
            <a:r>
              <a:rPr lang="en-US" sz="1600" dirty="0">
                <a:solidFill>
                  <a:srgbClr val="373739"/>
                </a:solidFill>
                <a:latin typeface="Helvetica" panose="020B0604020202020204" pitchFamily="34" charset="0"/>
              </a:rPr>
              <a:t>Forgery </a:t>
            </a:r>
          </a:p>
          <a:p>
            <a:pPr>
              <a:buFont typeface="Arial" panose="020B0604020202020204" pitchFamily="34" charset="0"/>
              <a:buChar char="•"/>
            </a:pPr>
            <a:r>
              <a:rPr lang="en-US" sz="1600" dirty="0">
                <a:solidFill>
                  <a:srgbClr val="373739"/>
                </a:solidFill>
                <a:latin typeface="Helvetica" panose="020B0604020202020204" pitchFamily="34" charset="0"/>
              </a:rPr>
              <a:t>Fortunetelling </a:t>
            </a:r>
          </a:p>
          <a:p>
            <a:pPr>
              <a:buFont typeface="Arial" panose="020B0604020202020204" pitchFamily="34" charset="0"/>
              <a:buChar char="•"/>
            </a:pPr>
            <a:r>
              <a:rPr lang="en-US" sz="1600" dirty="0">
                <a:solidFill>
                  <a:srgbClr val="373739"/>
                </a:solidFill>
                <a:latin typeface="Helvetica" panose="020B0604020202020204" pitchFamily="34" charset="0"/>
              </a:rPr>
              <a:t>Franchises from Public Entities </a:t>
            </a:r>
          </a:p>
          <a:p>
            <a:pPr>
              <a:buFont typeface="Arial" panose="020B0604020202020204" pitchFamily="34" charset="0"/>
              <a:buChar char="•"/>
            </a:pPr>
            <a:r>
              <a:rPr lang="en-US" sz="1600" dirty="0">
                <a:solidFill>
                  <a:srgbClr val="373739"/>
                </a:solidFill>
                <a:latin typeface="Helvetica" panose="020B0604020202020204" pitchFamily="34" charset="0"/>
              </a:rPr>
              <a:t>Fraternal Orders and Benefit Societies </a:t>
            </a:r>
          </a:p>
          <a:p>
            <a:pPr>
              <a:buFont typeface="Arial" panose="020B0604020202020204" pitchFamily="34" charset="0"/>
              <a:buChar char="•"/>
            </a:pPr>
            <a:r>
              <a:rPr lang="en-US" sz="1600" dirty="0">
                <a:solidFill>
                  <a:srgbClr val="373739"/>
                </a:solidFill>
                <a:latin typeface="Helvetica" panose="020B0604020202020204" pitchFamily="34" charset="0"/>
              </a:rPr>
              <a:t>Fraud and Deceit </a:t>
            </a:r>
          </a:p>
          <a:p>
            <a:pPr>
              <a:buFont typeface="Arial" panose="020B0604020202020204" pitchFamily="34" charset="0"/>
              <a:buChar char="•"/>
            </a:pPr>
            <a:r>
              <a:rPr lang="en-US" sz="1600" dirty="0">
                <a:solidFill>
                  <a:srgbClr val="373739"/>
                </a:solidFill>
                <a:latin typeface="Helvetica" panose="020B0604020202020204" pitchFamily="34" charset="0"/>
              </a:rPr>
              <a:t>Fraudulent Conveyances and Transfers </a:t>
            </a:r>
          </a:p>
          <a:p>
            <a:pPr>
              <a:buFont typeface="Arial" panose="020B0604020202020204" pitchFamily="34" charset="0"/>
              <a:buChar char="•"/>
            </a:pPr>
            <a:r>
              <a:rPr lang="en-US" sz="1600" dirty="0">
                <a:solidFill>
                  <a:srgbClr val="373739"/>
                </a:solidFill>
                <a:latin typeface="Helvetica" panose="020B0604020202020204" pitchFamily="34" charset="0"/>
              </a:rPr>
              <a:t>Freedom of Information Acts </a:t>
            </a:r>
          </a:p>
        </p:txBody>
      </p:sp>
      <p:sp>
        <p:nvSpPr>
          <p:cNvPr id="62" name="Rectangle 61"/>
          <p:cNvSpPr/>
          <p:nvPr/>
        </p:nvSpPr>
        <p:spPr>
          <a:xfrm>
            <a:off x="5969155" y="1020762"/>
            <a:ext cx="4832151"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Fright, Shock, and Mental Disturbance </a:t>
            </a:r>
          </a:p>
          <a:p>
            <a:pPr>
              <a:buFont typeface="Arial" panose="020B0604020202020204" pitchFamily="34" charset="0"/>
              <a:buChar char="•"/>
            </a:pPr>
            <a:r>
              <a:rPr lang="en-US" sz="1600" dirty="0">
                <a:solidFill>
                  <a:srgbClr val="373739"/>
                </a:solidFill>
                <a:latin typeface="Helvetica" panose="020B0604020202020204" pitchFamily="34" charset="0"/>
              </a:rPr>
              <a:t>Funeral Directors and Embalmers </a:t>
            </a:r>
          </a:p>
          <a:p>
            <a:pPr>
              <a:buFont typeface="Arial" panose="020B0604020202020204" pitchFamily="34" charset="0"/>
              <a:buChar char="•"/>
            </a:pPr>
            <a:r>
              <a:rPr lang="en-US" sz="1600" dirty="0">
                <a:solidFill>
                  <a:srgbClr val="373739"/>
                </a:solidFill>
                <a:latin typeface="Helvetica" panose="020B0604020202020204" pitchFamily="34" charset="0"/>
              </a:rPr>
              <a:t>Gambling </a:t>
            </a:r>
          </a:p>
          <a:p>
            <a:pPr>
              <a:buFont typeface="Arial" panose="020B0604020202020204" pitchFamily="34" charset="0"/>
              <a:buChar char="•"/>
            </a:pPr>
            <a:r>
              <a:rPr lang="en-US" sz="1600" dirty="0">
                <a:solidFill>
                  <a:srgbClr val="373739"/>
                </a:solidFill>
                <a:latin typeface="Helvetica" panose="020B0604020202020204" pitchFamily="34" charset="0"/>
              </a:rPr>
              <a:t>Garages, Service Stations, and Parking Facilities </a:t>
            </a:r>
          </a:p>
          <a:p>
            <a:pPr>
              <a:buFont typeface="Arial" panose="020B0604020202020204" pitchFamily="34" charset="0"/>
              <a:buChar char="•"/>
            </a:pPr>
            <a:r>
              <a:rPr lang="en-US" sz="1600" dirty="0">
                <a:solidFill>
                  <a:srgbClr val="373739"/>
                </a:solidFill>
                <a:latin typeface="Helvetica" panose="020B0604020202020204" pitchFamily="34" charset="0"/>
              </a:rPr>
              <a:t>Gas and Oil </a:t>
            </a:r>
          </a:p>
          <a:p>
            <a:pPr>
              <a:buFont typeface="Arial" panose="020B0604020202020204" pitchFamily="34" charset="0"/>
              <a:buChar char="•"/>
            </a:pPr>
            <a:r>
              <a:rPr lang="en-US" sz="1600" dirty="0">
                <a:solidFill>
                  <a:srgbClr val="373739"/>
                </a:solidFill>
                <a:latin typeface="Helvetica" panose="020B0604020202020204" pitchFamily="34" charset="0"/>
              </a:rPr>
              <a:t>Gifts </a:t>
            </a:r>
          </a:p>
          <a:p>
            <a:pPr>
              <a:buFont typeface="Arial" panose="020B0604020202020204" pitchFamily="34" charset="0"/>
              <a:buChar char="•"/>
            </a:pPr>
            <a:r>
              <a:rPr lang="en-US" sz="1600" dirty="0">
                <a:solidFill>
                  <a:srgbClr val="373739"/>
                </a:solidFill>
                <a:latin typeface="Helvetica" panose="020B0604020202020204" pitchFamily="34" charset="0"/>
              </a:rPr>
              <a:t>Good Will </a:t>
            </a:r>
          </a:p>
          <a:p>
            <a:pPr>
              <a:buFont typeface="Arial" panose="020B0604020202020204" pitchFamily="34" charset="0"/>
              <a:buChar char="•"/>
            </a:pPr>
            <a:r>
              <a:rPr lang="en-US" sz="1600" dirty="0">
                <a:solidFill>
                  <a:srgbClr val="373739"/>
                </a:solidFill>
                <a:latin typeface="Helvetica" panose="020B0604020202020204" pitchFamily="34" charset="0"/>
              </a:rPr>
              <a:t>Governor </a:t>
            </a:r>
          </a:p>
          <a:p>
            <a:pPr>
              <a:buFont typeface="Arial" panose="020B0604020202020204" pitchFamily="34" charset="0"/>
              <a:buChar char="•"/>
            </a:pPr>
            <a:r>
              <a:rPr lang="en-US" sz="1600" dirty="0">
                <a:solidFill>
                  <a:srgbClr val="373739"/>
                </a:solidFill>
                <a:latin typeface="Helvetica" panose="020B0604020202020204" pitchFamily="34" charset="0"/>
              </a:rPr>
              <a:t>Grand Jury </a:t>
            </a:r>
          </a:p>
          <a:p>
            <a:pPr>
              <a:buFont typeface="Arial" panose="020B0604020202020204" pitchFamily="34" charset="0"/>
              <a:buChar char="•"/>
            </a:pPr>
            <a:r>
              <a:rPr lang="en-US" sz="1600" dirty="0">
                <a:solidFill>
                  <a:srgbClr val="373739"/>
                </a:solidFill>
                <a:latin typeface="Helvetica" panose="020B0604020202020204" pitchFamily="34" charset="0"/>
              </a:rPr>
              <a:t>Guaranty </a:t>
            </a:r>
          </a:p>
          <a:p>
            <a:pPr>
              <a:buFont typeface="Arial" panose="020B0604020202020204" pitchFamily="34" charset="0"/>
              <a:buChar char="•"/>
            </a:pPr>
            <a:r>
              <a:rPr lang="en-US" sz="1600" dirty="0">
                <a:solidFill>
                  <a:srgbClr val="373739"/>
                </a:solidFill>
                <a:latin typeface="Helvetica" panose="020B0604020202020204" pitchFamily="34" charset="0"/>
              </a:rPr>
              <a:t>Guardian and Ward </a:t>
            </a:r>
          </a:p>
          <a:p>
            <a:pPr>
              <a:buFont typeface="Arial" panose="020B0604020202020204" pitchFamily="34" charset="0"/>
              <a:buChar char="•"/>
            </a:pPr>
            <a:r>
              <a:rPr lang="en-US" sz="1600" dirty="0">
                <a:solidFill>
                  <a:srgbClr val="373739"/>
                </a:solidFill>
                <a:latin typeface="Helvetica" panose="020B0604020202020204" pitchFamily="34" charset="0"/>
              </a:rPr>
              <a:t>Habeas Corpus and </a:t>
            </a:r>
            <a:r>
              <a:rPr lang="en-US" sz="1600" dirty="0" err="1">
                <a:solidFill>
                  <a:srgbClr val="373739"/>
                </a:solidFill>
                <a:latin typeface="Helvetica" panose="020B0604020202020204" pitchFamily="34" charset="0"/>
              </a:rPr>
              <a:t>Postconviction</a:t>
            </a:r>
            <a:r>
              <a:rPr lang="en-US" sz="1600" dirty="0">
                <a:solidFill>
                  <a:srgbClr val="373739"/>
                </a:solidFill>
                <a:latin typeface="Helvetica" panose="020B0604020202020204" pitchFamily="34" charset="0"/>
              </a:rPr>
              <a:t> Remedies </a:t>
            </a:r>
          </a:p>
          <a:p>
            <a:pPr>
              <a:buFont typeface="Arial" panose="020B0604020202020204" pitchFamily="34" charset="0"/>
              <a:buChar char="•"/>
            </a:pPr>
            <a:r>
              <a:rPr lang="en-US" sz="1600" dirty="0">
                <a:solidFill>
                  <a:srgbClr val="373739"/>
                </a:solidFill>
                <a:latin typeface="Helvetica" panose="020B0604020202020204" pitchFamily="34" charset="0"/>
              </a:rPr>
              <a:t>Habitual Criminals and Subsequent Offenders </a:t>
            </a:r>
          </a:p>
          <a:p>
            <a:pPr>
              <a:buFont typeface="Arial" panose="020B0604020202020204" pitchFamily="34" charset="0"/>
              <a:buChar char="•"/>
            </a:pPr>
            <a:r>
              <a:rPr lang="en-US" sz="1600" dirty="0">
                <a:solidFill>
                  <a:srgbClr val="373739"/>
                </a:solidFill>
                <a:latin typeface="Helvetica" panose="020B0604020202020204" pitchFamily="34" charset="0"/>
              </a:rPr>
              <a:t>Harboring Criminals </a:t>
            </a:r>
          </a:p>
          <a:p>
            <a:pPr>
              <a:buFont typeface="Arial" panose="020B0604020202020204" pitchFamily="34" charset="0"/>
              <a:buChar char="•"/>
            </a:pPr>
            <a:r>
              <a:rPr lang="en-US" sz="1600" dirty="0">
                <a:solidFill>
                  <a:srgbClr val="373739"/>
                </a:solidFill>
                <a:latin typeface="Helvetica" panose="020B0604020202020204" pitchFamily="34" charset="0"/>
              </a:rPr>
              <a:t>Health </a:t>
            </a:r>
          </a:p>
          <a:p>
            <a:pPr>
              <a:buFont typeface="Arial" panose="020B0604020202020204" pitchFamily="34" charset="0"/>
              <a:buChar char="•"/>
            </a:pPr>
            <a:r>
              <a:rPr lang="en-US" sz="1600" dirty="0">
                <a:solidFill>
                  <a:srgbClr val="373739"/>
                </a:solidFill>
                <a:latin typeface="Helvetica" panose="020B0604020202020204" pitchFamily="34" charset="0"/>
              </a:rPr>
              <a:t>Highways, Streets, and Bridges </a:t>
            </a:r>
          </a:p>
          <a:p>
            <a:pPr>
              <a:buFont typeface="Arial" panose="020B0604020202020204" pitchFamily="34" charset="0"/>
              <a:buChar char="•"/>
            </a:pPr>
            <a:r>
              <a:rPr lang="en-US" sz="1600" dirty="0">
                <a:solidFill>
                  <a:srgbClr val="373739"/>
                </a:solidFill>
                <a:latin typeface="Helvetica" panose="020B0604020202020204" pitchFamily="34" charset="0"/>
              </a:rPr>
              <a:t>Homestead </a:t>
            </a:r>
          </a:p>
          <a:p>
            <a:pPr>
              <a:buFont typeface="Arial" panose="020B0604020202020204" pitchFamily="34" charset="0"/>
              <a:buChar char="•"/>
            </a:pPr>
            <a:r>
              <a:rPr lang="en-US" sz="1600" dirty="0">
                <a:solidFill>
                  <a:srgbClr val="373739"/>
                </a:solidFill>
                <a:latin typeface="Helvetica" panose="020B0604020202020204" pitchFamily="34" charset="0"/>
              </a:rPr>
              <a:t>Homicide </a:t>
            </a:r>
          </a:p>
          <a:p>
            <a:pPr>
              <a:buFont typeface="Arial" panose="020B0604020202020204" pitchFamily="34" charset="0"/>
              <a:buChar char="•"/>
            </a:pPr>
            <a:r>
              <a:rPr lang="en-US" sz="1600" dirty="0">
                <a:solidFill>
                  <a:srgbClr val="373739"/>
                </a:solidFill>
                <a:latin typeface="Helvetica" panose="020B0604020202020204" pitchFamily="34" charset="0"/>
              </a:rPr>
              <a:t>Hospitals and Asylums </a:t>
            </a:r>
          </a:p>
          <a:p>
            <a:pPr>
              <a:buFont typeface="Arial" panose="020B0604020202020204" pitchFamily="34" charset="0"/>
              <a:buChar char="•"/>
            </a:pPr>
            <a:r>
              <a:rPr lang="en-US" sz="1600" dirty="0">
                <a:solidFill>
                  <a:srgbClr val="373739"/>
                </a:solidFill>
                <a:latin typeface="Helvetica" panose="020B0604020202020204" pitchFamily="34" charset="0"/>
              </a:rPr>
              <a:t>Hotels, Motels, and Restaurants </a:t>
            </a:r>
          </a:p>
          <a:p>
            <a:pPr>
              <a:buFont typeface="Arial" panose="020B0604020202020204" pitchFamily="34" charset="0"/>
              <a:buChar char="•"/>
            </a:pPr>
            <a:r>
              <a:rPr lang="en-US" sz="1600" dirty="0">
                <a:solidFill>
                  <a:srgbClr val="373739"/>
                </a:solidFill>
                <a:latin typeface="Helvetica" panose="020B0604020202020204" pitchFamily="34" charset="0"/>
              </a:rPr>
              <a:t>Housing Laws and Urban Redevelopment</a:t>
            </a:r>
          </a:p>
          <a:p>
            <a:pPr>
              <a:buFont typeface="Arial" panose="020B0604020202020204" pitchFamily="34" charset="0"/>
              <a:buChar char="•"/>
            </a:pPr>
            <a:r>
              <a:rPr lang="en-US" sz="1600" dirty="0">
                <a:solidFill>
                  <a:srgbClr val="373739"/>
                </a:solidFill>
                <a:latin typeface="Helvetica" panose="020B0604020202020204" pitchFamily="34" charset="0"/>
              </a:rPr>
              <a:t>Husband and Wife </a:t>
            </a:r>
          </a:p>
        </p:txBody>
      </p:sp>
      <p:sp>
        <p:nvSpPr>
          <p:cNvPr id="63" name="Rectangle 62"/>
          <p:cNvSpPr/>
          <p:nvPr/>
        </p:nvSpPr>
        <p:spPr>
          <a:xfrm>
            <a:off x="7767148" y="6132735"/>
            <a:ext cx="2847608" cy="338554"/>
          </a:xfrm>
          <a:prstGeom prst="rect">
            <a:avLst/>
          </a:prstGeom>
        </p:spPr>
        <p:txBody>
          <a:bodyPr wrap="square">
            <a:spAutoFit/>
          </a:bodyPr>
          <a:lstStyle/>
          <a:p>
            <a:r>
              <a:rPr lang="zh-CN" altLang="en-US" sz="1600" b="1" dirty="0">
                <a:solidFill>
                  <a:srgbClr val="FF0000"/>
                </a:solidFill>
                <a:latin typeface="+mn-ea"/>
              </a:rPr>
              <a:t>夫妻</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28CE8001-118B-45F8-B917-7EAE01F66E12}"/>
              </a:ext>
            </a:extLst>
          </p:cNvPr>
          <p:cNvSpPr>
            <a:spLocks noGrp="1"/>
          </p:cNvSpPr>
          <p:nvPr>
            <p:ph type="sldNum" sz="quarter" idx="12"/>
          </p:nvPr>
        </p:nvSpPr>
        <p:spPr/>
        <p:txBody>
          <a:bodyPr/>
          <a:lstStyle/>
          <a:p>
            <a:fld id="{AFAE5B16-0F33-4EE9-AE34-61D676368225}" type="slidenum">
              <a:rPr lang="zh-CN" altLang="en-US" smtClean="0"/>
              <a:t>29</a:t>
            </a:fld>
            <a:endParaRPr lang="zh-CN" altLang="en-US"/>
          </a:p>
        </p:txBody>
      </p:sp>
    </p:spTree>
    <p:custDataLst>
      <p:tags r:id="rId1"/>
    </p:custDataLst>
    <p:extLst>
      <p:ext uri="{BB962C8B-B14F-4D97-AF65-F5344CB8AC3E}">
        <p14:creationId xmlns:p14="http://schemas.microsoft.com/office/powerpoint/2010/main" val="387998495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4414792"/>
              </p:ext>
            </p:extLst>
          </p:nvPr>
        </p:nvGraphicFramePr>
        <p:xfrm>
          <a:off x="2079138" y="605571"/>
          <a:ext cx="9644289" cy="449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7" descr="C:\Users\yueax\AppData\Local\Temp\SNAGHTML5bb734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764" y="1981200"/>
            <a:ext cx="1857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45564" y="3810000"/>
            <a:ext cx="207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dirty="0">
                <a:solidFill>
                  <a:srgbClr val="000000"/>
                </a:solidFill>
                <a:cs typeface="Arial" charset="0"/>
              </a:rPr>
              <a:t>L</a:t>
            </a:r>
            <a:r>
              <a:rPr lang="en-US" altLang="zh-CN" sz="2800" dirty="0">
                <a:solidFill>
                  <a:srgbClr val="000000"/>
                </a:solidFill>
                <a:cs typeface="Arial" charset="0"/>
              </a:rPr>
              <a:t>exis® </a:t>
            </a:r>
            <a:endParaRPr lang="en-US" altLang="en-US" sz="2800" dirty="0">
              <a:solidFill>
                <a:srgbClr val="000000"/>
              </a:solidFill>
              <a:cs typeface="Arial" charset="0"/>
            </a:endParaRPr>
          </a:p>
        </p:txBody>
      </p:sp>
      <p:sp>
        <p:nvSpPr>
          <p:cNvPr id="7" name="TextBox 6"/>
          <p:cNvSpPr txBox="1"/>
          <p:nvPr/>
        </p:nvSpPr>
        <p:spPr>
          <a:xfrm>
            <a:off x="2370206" y="953683"/>
            <a:ext cx="696036" cy="584775"/>
          </a:xfrm>
          <a:prstGeom prst="rect">
            <a:avLst/>
          </a:prstGeom>
          <a:noFill/>
        </p:spPr>
        <p:txBody>
          <a:bodyPr wrap="square" rtlCol="0">
            <a:spAutoFit/>
          </a:bodyPr>
          <a:lstStyle/>
          <a:p>
            <a:r>
              <a:rPr lang="en-US" sz="3200" dirty="0">
                <a:solidFill>
                  <a:srgbClr val="FF0000"/>
                </a:solidFill>
              </a:rPr>
              <a:t>1</a:t>
            </a:r>
          </a:p>
        </p:txBody>
      </p:sp>
      <p:sp>
        <p:nvSpPr>
          <p:cNvPr id="8" name="TextBox 7"/>
          <p:cNvSpPr txBox="1"/>
          <p:nvPr/>
        </p:nvSpPr>
        <p:spPr>
          <a:xfrm>
            <a:off x="2791241" y="2028487"/>
            <a:ext cx="696036" cy="584775"/>
          </a:xfrm>
          <a:prstGeom prst="rect">
            <a:avLst/>
          </a:prstGeom>
          <a:noFill/>
        </p:spPr>
        <p:txBody>
          <a:bodyPr wrap="square" rtlCol="0">
            <a:spAutoFit/>
          </a:bodyPr>
          <a:lstStyle/>
          <a:p>
            <a:r>
              <a:rPr lang="en-US" altLang="zh-CN" sz="3200" dirty="0">
                <a:solidFill>
                  <a:srgbClr val="FF0000"/>
                </a:solidFill>
              </a:rPr>
              <a:t>2</a:t>
            </a:r>
            <a:endParaRPr lang="en-US" sz="3200" dirty="0">
              <a:solidFill>
                <a:srgbClr val="FF0000"/>
              </a:solidFill>
            </a:endParaRPr>
          </a:p>
        </p:txBody>
      </p:sp>
      <p:sp>
        <p:nvSpPr>
          <p:cNvPr id="9" name="TextBox 8"/>
          <p:cNvSpPr txBox="1"/>
          <p:nvPr/>
        </p:nvSpPr>
        <p:spPr>
          <a:xfrm>
            <a:off x="2791241" y="3136612"/>
            <a:ext cx="696036" cy="584775"/>
          </a:xfrm>
          <a:prstGeom prst="rect">
            <a:avLst/>
          </a:prstGeom>
          <a:noFill/>
        </p:spPr>
        <p:txBody>
          <a:bodyPr wrap="square" rtlCol="0">
            <a:spAutoFit/>
          </a:bodyPr>
          <a:lstStyle/>
          <a:p>
            <a:r>
              <a:rPr lang="en-US" altLang="zh-CN" sz="3200" dirty="0">
                <a:solidFill>
                  <a:srgbClr val="FF0000"/>
                </a:solidFill>
              </a:rPr>
              <a:t>3</a:t>
            </a:r>
            <a:endParaRPr lang="en-US" sz="3200" dirty="0">
              <a:solidFill>
                <a:srgbClr val="FF0000"/>
              </a:solidFill>
            </a:endParaRPr>
          </a:p>
        </p:txBody>
      </p:sp>
      <p:sp>
        <p:nvSpPr>
          <p:cNvPr id="11" name="TextBox 10"/>
          <p:cNvSpPr txBox="1"/>
          <p:nvPr/>
        </p:nvSpPr>
        <p:spPr>
          <a:xfrm>
            <a:off x="2443223" y="4116670"/>
            <a:ext cx="696036" cy="584775"/>
          </a:xfrm>
          <a:prstGeom prst="rect">
            <a:avLst/>
          </a:prstGeom>
          <a:noFill/>
        </p:spPr>
        <p:txBody>
          <a:bodyPr wrap="square" rtlCol="0">
            <a:spAutoFit/>
          </a:bodyPr>
          <a:lstStyle/>
          <a:p>
            <a:r>
              <a:rPr lang="en-US" altLang="zh-CN" sz="3200" dirty="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316643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2905017" y="746206"/>
            <a:ext cx="2847608" cy="338554"/>
          </a:xfrm>
          <a:prstGeom prst="rect">
            <a:avLst/>
          </a:prstGeom>
        </p:spPr>
        <p:txBody>
          <a:bodyPr wrap="square">
            <a:spAutoFit/>
          </a:bodyPr>
          <a:lstStyle/>
          <a:p>
            <a:r>
              <a:rPr lang="zh-CN" altLang="en-US" sz="1600" b="1" dirty="0">
                <a:solidFill>
                  <a:srgbClr val="FF0000"/>
                </a:solidFill>
                <a:latin typeface="+mn-ea"/>
              </a:rPr>
              <a:t>血统与分布</a:t>
            </a:r>
            <a:endParaRPr lang="en-US" altLang="zh-CN" sz="1600" b="1" dirty="0">
              <a:solidFill>
                <a:srgbClr val="FF0000"/>
              </a:solidFill>
              <a:latin typeface="+mn-ea"/>
            </a:endParaRPr>
          </a:p>
        </p:txBody>
      </p:sp>
      <p:sp>
        <p:nvSpPr>
          <p:cNvPr id="56" name="Rectangle 55"/>
          <p:cNvSpPr/>
          <p:nvPr/>
        </p:nvSpPr>
        <p:spPr>
          <a:xfrm>
            <a:off x="3046897" y="993250"/>
            <a:ext cx="2847608" cy="338554"/>
          </a:xfrm>
          <a:prstGeom prst="rect">
            <a:avLst/>
          </a:prstGeom>
        </p:spPr>
        <p:txBody>
          <a:bodyPr wrap="square">
            <a:spAutoFit/>
          </a:bodyPr>
          <a:lstStyle/>
          <a:p>
            <a:r>
              <a:rPr lang="zh-CN" altLang="en-US" sz="1600" b="1" dirty="0">
                <a:solidFill>
                  <a:srgbClr val="FF0000"/>
                </a:solidFill>
                <a:latin typeface="+mn-ea"/>
              </a:rPr>
              <a:t>遗弃及不履行抚养义务</a:t>
            </a:r>
            <a:endParaRPr lang="en-US" altLang="zh-CN" sz="1600" b="1" dirty="0">
              <a:solidFill>
                <a:srgbClr val="FF0000"/>
              </a:solidFill>
              <a:latin typeface="+mn-ea"/>
            </a:endParaRPr>
          </a:p>
        </p:txBody>
      </p:sp>
      <p:sp>
        <p:nvSpPr>
          <p:cNvPr id="57" name="Rectangle 56"/>
          <p:cNvSpPr/>
          <p:nvPr/>
        </p:nvSpPr>
        <p:spPr>
          <a:xfrm>
            <a:off x="4209495" y="1224018"/>
            <a:ext cx="1627858" cy="584775"/>
          </a:xfrm>
          <a:prstGeom prst="rect">
            <a:avLst/>
          </a:prstGeom>
        </p:spPr>
        <p:txBody>
          <a:bodyPr wrap="square">
            <a:spAutoFit/>
          </a:bodyPr>
          <a:lstStyle/>
          <a:p>
            <a:r>
              <a:rPr lang="zh-CN" altLang="en-US" sz="1600" b="1" dirty="0">
                <a:solidFill>
                  <a:srgbClr val="FF0000"/>
                </a:solidFill>
                <a:latin typeface="+mn-ea"/>
              </a:rPr>
              <a:t>诉讼中止，撤销</a:t>
            </a:r>
            <a:endParaRPr lang="en-US" altLang="zh-CN" sz="1600" b="1" dirty="0">
              <a:solidFill>
                <a:srgbClr val="FF0000"/>
              </a:solidFill>
              <a:latin typeface="+mn-ea"/>
            </a:endParaRPr>
          </a:p>
          <a:p>
            <a:r>
              <a:rPr lang="zh-CN" altLang="en-US" sz="1600" b="1" dirty="0">
                <a:solidFill>
                  <a:srgbClr val="FF0000"/>
                </a:solidFill>
                <a:latin typeface="+mn-ea"/>
              </a:rPr>
              <a:t>及驳回</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327587" y="1463710"/>
            <a:ext cx="2847608" cy="338554"/>
          </a:xfrm>
          <a:prstGeom prst="rect">
            <a:avLst/>
          </a:prstGeom>
        </p:spPr>
        <p:txBody>
          <a:bodyPr wrap="square">
            <a:spAutoFit/>
          </a:bodyPr>
          <a:lstStyle/>
          <a:p>
            <a:r>
              <a:rPr lang="zh-CN" altLang="en-US" sz="1600" b="1" dirty="0">
                <a:solidFill>
                  <a:srgbClr val="FF0000"/>
                </a:solidFill>
                <a:latin typeface="+mn-ea"/>
              </a:rPr>
              <a:t>无序的房屋</a:t>
            </a:r>
            <a:endParaRPr lang="en-US" altLang="zh-CN" sz="1600" b="1" dirty="0">
              <a:solidFill>
                <a:srgbClr val="FF0000"/>
              </a:solidFill>
              <a:latin typeface="+mn-ea"/>
            </a:endParaRPr>
          </a:p>
        </p:txBody>
      </p:sp>
      <p:sp>
        <p:nvSpPr>
          <p:cNvPr id="111" name="Rectangle 110"/>
          <p:cNvSpPr/>
          <p:nvPr/>
        </p:nvSpPr>
        <p:spPr>
          <a:xfrm>
            <a:off x="2391382" y="1719257"/>
            <a:ext cx="2847608" cy="338554"/>
          </a:xfrm>
          <a:prstGeom prst="rect">
            <a:avLst/>
          </a:prstGeom>
        </p:spPr>
        <p:txBody>
          <a:bodyPr wrap="square">
            <a:spAutoFit/>
          </a:bodyPr>
          <a:lstStyle/>
          <a:p>
            <a:r>
              <a:rPr lang="zh-CN" altLang="en-US" sz="1600" b="1" dirty="0">
                <a:solidFill>
                  <a:srgbClr val="FF0000"/>
                </a:solidFill>
                <a:latin typeface="+mn-ea"/>
              </a:rPr>
              <a:t>哥伦比亚特区</a:t>
            </a:r>
            <a:endParaRPr lang="en-US" altLang="zh-CN" sz="1600" b="1" dirty="0">
              <a:solidFill>
                <a:srgbClr val="FF0000"/>
              </a:solidFill>
              <a:latin typeface="+mn-ea"/>
            </a:endParaRPr>
          </a:p>
        </p:txBody>
      </p:sp>
      <p:sp>
        <p:nvSpPr>
          <p:cNvPr id="112" name="Rectangle 111"/>
          <p:cNvSpPr/>
          <p:nvPr/>
        </p:nvSpPr>
        <p:spPr>
          <a:xfrm>
            <a:off x="2473082" y="1987158"/>
            <a:ext cx="2847608" cy="338554"/>
          </a:xfrm>
          <a:prstGeom prst="rect">
            <a:avLst/>
          </a:prstGeom>
        </p:spPr>
        <p:txBody>
          <a:bodyPr wrap="square">
            <a:spAutoFit/>
          </a:bodyPr>
          <a:lstStyle/>
          <a:p>
            <a:r>
              <a:rPr lang="zh-CN" altLang="en-US" sz="1600" b="1" dirty="0">
                <a:solidFill>
                  <a:srgbClr val="FF0000"/>
                </a:solidFill>
                <a:latin typeface="+mn-ea"/>
              </a:rPr>
              <a:t>烦扰的集会</a:t>
            </a:r>
            <a:endParaRPr lang="en-US" altLang="zh-CN" sz="1600" b="1" dirty="0">
              <a:solidFill>
                <a:srgbClr val="FF0000"/>
              </a:solidFill>
              <a:latin typeface="+mn-ea"/>
            </a:endParaRPr>
          </a:p>
        </p:txBody>
      </p:sp>
      <p:sp>
        <p:nvSpPr>
          <p:cNvPr id="113" name="Rectangle 112"/>
          <p:cNvSpPr/>
          <p:nvPr/>
        </p:nvSpPr>
        <p:spPr>
          <a:xfrm>
            <a:off x="2785691" y="2225818"/>
            <a:ext cx="2847608" cy="338554"/>
          </a:xfrm>
          <a:prstGeom prst="rect">
            <a:avLst/>
          </a:prstGeom>
        </p:spPr>
        <p:txBody>
          <a:bodyPr wrap="square">
            <a:spAutoFit/>
          </a:bodyPr>
          <a:lstStyle/>
          <a:p>
            <a:r>
              <a:rPr lang="zh-CN" altLang="en-US" sz="1600" b="1" dirty="0">
                <a:solidFill>
                  <a:srgbClr val="FF0000"/>
                </a:solidFill>
                <a:latin typeface="+mn-ea"/>
              </a:rPr>
              <a:t>离婚与分居</a:t>
            </a:r>
            <a:endParaRPr lang="en-US" altLang="zh-CN" sz="1600" b="1" dirty="0">
              <a:solidFill>
                <a:srgbClr val="FF0000"/>
              </a:solidFill>
              <a:latin typeface="+mn-ea"/>
            </a:endParaRPr>
          </a:p>
        </p:txBody>
      </p:sp>
      <p:sp>
        <p:nvSpPr>
          <p:cNvPr id="114" name="Rectangle 113"/>
          <p:cNvSpPr/>
          <p:nvPr/>
        </p:nvSpPr>
        <p:spPr>
          <a:xfrm>
            <a:off x="3387222" y="2454255"/>
            <a:ext cx="2847608" cy="338554"/>
          </a:xfrm>
          <a:prstGeom prst="rect">
            <a:avLst/>
          </a:prstGeom>
        </p:spPr>
        <p:txBody>
          <a:bodyPr wrap="square">
            <a:spAutoFit/>
          </a:bodyPr>
          <a:lstStyle/>
          <a:p>
            <a:r>
              <a:rPr lang="zh-CN" altLang="en-US" sz="1600" b="1" dirty="0">
                <a:solidFill>
                  <a:srgbClr val="FF0000"/>
                </a:solidFill>
                <a:latin typeface="+mn-ea"/>
              </a:rPr>
              <a:t>家庭虐待和暴力</a:t>
            </a:r>
            <a:endParaRPr lang="en-US" altLang="zh-CN" sz="1600" b="1" dirty="0">
              <a:solidFill>
                <a:srgbClr val="FF0000"/>
              </a:solidFill>
              <a:latin typeface="+mn-ea"/>
            </a:endParaRPr>
          </a:p>
        </p:txBody>
      </p:sp>
      <p:sp>
        <p:nvSpPr>
          <p:cNvPr id="116" name="Rectangle 115"/>
          <p:cNvSpPr/>
          <p:nvPr/>
        </p:nvSpPr>
        <p:spPr>
          <a:xfrm>
            <a:off x="1383187" y="2704407"/>
            <a:ext cx="2847608" cy="338554"/>
          </a:xfrm>
          <a:prstGeom prst="rect">
            <a:avLst/>
          </a:prstGeom>
        </p:spPr>
        <p:txBody>
          <a:bodyPr wrap="square">
            <a:spAutoFit/>
          </a:bodyPr>
          <a:lstStyle/>
          <a:p>
            <a:r>
              <a:rPr lang="zh-CN" altLang="en-US" sz="1600" b="1" dirty="0">
                <a:solidFill>
                  <a:srgbClr val="FF0000"/>
                </a:solidFill>
                <a:latin typeface="+mn-ea"/>
              </a:rPr>
              <a:t>户籍</a:t>
            </a:r>
            <a:endParaRPr lang="en-US" altLang="zh-CN" sz="1600" b="1" dirty="0">
              <a:solidFill>
                <a:srgbClr val="FF0000"/>
              </a:solidFill>
              <a:latin typeface="+mn-ea"/>
            </a:endParaRPr>
          </a:p>
        </p:txBody>
      </p:sp>
      <p:sp>
        <p:nvSpPr>
          <p:cNvPr id="117" name="Rectangle 116"/>
          <p:cNvSpPr/>
          <p:nvPr/>
        </p:nvSpPr>
        <p:spPr>
          <a:xfrm>
            <a:off x="2414290" y="2943067"/>
            <a:ext cx="2847608" cy="338554"/>
          </a:xfrm>
          <a:prstGeom prst="rect">
            <a:avLst/>
          </a:prstGeom>
        </p:spPr>
        <p:txBody>
          <a:bodyPr wrap="square">
            <a:spAutoFit/>
          </a:bodyPr>
          <a:lstStyle/>
          <a:p>
            <a:r>
              <a:rPr lang="zh-CN" altLang="en-US" sz="1600" b="1" dirty="0">
                <a:solidFill>
                  <a:srgbClr val="FF0000"/>
                </a:solidFill>
                <a:latin typeface="+mn-ea"/>
              </a:rPr>
              <a:t>亡夫或亡妻遗产</a:t>
            </a:r>
            <a:endParaRPr lang="en-US" altLang="zh-CN" sz="1600" b="1" dirty="0">
              <a:solidFill>
                <a:srgbClr val="FF0000"/>
              </a:solidFill>
              <a:latin typeface="+mn-ea"/>
            </a:endParaRPr>
          </a:p>
        </p:txBody>
      </p:sp>
      <p:sp>
        <p:nvSpPr>
          <p:cNvPr id="118" name="Rectangle 117"/>
          <p:cNvSpPr/>
          <p:nvPr/>
        </p:nvSpPr>
        <p:spPr>
          <a:xfrm>
            <a:off x="2564352" y="4410047"/>
            <a:ext cx="2847608" cy="338554"/>
          </a:xfrm>
          <a:prstGeom prst="rect">
            <a:avLst/>
          </a:prstGeom>
        </p:spPr>
        <p:txBody>
          <a:bodyPr wrap="square">
            <a:spAutoFit/>
          </a:bodyPr>
          <a:lstStyle/>
          <a:p>
            <a:r>
              <a:rPr lang="zh-CN" altLang="en-US" sz="1600" b="1" dirty="0">
                <a:solidFill>
                  <a:srgbClr val="FF0000"/>
                </a:solidFill>
                <a:latin typeface="+mn-ea"/>
              </a:rPr>
              <a:t>补救措施选择</a:t>
            </a:r>
            <a:endParaRPr lang="en-US" altLang="zh-CN" sz="1600" b="1" dirty="0">
              <a:solidFill>
                <a:srgbClr val="FF0000"/>
              </a:solidFill>
              <a:latin typeface="+mn-ea"/>
            </a:endParaRPr>
          </a:p>
        </p:txBody>
      </p:sp>
      <p:sp>
        <p:nvSpPr>
          <p:cNvPr id="119" name="Rectangle 118"/>
          <p:cNvSpPr/>
          <p:nvPr/>
        </p:nvSpPr>
        <p:spPr>
          <a:xfrm>
            <a:off x="3724801" y="3425667"/>
            <a:ext cx="2847608" cy="338554"/>
          </a:xfrm>
          <a:prstGeom prst="rect">
            <a:avLst/>
          </a:prstGeom>
        </p:spPr>
        <p:txBody>
          <a:bodyPr wrap="square">
            <a:spAutoFit/>
          </a:bodyPr>
          <a:lstStyle/>
          <a:p>
            <a:r>
              <a:rPr lang="zh-CN" altLang="en-US" sz="1600" b="1" dirty="0">
                <a:solidFill>
                  <a:srgbClr val="FF0000"/>
                </a:solidFill>
                <a:latin typeface="+mn-ea"/>
              </a:rPr>
              <a:t>药物或受控物质</a:t>
            </a:r>
            <a:endParaRPr lang="en-US" altLang="zh-CN" sz="1600" b="1" dirty="0">
              <a:solidFill>
                <a:srgbClr val="FF0000"/>
              </a:solidFill>
              <a:latin typeface="+mn-ea"/>
            </a:endParaRPr>
          </a:p>
        </p:txBody>
      </p:sp>
      <p:sp>
        <p:nvSpPr>
          <p:cNvPr id="120" name="Rectangle 119"/>
          <p:cNvSpPr/>
          <p:nvPr/>
        </p:nvSpPr>
        <p:spPr>
          <a:xfrm>
            <a:off x="1596628" y="4174864"/>
            <a:ext cx="2847608" cy="338554"/>
          </a:xfrm>
          <a:prstGeom prst="rect">
            <a:avLst/>
          </a:prstGeom>
        </p:spPr>
        <p:txBody>
          <a:bodyPr wrap="square">
            <a:spAutoFit/>
          </a:bodyPr>
          <a:lstStyle/>
          <a:p>
            <a:r>
              <a:rPr lang="zh-CN" altLang="en-US" sz="1600" b="1" dirty="0">
                <a:solidFill>
                  <a:srgbClr val="FF0000"/>
                </a:solidFill>
                <a:latin typeface="+mn-ea"/>
              </a:rPr>
              <a:t>要求收回不当被扣产业</a:t>
            </a:r>
            <a:endParaRPr lang="en-US" altLang="zh-CN" sz="1600" b="1" dirty="0">
              <a:solidFill>
                <a:srgbClr val="FF0000"/>
              </a:solidFill>
              <a:latin typeface="+mn-ea"/>
            </a:endParaRPr>
          </a:p>
        </p:txBody>
      </p:sp>
      <p:sp>
        <p:nvSpPr>
          <p:cNvPr id="121" name="Rectangle 120"/>
          <p:cNvSpPr/>
          <p:nvPr/>
        </p:nvSpPr>
        <p:spPr>
          <a:xfrm>
            <a:off x="4396102" y="3940014"/>
            <a:ext cx="2847608" cy="584775"/>
          </a:xfrm>
          <a:prstGeom prst="rect">
            <a:avLst/>
          </a:prstGeom>
        </p:spPr>
        <p:txBody>
          <a:bodyPr wrap="square">
            <a:spAutoFit/>
          </a:bodyPr>
          <a:lstStyle/>
          <a:p>
            <a:r>
              <a:rPr lang="zh-CN" altLang="en-US" sz="1600" b="1" dirty="0">
                <a:solidFill>
                  <a:srgbClr val="FF0000"/>
                </a:solidFill>
                <a:latin typeface="+mn-ea"/>
              </a:rPr>
              <a:t>不动产的地役</a:t>
            </a:r>
            <a:endParaRPr lang="en-US" altLang="zh-CN" sz="1600" b="1" dirty="0">
              <a:solidFill>
                <a:srgbClr val="FF0000"/>
              </a:solidFill>
              <a:latin typeface="+mn-ea"/>
            </a:endParaRPr>
          </a:p>
          <a:p>
            <a:r>
              <a:rPr lang="zh-CN" altLang="en-US" sz="1600" b="1" dirty="0">
                <a:solidFill>
                  <a:srgbClr val="FF0000"/>
                </a:solidFill>
                <a:latin typeface="+mn-ea"/>
              </a:rPr>
              <a:t>权及许可证</a:t>
            </a:r>
            <a:endParaRPr lang="en-US" altLang="zh-CN" sz="1600" b="1" dirty="0">
              <a:solidFill>
                <a:srgbClr val="FF0000"/>
              </a:solidFill>
              <a:latin typeface="+mn-ea"/>
            </a:endParaRPr>
          </a:p>
        </p:txBody>
      </p:sp>
      <p:sp>
        <p:nvSpPr>
          <p:cNvPr id="122" name="Rectangle 121"/>
          <p:cNvSpPr/>
          <p:nvPr/>
        </p:nvSpPr>
        <p:spPr>
          <a:xfrm>
            <a:off x="3242964" y="3689800"/>
            <a:ext cx="2847608" cy="338554"/>
          </a:xfrm>
          <a:prstGeom prst="rect">
            <a:avLst/>
          </a:prstGeom>
        </p:spPr>
        <p:txBody>
          <a:bodyPr wrap="square">
            <a:spAutoFit/>
          </a:bodyPr>
          <a:lstStyle/>
          <a:p>
            <a:r>
              <a:rPr lang="zh-CN" altLang="en-US" sz="1600" b="1" dirty="0">
                <a:solidFill>
                  <a:srgbClr val="FF0000"/>
                </a:solidFill>
                <a:latin typeface="+mn-ea"/>
              </a:rPr>
              <a:t>胁迫及不当施压</a:t>
            </a:r>
            <a:endParaRPr lang="en-US" altLang="zh-CN" sz="1600" b="1" dirty="0">
              <a:solidFill>
                <a:srgbClr val="FF0000"/>
              </a:solidFill>
              <a:latin typeface="+mn-ea"/>
            </a:endParaRPr>
          </a:p>
        </p:txBody>
      </p:sp>
      <p:sp>
        <p:nvSpPr>
          <p:cNvPr id="123" name="Rectangle 122"/>
          <p:cNvSpPr/>
          <p:nvPr/>
        </p:nvSpPr>
        <p:spPr>
          <a:xfrm>
            <a:off x="3296695" y="3179411"/>
            <a:ext cx="2847608" cy="338554"/>
          </a:xfrm>
          <a:prstGeom prst="rect">
            <a:avLst/>
          </a:prstGeom>
        </p:spPr>
        <p:txBody>
          <a:bodyPr wrap="square">
            <a:spAutoFit/>
          </a:bodyPr>
          <a:lstStyle/>
          <a:p>
            <a:r>
              <a:rPr lang="zh-CN" altLang="en-US" sz="1600" b="1" dirty="0">
                <a:solidFill>
                  <a:srgbClr val="FF0000"/>
                </a:solidFill>
                <a:latin typeface="+mn-ea"/>
              </a:rPr>
              <a:t>排水渠和排水区</a:t>
            </a:r>
            <a:endParaRPr lang="en-US" altLang="zh-CN" sz="1600" b="1" dirty="0">
              <a:solidFill>
                <a:srgbClr val="FF0000"/>
              </a:solidFill>
              <a:latin typeface="+mn-ea"/>
            </a:endParaRPr>
          </a:p>
        </p:txBody>
      </p:sp>
      <p:sp>
        <p:nvSpPr>
          <p:cNvPr id="124" name="Rectangle 123"/>
          <p:cNvSpPr/>
          <p:nvPr/>
        </p:nvSpPr>
        <p:spPr>
          <a:xfrm>
            <a:off x="2940502" y="4895111"/>
            <a:ext cx="2847608" cy="338554"/>
          </a:xfrm>
          <a:prstGeom prst="rect">
            <a:avLst/>
          </a:prstGeom>
        </p:spPr>
        <p:txBody>
          <a:bodyPr wrap="square">
            <a:spAutoFit/>
          </a:bodyPr>
          <a:lstStyle/>
          <a:p>
            <a:r>
              <a:rPr lang="zh-CN" altLang="en-US" sz="1600" b="1" dirty="0">
                <a:solidFill>
                  <a:srgbClr val="FF0000"/>
                </a:solidFill>
                <a:latin typeface="+mn-ea"/>
              </a:rPr>
              <a:t>电梯与自动扶梯</a:t>
            </a:r>
            <a:endParaRPr lang="en-US" altLang="zh-CN" sz="1600" b="1" dirty="0">
              <a:solidFill>
                <a:srgbClr val="FF0000"/>
              </a:solidFill>
              <a:latin typeface="+mn-ea"/>
            </a:endParaRPr>
          </a:p>
        </p:txBody>
      </p:sp>
      <p:sp>
        <p:nvSpPr>
          <p:cNvPr id="125" name="Rectangle 124"/>
          <p:cNvSpPr/>
          <p:nvPr/>
        </p:nvSpPr>
        <p:spPr>
          <a:xfrm>
            <a:off x="1499967" y="4650250"/>
            <a:ext cx="2847608" cy="338554"/>
          </a:xfrm>
          <a:prstGeom prst="rect">
            <a:avLst/>
          </a:prstGeom>
        </p:spPr>
        <p:txBody>
          <a:bodyPr wrap="square">
            <a:spAutoFit/>
          </a:bodyPr>
          <a:lstStyle/>
          <a:p>
            <a:r>
              <a:rPr lang="zh-CN" altLang="en-US" sz="1600" b="1" dirty="0">
                <a:solidFill>
                  <a:srgbClr val="FF0000"/>
                </a:solidFill>
                <a:latin typeface="+mn-ea"/>
              </a:rPr>
              <a:t>选举</a:t>
            </a:r>
            <a:endParaRPr lang="en-US" altLang="zh-CN" sz="1600" b="1" dirty="0">
              <a:solidFill>
                <a:srgbClr val="FF0000"/>
              </a:solidFill>
              <a:latin typeface="+mn-ea"/>
            </a:endParaRPr>
          </a:p>
        </p:txBody>
      </p:sp>
      <p:sp>
        <p:nvSpPr>
          <p:cNvPr id="126" name="Rectangle 125"/>
          <p:cNvSpPr/>
          <p:nvPr/>
        </p:nvSpPr>
        <p:spPr>
          <a:xfrm>
            <a:off x="2177582" y="5389627"/>
            <a:ext cx="2847608" cy="338554"/>
          </a:xfrm>
          <a:prstGeom prst="rect">
            <a:avLst/>
          </a:prstGeom>
        </p:spPr>
        <p:txBody>
          <a:bodyPr wrap="square">
            <a:spAutoFit/>
          </a:bodyPr>
          <a:lstStyle/>
          <a:p>
            <a:r>
              <a:rPr lang="zh-CN" altLang="en-US" sz="1600" b="1" dirty="0">
                <a:solidFill>
                  <a:srgbClr val="FF0000"/>
                </a:solidFill>
                <a:latin typeface="+mn-ea"/>
              </a:rPr>
              <a:t>行政征用</a:t>
            </a:r>
            <a:endParaRPr lang="en-US" altLang="zh-CN" sz="1600" b="1" dirty="0">
              <a:solidFill>
                <a:srgbClr val="FF0000"/>
              </a:solidFill>
              <a:latin typeface="+mn-ea"/>
            </a:endParaRPr>
          </a:p>
        </p:txBody>
      </p:sp>
      <p:sp>
        <p:nvSpPr>
          <p:cNvPr id="127" name="Rectangle 126"/>
          <p:cNvSpPr/>
          <p:nvPr/>
        </p:nvSpPr>
        <p:spPr>
          <a:xfrm>
            <a:off x="2010039" y="5137430"/>
            <a:ext cx="2847608" cy="338554"/>
          </a:xfrm>
          <a:prstGeom prst="rect">
            <a:avLst/>
          </a:prstGeom>
        </p:spPr>
        <p:txBody>
          <a:bodyPr wrap="square">
            <a:spAutoFit/>
          </a:bodyPr>
          <a:lstStyle/>
          <a:p>
            <a:r>
              <a:rPr lang="zh-CN" altLang="en-US" sz="1600" b="1" dirty="0">
                <a:solidFill>
                  <a:srgbClr val="FF0000"/>
                </a:solidFill>
                <a:latin typeface="+mn-ea"/>
              </a:rPr>
              <a:t>侵占</a:t>
            </a:r>
            <a:endParaRPr lang="en-US" altLang="zh-CN" sz="1600" b="1" dirty="0">
              <a:solidFill>
                <a:srgbClr val="FF0000"/>
              </a:solidFill>
              <a:latin typeface="+mn-ea"/>
            </a:endParaRPr>
          </a:p>
        </p:txBody>
      </p:sp>
      <p:sp>
        <p:nvSpPr>
          <p:cNvPr id="128" name="Rectangle 127"/>
          <p:cNvSpPr/>
          <p:nvPr/>
        </p:nvSpPr>
        <p:spPr>
          <a:xfrm>
            <a:off x="2659183" y="5647591"/>
            <a:ext cx="2847608" cy="338554"/>
          </a:xfrm>
          <a:prstGeom prst="rect">
            <a:avLst/>
          </a:prstGeom>
        </p:spPr>
        <p:txBody>
          <a:bodyPr wrap="square">
            <a:spAutoFit/>
          </a:bodyPr>
          <a:lstStyle/>
          <a:p>
            <a:r>
              <a:rPr lang="zh-CN" altLang="en-US" sz="1600" b="1" dirty="0">
                <a:solidFill>
                  <a:srgbClr val="FF0000"/>
                </a:solidFill>
                <a:latin typeface="+mn-ea"/>
              </a:rPr>
              <a:t>就业代理</a:t>
            </a:r>
            <a:endParaRPr lang="en-US" altLang="zh-CN" sz="1600" b="1" dirty="0">
              <a:solidFill>
                <a:srgbClr val="FF0000"/>
              </a:solidFill>
              <a:latin typeface="+mn-ea"/>
            </a:endParaRPr>
          </a:p>
        </p:txBody>
      </p:sp>
      <p:sp>
        <p:nvSpPr>
          <p:cNvPr id="155" name="Rectangle 154"/>
          <p:cNvSpPr/>
          <p:nvPr/>
        </p:nvSpPr>
        <p:spPr>
          <a:xfrm>
            <a:off x="8290007" y="730397"/>
            <a:ext cx="2847608" cy="338554"/>
          </a:xfrm>
          <a:prstGeom prst="rect">
            <a:avLst/>
          </a:prstGeom>
        </p:spPr>
        <p:txBody>
          <a:bodyPr wrap="square">
            <a:spAutoFit/>
          </a:bodyPr>
          <a:lstStyle/>
          <a:p>
            <a:r>
              <a:rPr lang="zh-CN" altLang="en-US" sz="1600" b="1" dirty="0">
                <a:solidFill>
                  <a:srgbClr val="FF0000"/>
                </a:solidFill>
                <a:latin typeface="+mn-ea"/>
              </a:rPr>
              <a:t>能源及动力来源</a:t>
            </a:r>
            <a:endParaRPr lang="en-US" altLang="zh-CN" sz="1600" b="1" dirty="0">
              <a:solidFill>
                <a:srgbClr val="FF0000"/>
              </a:solidFill>
              <a:latin typeface="+mn-ea"/>
            </a:endParaRPr>
          </a:p>
        </p:txBody>
      </p:sp>
      <p:sp>
        <p:nvSpPr>
          <p:cNvPr id="156" name="Rectangle 155"/>
          <p:cNvSpPr/>
          <p:nvPr/>
        </p:nvSpPr>
        <p:spPr>
          <a:xfrm>
            <a:off x="8573128" y="987851"/>
            <a:ext cx="2847608" cy="338554"/>
          </a:xfrm>
          <a:prstGeom prst="rect">
            <a:avLst/>
          </a:prstGeom>
        </p:spPr>
        <p:txBody>
          <a:bodyPr wrap="square">
            <a:spAutoFit/>
          </a:bodyPr>
          <a:lstStyle/>
          <a:p>
            <a:r>
              <a:rPr lang="zh-CN" altLang="en-US" sz="1600" b="1" dirty="0">
                <a:solidFill>
                  <a:srgbClr val="FF0000"/>
                </a:solidFill>
                <a:latin typeface="+mn-ea"/>
              </a:rPr>
              <a:t>娱乐和运动法</a:t>
            </a:r>
            <a:endParaRPr lang="en-US" altLang="zh-CN" sz="1600" b="1" dirty="0">
              <a:solidFill>
                <a:srgbClr val="FF0000"/>
              </a:solidFill>
              <a:latin typeface="+mn-ea"/>
            </a:endParaRPr>
          </a:p>
        </p:txBody>
      </p:sp>
      <p:sp>
        <p:nvSpPr>
          <p:cNvPr id="157" name="Rectangle 156"/>
          <p:cNvSpPr/>
          <p:nvPr/>
        </p:nvSpPr>
        <p:spPr>
          <a:xfrm>
            <a:off x="7787004" y="1219073"/>
            <a:ext cx="2847608" cy="338554"/>
          </a:xfrm>
          <a:prstGeom prst="rect">
            <a:avLst/>
          </a:prstGeom>
        </p:spPr>
        <p:txBody>
          <a:bodyPr wrap="square">
            <a:spAutoFit/>
          </a:bodyPr>
          <a:lstStyle/>
          <a:p>
            <a:r>
              <a:rPr lang="zh-CN" altLang="en-US" sz="1600" b="1" dirty="0">
                <a:solidFill>
                  <a:srgbClr val="FF0000"/>
                </a:solidFill>
                <a:latin typeface="+mn-ea"/>
              </a:rPr>
              <a:t>衡平法转化</a:t>
            </a:r>
            <a:endParaRPr lang="en-US" altLang="zh-CN" sz="1600" b="1" dirty="0">
              <a:solidFill>
                <a:srgbClr val="FF0000"/>
              </a:solidFill>
              <a:latin typeface="+mn-ea"/>
            </a:endParaRPr>
          </a:p>
        </p:txBody>
      </p:sp>
      <p:sp>
        <p:nvSpPr>
          <p:cNvPr id="158" name="Rectangle 157"/>
          <p:cNvSpPr/>
          <p:nvPr/>
        </p:nvSpPr>
        <p:spPr>
          <a:xfrm>
            <a:off x="8459754" y="3422163"/>
            <a:ext cx="2847608" cy="338554"/>
          </a:xfrm>
          <a:prstGeom prst="rect">
            <a:avLst/>
          </a:prstGeom>
        </p:spPr>
        <p:txBody>
          <a:bodyPr wrap="square">
            <a:spAutoFit/>
          </a:bodyPr>
          <a:lstStyle/>
          <a:p>
            <a:r>
              <a:rPr lang="zh-CN" altLang="en-US" sz="1600" b="1" dirty="0">
                <a:solidFill>
                  <a:srgbClr val="FF0000"/>
                </a:solidFill>
                <a:latin typeface="+mn-ea"/>
              </a:rPr>
              <a:t>执行人与管理人</a:t>
            </a:r>
            <a:endParaRPr lang="en-US" altLang="zh-CN" sz="1600" b="1" dirty="0">
              <a:solidFill>
                <a:srgbClr val="FF0000"/>
              </a:solidFill>
              <a:latin typeface="+mn-ea"/>
            </a:endParaRPr>
          </a:p>
        </p:txBody>
      </p:sp>
      <p:sp>
        <p:nvSpPr>
          <p:cNvPr id="159" name="Rectangle 158"/>
          <p:cNvSpPr/>
          <p:nvPr/>
        </p:nvSpPr>
        <p:spPr>
          <a:xfrm>
            <a:off x="6881227" y="3675390"/>
            <a:ext cx="2847608" cy="338554"/>
          </a:xfrm>
          <a:prstGeom prst="rect">
            <a:avLst/>
          </a:prstGeom>
        </p:spPr>
        <p:txBody>
          <a:bodyPr wrap="square">
            <a:spAutoFit/>
          </a:bodyPr>
          <a:lstStyle/>
          <a:p>
            <a:r>
              <a:rPr lang="zh-CN" altLang="en-US" sz="1600" b="1" dirty="0">
                <a:solidFill>
                  <a:srgbClr val="FF0000"/>
                </a:solidFill>
                <a:latin typeface="+mn-ea"/>
              </a:rPr>
              <a:t>豁免</a:t>
            </a:r>
            <a:endParaRPr lang="en-US" altLang="zh-CN" sz="1600" b="1" dirty="0">
              <a:solidFill>
                <a:srgbClr val="FF0000"/>
              </a:solidFill>
              <a:latin typeface="+mn-ea"/>
            </a:endParaRPr>
          </a:p>
        </p:txBody>
      </p:sp>
      <p:sp>
        <p:nvSpPr>
          <p:cNvPr id="160" name="Rectangle 159"/>
          <p:cNvSpPr/>
          <p:nvPr/>
        </p:nvSpPr>
        <p:spPr>
          <a:xfrm>
            <a:off x="8211434" y="4160543"/>
            <a:ext cx="2847608" cy="338554"/>
          </a:xfrm>
          <a:prstGeom prst="rect">
            <a:avLst/>
          </a:prstGeom>
        </p:spPr>
        <p:txBody>
          <a:bodyPr wrap="square">
            <a:spAutoFit/>
          </a:bodyPr>
          <a:lstStyle/>
          <a:p>
            <a:r>
              <a:rPr lang="zh-CN" altLang="en-US" sz="1600" b="1" dirty="0">
                <a:solidFill>
                  <a:srgbClr val="FF0000"/>
                </a:solidFill>
                <a:latin typeface="+mn-ea"/>
              </a:rPr>
              <a:t>爆炸和爆炸物</a:t>
            </a:r>
            <a:endParaRPr lang="en-US" altLang="zh-CN" sz="1600" b="1" dirty="0">
              <a:solidFill>
                <a:srgbClr val="FF0000"/>
              </a:solidFill>
              <a:latin typeface="+mn-ea"/>
            </a:endParaRPr>
          </a:p>
        </p:txBody>
      </p:sp>
      <p:sp>
        <p:nvSpPr>
          <p:cNvPr id="161" name="Rectangle 160"/>
          <p:cNvSpPr/>
          <p:nvPr/>
        </p:nvSpPr>
        <p:spPr>
          <a:xfrm>
            <a:off x="9061341" y="4904939"/>
            <a:ext cx="2847608" cy="338554"/>
          </a:xfrm>
          <a:prstGeom prst="rect">
            <a:avLst/>
          </a:prstGeom>
        </p:spPr>
        <p:txBody>
          <a:bodyPr wrap="square">
            <a:spAutoFit/>
          </a:bodyPr>
          <a:lstStyle/>
          <a:p>
            <a:r>
              <a:rPr lang="zh-CN" altLang="en-US" sz="1600" b="1" dirty="0">
                <a:solidFill>
                  <a:srgbClr val="FF0000"/>
                </a:solidFill>
                <a:latin typeface="+mn-ea"/>
              </a:rPr>
              <a:t>保理商及代销商</a:t>
            </a:r>
            <a:endParaRPr lang="en-US" altLang="zh-CN" sz="1600" b="1" dirty="0">
              <a:solidFill>
                <a:srgbClr val="FF0000"/>
              </a:solidFill>
              <a:latin typeface="+mn-ea"/>
            </a:endParaRPr>
          </a:p>
        </p:txBody>
      </p:sp>
      <p:sp>
        <p:nvSpPr>
          <p:cNvPr id="162" name="Rectangle 161"/>
          <p:cNvSpPr/>
          <p:nvPr/>
        </p:nvSpPr>
        <p:spPr>
          <a:xfrm>
            <a:off x="8824067" y="4395214"/>
            <a:ext cx="2847608" cy="338554"/>
          </a:xfrm>
          <a:prstGeom prst="rect">
            <a:avLst/>
          </a:prstGeom>
        </p:spPr>
        <p:txBody>
          <a:bodyPr wrap="square">
            <a:spAutoFit/>
          </a:bodyPr>
          <a:lstStyle/>
          <a:p>
            <a:r>
              <a:rPr lang="zh-CN" altLang="en-US" sz="1600" b="1" dirty="0">
                <a:solidFill>
                  <a:srgbClr val="FF0000"/>
                </a:solidFill>
                <a:latin typeface="+mn-ea"/>
              </a:rPr>
              <a:t>敲诈，勒索，和威胁</a:t>
            </a:r>
            <a:endParaRPr lang="en-US" altLang="zh-CN" sz="1600" b="1" dirty="0">
              <a:solidFill>
                <a:srgbClr val="FF0000"/>
              </a:solidFill>
              <a:latin typeface="+mn-ea"/>
            </a:endParaRPr>
          </a:p>
        </p:txBody>
      </p:sp>
      <p:sp>
        <p:nvSpPr>
          <p:cNvPr id="163" name="Rectangle 162"/>
          <p:cNvSpPr/>
          <p:nvPr/>
        </p:nvSpPr>
        <p:spPr>
          <a:xfrm>
            <a:off x="6778562" y="4632080"/>
            <a:ext cx="2847608" cy="338554"/>
          </a:xfrm>
          <a:prstGeom prst="rect">
            <a:avLst/>
          </a:prstGeom>
        </p:spPr>
        <p:txBody>
          <a:bodyPr wrap="square">
            <a:spAutoFit/>
          </a:bodyPr>
          <a:lstStyle/>
          <a:p>
            <a:r>
              <a:rPr lang="zh-CN" altLang="en-US" sz="1600" b="1" dirty="0">
                <a:solidFill>
                  <a:srgbClr val="FF0000"/>
                </a:solidFill>
                <a:latin typeface="+mn-ea"/>
              </a:rPr>
              <a:t>引渡</a:t>
            </a:r>
            <a:endParaRPr lang="en-US" altLang="zh-CN" sz="1600" b="1" dirty="0">
              <a:solidFill>
                <a:srgbClr val="FF0000"/>
              </a:solidFill>
              <a:latin typeface="+mn-ea"/>
            </a:endParaRPr>
          </a:p>
        </p:txBody>
      </p:sp>
      <p:sp>
        <p:nvSpPr>
          <p:cNvPr id="164" name="Rectangle 163"/>
          <p:cNvSpPr/>
          <p:nvPr/>
        </p:nvSpPr>
        <p:spPr>
          <a:xfrm>
            <a:off x="7309753" y="5635430"/>
            <a:ext cx="2847608" cy="338554"/>
          </a:xfrm>
          <a:prstGeom prst="rect">
            <a:avLst/>
          </a:prstGeom>
        </p:spPr>
        <p:txBody>
          <a:bodyPr wrap="square">
            <a:spAutoFit/>
          </a:bodyPr>
          <a:lstStyle/>
          <a:p>
            <a:r>
              <a:rPr lang="zh-CN" altLang="en-US" sz="1600" b="1" dirty="0">
                <a:solidFill>
                  <a:srgbClr val="FF0000"/>
                </a:solidFill>
                <a:latin typeface="+mn-ea"/>
              </a:rPr>
              <a:t>乔装</a:t>
            </a:r>
            <a:endParaRPr lang="en-US" altLang="zh-CN" sz="1600" b="1" dirty="0">
              <a:solidFill>
                <a:srgbClr val="FF0000"/>
              </a:solidFill>
              <a:latin typeface="+mn-ea"/>
            </a:endParaRPr>
          </a:p>
        </p:txBody>
      </p:sp>
      <p:sp>
        <p:nvSpPr>
          <p:cNvPr id="165" name="Rectangle 164"/>
          <p:cNvSpPr/>
          <p:nvPr/>
        </p:nvSpPr>
        <p:spPr>
          <a:xfrm>
            <a:off x="7590048" y="5125814"/>
            <a:ext cx="2847608" cy="338554"/>
          </a:xfrm>
          <a:prstGeom prst="rect">
            <a:avLst/>
          </a:prstGeom>
        </p:spPr>
        <p:txBody>
          <a:bodyPr wrap="square">
            <a:spAutoFit/>
          </a:bodyPr>
          <a:lstStyle/>
          <a:p>
            <a:r>
              <a:rPr lang="zh-CN" altLang="en-US" sz="1600" b="1" dirty="0">
                <a:solidFill>
                  <a:srgbClr val="FF0000"/>
                </a:solidFill>
                <a:latin typeface="+mn-ea"/>
              </a:rPr>
              <a:t>非法监禁</a:t>
            </a:r>
            <a:endParaRPr lang="en-US" altLang="zh-CN" sz="1600" b="1" dirty="0">
              <a:solidFill>
                <a:srgbClr val="FF0000"/>
              </a:solidFill>
              <a:latin typeface="+mn-ea"/>
            </a:endParaRPr>
          </a:p>
        </p:txBody>
      </p:sp>
      <p:sp>
        <p:nvSpPr>
          <p:cNvPr id="166" name="Rectangle 165"/>
          <p:cNvSpPr/>
          <p:nvPr/>
        </p:nvSpPr>
        <p:spPr>
          <a:xfrm>
            <a:off x="7219610" y="5860348"/>
            <a:ext cx="2847608" cy="338554"/>
          </a:xfrm>
          <a:prstGeom prst="rect">
            <a:avLst/>
          </a:prstGeom>
        </p:spPr>
        <p:txBody>
          <a:bodyPr wrap="square">
            <a:spAutoFit/>
          </a:bodyPr>
          <a:lstStyle/>
          <a:p>
            <a:r>
              <a:rPr lang="zh-CN" altLang="en-US" sz="1600" b="1" dirty="0">
                <a:solidFill>
                  <a:srgbClr val="FF0000"/>
                </a:solidFill>
                <a:latin typeface="+mn-ea"/>
              </a:rPr>
              <a:t>联邦法院</a:t>
            </a:r>
            <a:endParaRPr lang="en-US" altLang="zh-CN" sz="1600" b="1" dirty="0">
              <a:solidFill>
                <a:srgbClr val="FF0000"/>
              </a:solidFill>
              <a:latin typeface="+mn-ea"/>
            </a:endParaRPr>
          </a:p>
        </p:txBody>
      </p:sp>
      <p:sp>
        <p:nvSpPr>
          <p:cNvPr id="167" name="Rectangle 166"/>
          <p:cNvSpPr/>
          <p:nvPr/>
        </p:nvSpPr>
        <p:spPr>
          <a:xfrm>
            <a:off x="7688733" y="2681185"/>
            <a:ext cx="2847608" cy="338554"/>
          </a:xfrm>
          <a:prstGeom prst="rect">
            <a:avLst/>
          </a:prstGeom>
        </p:spPr>
        <p:txBody>
          <a:bodyPr wrap="square">
            <a:spAutoFit/>
          </a:bodyPr>
          <a:lstStyle/>
          <a:p>
            <a:r>
              <a:rPr lang="zh-CN" altLang="en-US" sz="1600" b="1" dirty="0">
                <a:solidFill>
                  <a:srgbClr val="FF0000"/>
                </a:solidFill>
                <a:latin typeface="+mn-ea"/>
              </a:rPr>
              <a:t>禁止反言及弃权</a:t>
            </a:r>
            <a:endParaRPr lang="en-US" altLang="zh-CN" sz="1600" b="1" dirty="0">
              <a:solidFill>
                <a:srgbClr val="FF0000"/>
              </a:solidFill>
              <a:latin typeface="+mn-ea"/>
            </a:endParaRPr>
          </a:p>
        </p:txBody>
      </p:sp>
      <p:sp>
        <p:nvSpPr>
          <p:cNvPr id="168" name="Rectangle 167"/>
          <p:cNvSpPr/>
          <p:nvPr/>
        </p:nvSpPr>
        <p:spPr>
          <a:xfrm>
            <a:off x="7463801" y="5368265"/>
            <a:ext cx="2847608" cy="338554"/>
          </a:xfrm>
          <a:prstGeom prst="rect">
            <a:avLst/>
          </a:prstGeom>
        </p:spPr>
        <p:txBody>
          <a:bodyPr wrap="square">
            <a:spAutoFit/>
          </a:bodyPr>
          <a:lstStyle/>
          <a:p>
            <a:r>
              <a:rPr lang="zh-CN" altLang="en-US" sz="1600" b="1" dirty="0">
                <a:solidFill>
                  <a:srgbClr val="FF0000"/>
                </a:solidFill>
                <a:latin typeface="+mn-ea"/>
              </a:rPr>
              <a:t>假冒身份</a:t>
            </a:r>
            <a:endParaRPr lang="en-US" altLang="zh-CN" sz="1600" b="1" dirty="0">
              <a:solidFill>
                <a:srgbClr val="FF0000"/>
              </a:solidFill>
              <a:latin typeface="+mn-ea"/>
            </a:endParaRPr>
          </a:p>
        </p:txBody>
      </p:sp>
      <p:sp>
        <p:nvSpPr>
          <p:cNvPr id="169" name="Rectangle 168"/>
          <p:cNvSpPr/>
          <p:nvPr/>
        </p:nvSpPr>
        <p:spPr>
          <a:xfrm>
            <a:off x="6502318" y="1705126"/>
            <a:ext cx="2847608" cy="338554"/>
          </a:xfrm>
          <a:prstGeom prst="rect">
            <a:avLst/>
          </a:prstGeom>
        </p:spPr>
        <p:txBody>
          <a:bodyPr wrap="square">
            <a:spAutoFit/>
          </a:bodyPr>
          <a:lstStyle/>
          <a:p>
            <a:r>
              <a:rPr lang="zh-CN" altLang="en-US" sz="1600" b="1" dirty="0">
                <a:solidFill>
                  <a:srgbClr val="FF0000"/>
                </a:solidFill>
                <a:latin typeface="+mn-ea"/>
              </a:rPr>
              <a:t>逃逸</a:t>
            </a:r>
            <a:endParaRPr lang="en-US" altLang="zh-CN" sz="1600" b="1" dirty="0">
              <a:solidFill>
                <a:srgbClr val="FF0000"/>
              </a:solidFill>
              <a:latin typeface="+mn-ea"/>
            </a:endParaRPr>
          </a:p>
        </p:txBody>
      </p:sp>
      <p:sp>
        <p:nvSpPr>
          <p:cNvPr id="170" name="Rectangle 169"/>
          <p:cNvSpPr/>
          <p:nvPr/>
        </p:nvSpPr>
        <p:spPr>
          <a:xfrm>
            <a:off x="6384294" y="1483972"/>
            <a:ext cx="2847608" cy="338554"/>
          </a:xfrm>
          <a:prstGeom prst="rect">
            <a:avLst/>
          </a:prstGeom>
        </p:spPr>
        <p:txBody>
          <a:bodyPr wrap="square">
            <a:spAutoFit/>
          </a:bodyPr>
          <a:lstStyle/>
          <a:p>
            <a:r>
              <a:rPr lang="zh-CN" altLang="en-US" sz="1600" b="1" dirty="0">
                <a:solidFill>
                  <a:srgbClr val="FF0000"/>
                </a:solidFill>
                <a:latin typeface="+mn-ea"/>
              </a:rPr>
              <a:t>公平</a:t>
            </a:r>
            <a:endParaRPr lang="en-US" altLang="zh-CN" sz="1600" b="1" dirty="0">
              <a:solidFill>
                <a:srgbClr val="FF0000"/>
              </a:solidFill>
              <a:latin typeface="+mn-ea"/>
            </a:endParaRPr>
          </a:p>
        </p:txBody>
      </p:sp>
      <p:sp>
        <p:nvSpPr>
          <p:cNvPr id="171" name="Rectangle 170"/>
          <p:cNvSpPr/>
          <p:nvPr/>
        </p:nvSpPr>
        <p:spPr>
          <a:xfrm>
            <a:off x="6582756" y="1934702"/>
            <a:ext cx="2847608" cy="338554"/>
          </a:xfrm>
          <a:prstGeom prst="rect">
            <a:avLst/>
          </a:prstGeom>
        </p:spPr>
        <p:txBody>
          <a:bodyPr wrap="square">
            <a:spAutoFit/>
          </a:bodyPr>
          <a:lstStyle/>
          <a:p>
            <a:r>
              <a:rPr lang="zh-CN" altLang="en-US" sz="1600" b="1" dirty="0">
                <a:solidFill>
                  <a:srgbClr val="FF0000"/>
                </a:solidFill>
                <a:latin typeface="+mn-ea"/>
              </a:rPr>
              <a:t>没收财产</a:t>
            </a:r>
            <a:endParaRPr lang="en-US" altLang="zh-CN" sz="1600" b="1" dirty="0">
              <a:solidFill>
                <a:srgbClr val="FF0000"/>
              </a:solidFill>
              <a:latin typeface="+mn-ea"/>
            </a:endParaRPr>
          </a:p>
        </p:txBody>
      </p:sp>
      <p:sp>
        <p:nvSpPr>
          <p:cNvPr id="172" name="Rectangle 171"/>
          <p:cNvSpPr/>
          <p:nvPr/>
        </p:nvSpPr>
        <p:spPr>
          <a:xfrm>
            <a:off x="9728835" y="3168936"/>
            <a:ext cx="2847608" cy="338554"/>
          </a:xfrm>
          <a:prstGeom prst="rect">
            <a:avLst/>
          </a:prstGeom>
        </p:spPr>
        <p:txBody>
          <a:bodyPr wrap="square">
            <a:spAutoFit/>
          </a:bodyPr>
          <a:lstStyle/>
          <a:p>
            <a:r>
              <a:rPr lang="zh-CN" altLang="en-US" sz="1600" b="1" dirty="0">
                <a:solidFill>
                  <a:srgbClr val="FF0000"/>
                </a:solidFill>
                <a:latin typeface="+mn-ea"/>
              </a:rPr>
              <a:t>死刑及判决执行</a:t>
            </a:r>
            <a:endParaRPr lang="en-US" altLang="zh-CN" sz="1600" b="1" dirty="0">
              <a:solidFill>
                <a:srgbClr val="FF0000"/>
              </a:solidFill>
              <a:latin typeface="+mn-ea"/>
            </a:endParaRPr>
          </a:p>
        </p:txBody>
      </p:sp>
      <p:sp>
        <p:nvSpPr>
          <p:cNvPr id="173" name="Rectangle 172"/>
          <p:cNvSpPr/>
          <p:nvPr/>
        </p:nvSpPr>
        <p:spPr>
          <a:xfrm>
            <a:off x="6536731" y="2433352"/>
            <a:ext cx="2847608" cy="338554"/>
          </a:xfrm>
          <a:prstGeom prst="rect">
            <a:avLst/>
          </a:prstGeom>
        </p:spPr>
        <p:txBody>
          <a:bodyPr wrap="square">
            <a:spAutoFit/>
          </a:bodyPr>
          <a:lstStyle/>
          <a:p>
            <a:r>
              <a:rPr lang="zh-CN" altLang="en-US" sz="1600" b="1" dirty="0">
                <a:solidFill>
                  <a:srgbClr val="FF0000"/>
                </a:solidFill>
                <a:latin typeface="+mn-ea"/>
              </a:rPr>
              <a:t>房地产</a:t>
            </a:r>
            <a:endParaRPr lang="en-US" altLang="zh-CN" sz="1600" b="1" dirty="0">
              <a:solidFill>
                <a:srgbClr val="FF0000"/>
              </a:solidFill>
              <a:latin typeface="+mn-ea"/>
            </a:endParaRPr>
          </a:p>
        </p:txBody>
      </p:sp>
      <p:sp>
        <p:nvSpPr>
          <p:cNvPr id="174" name="Rectangle 173"/>
          <p:cNvSpPr/>
          <p:nvPr/>
        </p:nvSpPr>
        <p:spPr>
          <a:xfrm>
            <a:off x="6512398" y="2199601"/>
            <a:ext cx="2847608" cy="338554"/>
          </a:xfrm>
          <a:prstGeom prst="rect">
            <a:avLst/>
          </a:prstGeom>
        </p:spPr>
        <p:txBody>
          <a:bodyPr wrap="square">
            <a:spAutoFit/>
          </a:bodyPr>
          <a:lstStyle/>
          <a:p>
            <a:r>
              <a:rPr lang="zh-CN" altLang="en-US" sz="1600" b="1" dirty="0">
                <a:solidFill>
                  <a:srgbClr val="FF0000"/>
                </a:solidFill>
                <a:latin typeface="+mn-ea"/>
              </a:rPr>
              <a:t>第三方托管</a:t>
            </a:r>
            <a:endParaRPr lang="en-US" altLang="zh-CN" sz="1600" b="1" dirty="0">
              <a:solidFill>
                <a:srgbClr val="FF0000"/>
              </a:solidFill>
              <a:latin typeface="+mn-ea"/>
            </a:endParaRPr>
          </a:p>
        </p:txBody>
      </p:sp>
      <p:sp>
        <p:nvSpPr>
          <p:cNvPr id="175" name="Rectangle 174"/>
          <p:cNvSpPr/>
          <p:nvPr/>
        </p:nvSpPr>
        <p:spPr>
          <a:xfrm>
            <a:off x="8453104" y="3890790"/>
            <a:ext cx="2847608" cy="338554"/>
          </a:xfrm>
          <a:prstGeom prst="rect">
            <a:avLst/>
          </a:prstGeom>
        </p:spPr>
        <p:txBody>
          <a:bodyPr wrap="square">
            <a:spAutoFit/>
          </a:bodyPr>
          <a:lstStyle/>
          <a:p>
            <a:r>
              <a:rPr lang="zh-CN" altLang="en-US" sz="1600" b="1" dirty="0">
                <a:solidFill>
                  <a:srgbClr val="FF0000"/>
                </a:solidFill>
                <a:latin typeface="+mn-ea"/>
              </a:rPr>
              <a:t>专家和意见证据</a:t>
            </a:r>
            <a:endParaRPr lang="en-US" altLang="zh-CN" sz="1600" b="1" dirty="0">
              <a:solidFill>
                <a:srgbClr val="FF0000"/>
              </a:solidFill>
              <a:latin typeface="+mn-ea"/>
            </a:endParaRPr>
          </a:p>
        </p:txBody>
      </p:sp>
      <p:sp>
        <p:nvSpPr>
          <p:cNvPr id="176" name="Rectangle 175"/>
          <p:cNvSpPr/>
          <p:nvPr/>
        </p:nvSpPr>
        <p:spPr>
          <a:xfrm>
            <a:off x="6638274" y="2914936"/>
            <a:ext cx="2847608" cy="338554"/>
          </a:xfrm>
          <a:prstGeom prst="rect">
            <a:avLst/>
          </a:prstGeom>
        </p:spPr>
        <p:txBody>
          <a:bodyPr wrap="square">
            <a:spAutoFit/>
          </a:bodyPr>
          <a:lstStyle/>
          <a:p>
            <a:r>
              <a:rPr lang="zh-CN" altLang="en-US" sz="1600" b="1" dirty="0">
                <a:solidFill>
                  <a:srgbClr val="FF0000"/>
                </a:solidFill>
                <a:latin typeface="+mn-ea"/>
              </a:rPr>
              <a:t>证据</a:t>
            </a:r>
            <a:endParaRPr lang="en-US" altLang="zh-CN" sz="1600" b="1" dirty="0">
              <a:solidFill>
                <a:srgbClr val="FF0000"/>
              </a:solidFill>
              <a:latin typeface="+mn-ea"/>
            </a:endParaRPr>
          </a:p>
        </p:txBody>
      </p:sp>
      <p:sp>
        <p:nvSpPr>
          <p:cNvPr id="51" name="Rectangle 50"/>
          <p:cNvSpPr/>
          <p:nvPr/>
        </p:nvSpPr>
        <p:spPr>
          <a:xfrm>
            <a:off x="509515" y="762103"/>
            <a:ext cx="410967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Descent and Distributio</a:t>
            </a:r>
            <a:r>
              <a:rPr lang="en-US" altLang="zh-CN" sz="1600" dirty="0">
                <a:solidFill>
                  <a:srgbClr val="373739"/>
                </a:solidFill>
                <a:latin typeface="Helvetica" panose="020B0604020202020204" pitchFamily="34" charset="0"/>
              </a:rPr>
              <a:t>n</a:t>
            </a:r>
            <a:endParaRPr lang="en-US" sz="1600" dirty="0">
              <a:solidFill>
                <a:srgbClr val="373739"/>
              </a:solidFill>
              <a:latin typeface="Helvetica" panose="020B0604020202020204" pitchFamily="34" charset="0"/>
            </a:endParaRPr>
          </a:p>
          <a:p>
            <a:pPr>
              <a:buFont typeface="Arial" panose="020B0604020202020204" pitchFamily="34" charset="0"/>
              <a:buChar char="•"/>
            </a:pPr>
            <a:r>
              <a:rPr lang="en-US" sz="1600" dirty="0">
                <a:solidFill>
                  <a:srgbClr val="373739"/>
                </a:solidFill>
                <a:latin typeface="Helvetica" panose="020B0604020202020204" pitchFamily="34" charset="0"/>
              </a:rPr>
              <a:t>Desertion and Nonsupport </a:t>
            </a:r>
          </a:p>
          <a:p>
            <a:pPr>
              <a:buFont typeface="Arial" panose="020B0604020202020204" pitchFamily="34" charset="0"/>
              <a:buChar char="•"/>
            </a:pPr>
            <a:r>
              <a:rPr lang="en-US" sz="1600" dirty="0">
                <a:solidFill>
                  <a:srgbClr val="373739"/>
                </a:solidFill>
                <a:latin typeface="Helvetica" panose="020B0604020202020204" pitchFamily="34" charset="0"/>
              </a:rPr>
              <a:t>Dismissal, Discontinuance, and Nonsuit </a:t>
            </a:r>
          </a:p>
          <a:p>
            <a:pPr>
              <a:buFont typeface="Arial" panose="020B0604020202020204" pitchFamily="34" charset="0"/>
              <a:buChar char="•"/>
            </a:pPr>
            <a:r>
              <a:rPr lang="en-US" sz="1600" dirty="0">
                <a:solidFill>
                  <a:srgbClr val="373739"/>
                </a:solidFill>
                <a:latin typeface="Helvetica" panose="020B0604020202020204" pitchFamily="34" charset="0"/>
              </a:rPr>
              <a:t>Disorderly Houses </a:t>
            </a:r>
          </a:p>
          <a:p>
            <a:pPr>
              <a:buFont typeface="Arial" panose="020B0604020202020204" pitchFamily="34" charset="0"/>
              <a:buChar char="•"/>
            </a:pPr>
            <a:r>
              <a:rPr lang="en-US" sz="1600" dirty="0">
                <a:solidFill>
                  <a:srgbClr val="373739"/>
                </a:solidFill>
                <a:latin typeface="Helvetica" panose="020B0604020202020204" pitchFamily="34" charset="0"/>
              </a:rPr>
              <a:t>District of Columbia </a:t>
            </a:r>
          </a:p>
          <a:p>
            <a:pPr>
              <a:buFont typeface="Arial" panose="020B0604020202020204" pitchFamily="34" charset="0"/>
              <a:buChar char="•"/>
            </a:pPr>
            <a:r>
              <a:rPr lang="en-US" sz="1600" dirty="0">
                <a:solidFill>
                  <a:srgbClr val="373739"/>
                </a:solidFill>
                <a:latin typeface="Helvetica" panose="020B0604020202020204" pitchFamily="34" charset="0"/>
              </a:rPr>
              <a:t>Disturbing Meetings </a:t>
            </a:r>
          </a:p>
          <a:p>
            <a:pPr>
              <a:buFont typeface="Arial" panose="020B0604020202020204" pitchFamily="34" charset="0"/>
              <a:buChar char="•"/>
            </a:pPr>
            <a:r>
              <a:rPr lang="en-US" sz="1600" dirty="0">
                <a:solidFill>
                  <a:srgbClr val="373739"/>
                </a:solidFill>
                <a:latin typeface="Helvetica" panose="020B0604020202020204" pitchFamily="34" charset="0"/>
              </a:rPr>
              <a:t>Divorce and Separation </a:t>
            </a:r>
          </a:p>
          <a:p>
            <a:pPr>
              <a:buFont typeface="Arial" panose="020B0604020202020204" pitchFamily="34" charset="0"/>
              <a:buChar char="•"/>
            </a:pPr>
            <a:r>
              <a:rPr lang="en-US" sz="1600" dirty="0">
                <a:solidFill>
                  <a:srgbClr val="373739"/>
                </a:solidFill>
                <a:latin typeface="Helvetica" panose="020B0604020202020204" pitchFamily="34" charset="0"/>
              </a:rPr>
              <a:t>Domestic Abuse and Violence </a:t>
            </a:r>
          </a:p>
          <a:p>
            <a:pPr>
              <a:buFont typeface="Arial" panose="020B0604020202020204" pitchFamily="34" charset="0"/>
              <a:buChar char="•"/>
            </a:pPr>
            <a:r>
              <a:rPr lang="en-US" sz="1600" dirty="0" err="1">
                <a:solidFill>
                  <a:srgbClr val="373739"/>
                </a:solidFill>
                <a:latin typeface="Helvetica" panose="020B0604020202020204" pitchFamily="34" charset="0"/>
              </a:rPr>
              <a:t>Domicil</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Dower and Curtesy </a:t>
            </a:r>
          </a:p>
          <a:p>
            <a:pPr>
              <a:buFont typeface="Arial" panose="020B0604020202020204" pitchFamily="34" charset="0"/>
              <a:buChar char="•"/>
            </a:pPr>
            <a:r>
              <a:rPr lang="en-US" sz="1600" dirty="0">
                <a:solidFill>
                  <a:srgbClr val="373739"/>
                </a:solidFill>
                <a:latin typeface="Helvetica" panose="020B0604020202020204" pitchFamily="34" charset="0"/>
              </a:rPr>
              <a:t>Drains and Drainage Districts </a:t>
            </a:r>
          </a:p>
          <a:p>
            <a:pPr>
              <a:buFont typeface="Arial" panose="020B0604020202020204" pitchFamily="34" charset="0"/>
              <a:buChar char="•"/>
            </a:pPr>
            <a:r>
              <a:rPr lang="en-US" sz="1600" dirty="0">
                <a:solidFill>
                  <a:srgbClr val="373739"/>
                </a:solidFill>
                <a:latin typeface="Helvetica" panose="020B0604020202020204" pitchFamily="34" charset="0"/>
              </a:rPr>
              <a:t>Drugs and Controlled Substances </a:t>
            </a:r>
          </a:p>
          <a:p>
            <a:pPr>
              <a:buFont typeface="Arial" panose="020B0604020202020204" pitchFamily="34" charset="0"/>
              <a:buChar char="•"/>
            </a:pPr>
            <a:r>
              <a:rPr lang="en-US" sz="1600" dirty="0">
                <a:solidFill>
                  <a:srgbClr val="373739"/>
                </a:solidFill>
                <a:latin typeface="Helvetica" panose="020B0604020202020204" pitchFamily="34" charset="0"/>
              </a:rPr>
              <a:t>Duress and Undue Influence </a:t>
            </a:r>
          </a:p>
          <a:p>
            <a:pPr>
              <a:buFont typeface="Arial" panose="020B0604020202020204" pitchFamily="34" charset="0"/>
              <a:buChar char="•"/>
            </a:pPr>
            <a:r>
              <a:rPr lang="en-US" sz="1600" dirty="0">
                <a:solidFill>
                  <a:srgbClr val="373739"/>
                </a:solidFill>
                <a:latin typeface="Helvetica" panose="020B0604020202020204" pitchFamily="34" charset="0"/>
              </a:rPr>
              <a:t>Easements and Licenses in Real Property </a:t>
            </a:r>
          </a:p>
          <a:p>
            <a:pPr>
              <a:buFont typeface="Arial" panose="020B0604020202020204" pitchFamily="34" charset="0"/>
              <a:buChar char="•"/>
            </a:pPr>
            <a:r>
              <a:rPr lang="en-US" sz="1600" dirty="0">
                <a:solidFill>
                  <a:srgbClr val="373739"/>
                </a:solidFill>
                <a:latin typeface="Helvetica" panose="020B0604020202020204" pitchFamily="34" charset="0"/>
              </a:rPr>
              <a:t>Ejectment </a:t>
            </a:r>
          </a:p>
          <a:p>
            <a:pPr>
              <a:buFont typeface="Arial" panose="020B0604020202020204" pitchFamily="34" charset="0"/>
              <a:buChar char="•"/>
            </a:pPr>
            <a:r>
              <a:rPr lang="en-US" sz="1600" dirty="0">
                <a:solidFill>
                  <a:srgbClr val="373739"/>
                </a:solidFill>
                <a:latin typeface="Helvetica" panose="020B0604020202020204" pitchFamily="34" charset="0"/>
              </a:rPr>
              <a:t>Election of Remedies </a:t>
            </a:r>
          </a:p>
          <a:p>
            <a:pPr>
              <a:buFont typeface="Arial" panose="020B0604020202020204" pitchFamily="34" charset="0"/>
              <a:buChar char="•"/>
            </a:pPr>
            <a:r>
              <a:rPr lang="en-US" sz="1600" dirty="0">
                <a:solidFill>
                  <a:srgbClr val="373739"/>
                </a:solidFill>
                <a:latin typeface="Helvetica" panose="020B0604020202020204" pitchFamily="34" charset="0"/>
              </a:rPr>
              <a:t>Elections </a:t>
            </a:r>
          </a:p>
          <a:p>
            <a:pPr>
              <a:buFont typeface="Arial" panose="020B0604020202020204" pitchFamily="34" charset="0"/>
              <a:buChar char="•"/>
            </a:pPr>
            <a:r>
              <a:rPr lang="en-US" sz="1600" dirty="0">
                <a:solidFill>
                  <a:srgbClr val="373739"/>
                </a:solidFill>
                <a:latin typeface="Helvetica" panose="020B0604020202020204" pitchFamily="34" charset="0"/>
              </a:rPr>
              <a:t>Elevators and Escalators </a:t>
            </a:r>
          </a:p>
          <a:p>
            <a:pPr>
              <a:buFont typeface="Arial" panose="020B0604020202020204" pitchFamily="34" charset="0"/>
              <a:buChar char="•"/>
            </a:pPr>
            <a:r>
              <a:rPr lang="en-US" sz="1600" dirty="0">
                <a:solidFill>
                  <a:srgbClr val="373739"/>
                </a:solidFill>
                <a:latin typeface="Helvetica" panose="020B0604020202020204" pitchFamily="34" charset="0"/>
              </a:rPr>
              <a:t>Embezzlement </a:t>
            </a:r>
          </a:p>
          <a:p>
            <a:pPr>
              <a:buFont typeface="Arial" panose="020B0604020202020204" pitchFamily="34" charset="0"/>
              <a:buChar char="•"/>
            </a:pPr>
            <a:r>
              <a:rPr lang="en-US" sz="1600" dirty="0">
                <a:solidFill>
                  <a:srgbClr val="373739"/>
                </a:solidFill>
                <a:latin typeface="Helvetica" panose="020B0604020202020204" pitchFamily="34" charset="0"/>
              </a:rPr>
              <a:t>Eminent Domain </a:t>
            </a:r>
          </a:p>
          <a:p>
            <a:pPr>
              <a:buFont typeface="Arial" panose="020B0604020202020204" pitchFamily="34" charset="0"/>
              <a:buChar char="•"/>
            </a:pPr>
            <a:r>
              <a:rPr lang="en-US" sz="1600" dirty="0">
                <a:solidFill>
                  <a:srgbClr val="373739"/>
                </a:solidFill>
                <a:latin typeface="Helvetica" panose="020B0604020202020204" pitchFamily="34" charset="0"/>
              </a:rPr>
              <a:t>Employment Agencies </a:t>
            </a:r>
          </a:p>
          <a:p>
            <a:pPr>
              <a:buFont typeface="Arial" panose="020B0604020202020204" pitchFamily="34" charset="0"/>
              <a:buChar char="•"/>
            </a:pPr>
            <a:r>
              <a:rPr lang="en-US" sz="1600" dirty="0">
                <a:solidFill>
                  <a:srgbClr val="373739"/>
                </a:solidFill>
                <a:latin typeface="Helvetica" panose="020B0604020202020204" pitchFamily="34" charset="0"/>
              </a:rPr>
              <a:t>Employment Relationship </a:t>
            </a:r>
          </a:p>
        </p:txBody>
      </p:sp>
      <p:sp>
        <p:nvSpPr>
          <p:cNvPr id="52" name="Rectangle 51"/>
          <p:cNvSpPr/>
          <p:nvPr/>
        </p:nvSpPr>
        <p:spPr>
          <a:xfrm>
            <a:off x="2940502" y="5897423"/>
            <a:ext cx="2847608" cy="338554"/>
          </a:xfrm>
          <a:prstGeom prst="rect">
            <a:avLst/>
          </a:prstGeom>
        </p:spPr>
        <p:txBody>
          <a:bodyPr wrap="square">
            <a:spAutoFit/>
          </a:bodyPr>
          <a:lstStyle/>
          <a:p>
            <a:r>
              <a:rPr lang="zh-CN" altLang="en-US" sz="1600" b="1" dirty="0">
                <a:solidFill>
                  <a:srgbClr val="FF0000"/>
                </a:solidFill>
                <a:latin typeface="+mn-ea"/>
              </a:rPr>
              <a:t>就业关系</a:t>
            </a:r>
            <a:endParaRPr lang="en-US" altLang="zh-CN" sz="1600" b="1" dirty="0">
              <a:solidFill>
                <a:srgbClr val="FF0000"/>
              </a:solidFill>
              <a:latin typeface="+mn-ea"/>
            </a:endParaRPr>
          </a:p>
        </p:txBody>
      </p:sp>
      <p:sp>
        <p:nvSpPr>
          <p:cNvPr id="53" name="Rectangle 52"/>
          <p:cNvSpPr/>
          <p:nvPr/>
        </p:nvSpPr>
        <p:spPr>
          <a:xfrm>
            <a:off x="5669648" y="748541"/>
            <a:ext cx="423471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Energy and Power Sources </a:t>
            </a:r>
          </a:p>
          <a:p>
            <a:pPr>
              <a:buFont typeface="Arial" panose="020B0604020202020204" pitchFamily="34" charset="0"/>
              <a:buChar char="•"/>
            </a:pPr>
            <a:r>
              <a:rPr lang="en-US" sz="1600" dirty="0">
                <a:solidFill>
                  <a:srgbClr val="373739"/>
                </a:solidFill>
                <a:latin typeface="Helvetica" panose="020B0604020202020204" pitchFamily="34" charset="0"/>
              </a:rPr>
              <a:t>Entertainment and Sports Law </a:t>
            </a:r>
          </a:p>
          <a:p>
            <a:pPr>
              <a:buFont typeface="Arial" panose="020B0604020202020204" pitchFamily="34" charset="0"/>
              <a:buChar char="•"/>
            </a:pPr>
            <a:r>
              <a:rPr lang="en-US" sz="1600" dirty="0">
                <a:solidFill>
                  <a:srgbClr val="373739"/>
                </a:solidFill>
                <a:latin typeface="Helvetica" panose="020B0604020202020204" pitchFamily="34" charset="0"/>
              </a:rPr>
              <a:t>Equitable Conversion </a:t>
            </a:r>
          </a:p>
          <a:p>
            <a:pPr>
              <a:buFont typeface="Arial" panose="020B0604020202020204" pitchFamily="34" charset="0"/>
              <a:buChar char="•"/>
            </a:pPr>
            <a:r>
              <a:rPr lang="en-US" sz="1600" dirty="0">
                <a:solidFill>
                  <a:srgbClr val="373739"/>
                </a:solidFill>
                <a:latin typeface="Helvetica" panose="020B0604020202020204" pitchFamily="34" charset="0"/>
              </a:rPr>
              <a:t>Equity </a:t>
            </a:r>
          </a:p>
          <a:p>
            <a:pPr>
              <a:buFont typeface="Arial" panose="020B0604020202020204" pitchFamily="34" charset="0"/>
              <a:buChar char="•"/>
            </a:pPr>
            <a:r>
              <a:rPr lang="en-US" sz="1600" dirty="0">
                <a:solidFill>
                  <a:srgbClr val="373739"/>
                </a:solidFill>
                <a:latin typeface="Helvetica" panose="020B0604020202020204" pitchFamily="34" charset="0"/>
              </a:rPr>
              <a:t>Escape </a:t>
            </a:r>
          </a:p>
          <a:p>
            <a:pPr>
              <a:buFont typeface="Arial" panose="020B0604020202020204" pitchFamily="34" charset="0"/>
              <a:buChar char="•"/>
            </a:pPr>
            <a:r>
              <a:rPr lang="en-US" sz="1600" dirty="0">
                <a:solidFill>
                  <a:srgbClr val="373739"/>
                </a:solidFill>
                <a:latin typeface="Helvetica" panose="020B0604020202020204" pitchFamily="34" charset="0"/>
              </a:rPr>
              <a:t>Escheat </a:t>
            </a:r>
          </a:p>
          <a:p>
            <a:pPr>
              <a:buFont typeface="Arial" panose="020B0604020202020204" pitchFamily="34" charset="0"/>
              <a:buChar char="•"/>
            </a:pPr>
            <a:r>
              <a:rPr lang="en-US" sz="1600" dirty="0">
                <a:solidFill>
                  <a:srgbClr val="373739"/>
                </a:solidFill>
                <a:latin typeface="Helvetica" panose="020B0604020202020204" pitchFamily="34" charset="0"/>
              </a:rPr>
              <a:t>Escrow </a:t>
            </a:r>
          </a:p>
          <a:p>
            <a:pPr>
              <a:buFont typeface="Arial" panose="020B0604020202020204" pitchFamily="34" charset="0"/>
              <a:buChar char="•"/>
            </a:pPr>
            <a:r>
              <a:rPr lang="en-US" sz="1600" dirty="0">
                <a:solidFill>
                  <a:srgbClr val="373739"/>
                </a:solidFill>
                <a:latin typeface="Helvetica" panose="020B0604020202020204" pitchFamily="34" charset="0"/>
              </a:rPr>
              <a:t>Estates </a:t>
            </a:r>
          </a:p>
          <a:p>
            <a:pPr>
              <a:buFont typeface="Arial" panose="020B0604020202020204" pitchFamily="34" charset="0"/>
              <a:buChar char="•"/>
            </a:pPr>
            <a:r>
              <a:rPr lang="en-US" sz="1600" dirty="0">
                <a:solidFill>
                  <a:srgbClr val="373739"/>
                </a:solidFill>
                <a:latin typeface="Helvetica" panose="020B0604020202020204" pitchFamily="34" charset="0"/>
              </a:rPr>
              <a:t>Estoppel and Waiver </a:t>
            </a:r>
          </a:p>
          <a:p>
            <a:pPr>
              <a:buFont typeface="Arial" panose="020B0604020202020204" pitchFamily="34" charset="0"/>
              <a:buChar char="•"/>
            </a:pPr>
            <a:r>
              <a:rPr lang="en-US" sz="1600" dirty="0">
                <a:solidFill>
                  <a:srgbClr val="373739"/>
                </a:solidFill>
                <a:latin typeface="Helvetica" panose="020B0604020202020204" pitchFamily="34" charset="0"/>
              </a:rPr>
              <a:t>Evidence </a:t>
            </a:r>
          </a:p>
          <a:p>
            <a:pPr>
              <a:buFont typeface="Arial" panose="020B0604020202020204" pitchFamily="34" charset="0"/>
              <a:buChar char="•"/>
            </a:pPr>
            <a:r>
              <a:rPr lang="en-US" sz="1600" dirty="0">
                <a:solidFill>
                  <a:srgbClr val="373739"/>
                </a:solidFill>
                <a:latin typeface="Helvetica" panose="020B0604020202020204" pitchFamily="34" charset="0"/>
              </a:rPr>
              <a:t>Executions and Enforcement of Judgments </a:t>
            </a:r>
          </a:p>
          <a:p>
            <a:pPr>
              <a:buFont typeface="Arial" panose="020B0604020202020204" pitchFamily="34" charset="0"/>
              <a:buChar char="•"/>
            </a:pPr>
            <a:r>
              <a:rPr lang="en-US" sz="1600" dirty="0">
                <a:solidFill>
                  <a:srgbClr val="373739"/>
                </a:solidFill>
                <a:latin typeface="Helvetica" panose="020B0604020202020204" pitchFamily="34" charset="0"/>
              </a:rPr>
              <a:t>Executors and Administrators </a:t>
            </a:r>
          </a:p>
          <a:p>
            <a:pPr>
              <a:buFont typeface="Arial" panose="020B0604020202020204" pitchFamily="34" charset="0"/>
              <a:buChar char="•"/>
            </a:pPr>
            <a:r>
              <a:rPr lang="en-US" sz="1600" dirty="0">
                <a:solidFill>
                  <a:srgbClr val="373739"/>
                </a:solidFill>
                <a:latin typeface="Helvetica" panose="020B0604020202020204" pitchFamily="34" charset="0"/>
              </a:rPr>
              <a:t>Exemptions </a:t>
            </a:r>
          </a:p>
          <a:p>
            <a:pPr>
              <a:buFont typeface="Arial" panose="020B0604020202020204" pitchFamily="34" charset="0"/>
              <a:buChar char="•"/>
            </a:pPr>
            <a:r>
              <a:rPr lang="en-US" sz="1600" dirty="0">
                <a:solidFill>
                  <a:srgbClr val="373739"/>
                </a:solidFill>
                <a:latin typeface="Helvetica" panose="020B0604020202020204" pitchFamily="34" charset="0"/>
              </a:rPr>
              <a:t>Expert and Opinion Evidence </a:t>
            </a:r>
          </a:p>
          <a:p>
            <a:pPr>
              <a:buFont typeface="Arial" panose="020B0604020202020204" pitchFamily="34" charset="0"/>
              <a:buChar char="•"/>
            </a:pPr>
            <a:r>
              <a:rPr lang="en-US" sz="1600" dirty="0">
                <a:solidFill>
                  <a:srgbClr val="373739"/>
                </a:solidFill>
                <a:latin typeface="Helvetica" panose="020B0604020202020204" pitchFamily="34" charset="0"/>
              </a:rPr>
              <a:t>Explosions and Explosives </a:t>
            </a:r>
          </a:p>
          <a:p>
            <a:pPr>
              <a:buFont typeface="Arial" panose="020B0604020202020204" pitchFamily="34" charset="0"/>
              <a:buChar char="•"/>
            </a:pPr>
            <a:r>
              <a:rPr lang="en-US" sz="1600" dirty="0">
                <a:solidFill>
                  <a:srgbClr val="373739"/>
                </a:solidFill>
                <a:latin typeface="Helvetica" panose="020B0604020202020204" pitchFamily="34" charset="0"/>
              </a:rPr>
              <a:t>Extortion, Blackmail, and Threats </a:t>
            </a:r>
          </a:p>
          <a:p>
            <a:pPr>
              <a:buFont typeface="Arial" panose="020B0604020202020204" pitchFamily="34" charset="0"/>
              <a:buChar char="•"/>
            </a:pPr>
            <a:r>
              <a:rPr lang="en-US" sz="1600" dirty="0">
                <a:solidFill>
                  <a:srgbClr val="373739"/>
                </a:solidFill>
                <a:latin typeface="Helvetica" panose="020B0604020202020204" pitchFamily="34" charset="0"/>
              </a:rPr>
              <a:t>Extradition </a:t>
            </a:r>
          </a:p>
          <a:p>
            <a:pPr>
              <a:buFont typeface="Arial" panose="020B0604020202020204" pitchFamily="34" charset="0"/>
              <a:buChar char="•"/>
            </a:pPr>
            <a:r>
              <a:rPr lang="en-US" sz="1600" dirty="0">
                <a:solidFill>
                  <a:srgbClr val="373739"/>
                </a:solidFill>
                <a:latin typeface="Helvetica" panose="020B0604020202020204" pitchFamily="34" charset="0"/>
              </a:rPr>
              <a:t>Factors and Commission Merchants </a:t>
            </a:r>
          </a:p>
          <a:p>
            <a:pPr>
              <a:buFont typeface="Arial" panose="020B0604020202020204" pitchFamily="34" charset="0"/>
              <a:buChar char="•"/>
            </a:pPr>
            <a:r>
              <a:rPr lang="en-US" sz="1600" dirty="0">
                <a:solidFill>
                  <a:srgbClr val="373739"/>
                </a:solidFill>
                <a:latin typeface="Helvetica" panose="020B0604020202020204" pitchFamily="34" charset="0"/>
              </a:rPr>
              <a:t>False Imprisonment </a:t>
            </a:r>
          </a:p>
          <a:p>
            <a:pPr>
              <a:buFont typeface="Arial" panose="020B0604020202020204" pitchFamily="34" charset="0"/>
              <a:buChar char="•"/>
            </a:pPr>
            <a:r>
              <a:rPr lang="en-US" sz="1600" dirty="0">
                <a:solidFill>
                  <a:srgbClr val="373739"/>
                </a:solidFill>
                <a:latin typeface="Helvetica" panose="020B0604020202020204" pitchFamily="34" charset="0"/>
              </a:rPr>
              <a:t>False Personation </a:t>
            </a:r>
          </a:p>
          <a:p>
            <a:pPr>
              <a:buFont typeface="Arial" panose="020B0604020202020204" pitchFamily="34" charset="0"/>
              <a:buChar char="•"/>
            </a:pPr>
            <a:r>
              <a:rPr lang="en-US" sz="1600" dirty="0">
                <a:solidFill>
                  <a:srgbClr val="373739"/>
                </a:solidFill>
                <a:latin typeface="Helvetica" panose="020B0604020202020204" pitchFamily="34" charset="0"/>
              </a:rPr>
              <a:t>False Pretenses</a:t>
            </a:r>
          </a:p>
          <a:p>
            <a:pPr>
              <a:buFont typeface="Arial" panose="020B0604020202020204" pitchFamily="34" charset="0"/>
              <a:buChar char="•"/>
            </a:pPr>
            <a:r>
              <a:rPr lang="en-US" sz="1600" dirty="0">
                <a:solidFill>
                  <a:srgbClr val="373739"/>
                </a:solidFill>
                <a:latin typeface="Helvetica" panose="020B0604020202020204" pitchFamily="34" charset="0"/>
              </a:rPr>
              <a:t>Federal Courts </a:t>
            </a:r>
          </a:p>
        </p:txBody>
      </p:sp>
      <p:sp>
        <p:nvSpPr>
          <p:cNvPr id="2" name="Slide Number Placeholder 1">
            <a:extLst>
              <a:ext uri="{FF2B5EF4-FFF2-40B4-BE49-F238E27FC236}">
                <a16:creationId xmlns:a16="http://schemas.microsoft.com/office/drawing/2014/main" id="{4A883F6F-03AC-497A-87B2-5EB22808594F}"/>
              </a:ext>
            </a:extLst>
          </p:cNvPr>
          <p:cNvSpPr>
            <a:spLocks noGrp="1"/>
          </p:cNvSpPr>
          <p:nvPr>
            <p:ph type="sldNum" sz="quarter" idx="12"/>
          </p:nvPr>
        </p:nvSpPr>
        <p:spPr/>
        <p:txBody>
          <a:bodyPr/>
          <a:lstStyle/>
          <a:p>
            <a:fld id="{AFAE5B16-0F33-4EE9-AE34-61D676368225}" type="slidenum">
              <a:rPr lang="zh-CN" altLang="en-US" smtClean="0"/>
              <a:t>30</a:t>
            </a:fld>
            <a:endParaRPr lang="zh-CN" altLang="en-US"/>
          </a:p>
        </p:txBody>
      </p:sp>
    </p:spTree>
    <p:custDataLst>
      <p:tags r:id="rId1"/>
    </p:custDataLst>
    <p:extLst>
      <p:ext uri="{BB962C8B-B14F-4D97-AF65-F5344CB8AC3E}">
        <p14:creationId xmlns:p14="http://schemas.microsoft.com/office/powerpoint/2010/main" val="205323458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Sources</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2133392" y="3687685"/>
            <a:ext cx="2847608" cy="338554"/>
          </a:xfrm>
          <a:prstGeom prst="rect">
            <a:avLst/>
          </a:prstGeom>
        </p:spPr>
        <p:txBody>
          <a:bodyPr wrap="square">
            <a:spAutoFit/>
          </a:bodyPr>
          <a:lstStyle/>
          <a:p>
            <a:r>
              <a:rPr lang="zh-CN" altLang="en-US" sz="1600" b="1" dirty="0">
                <a:solidFill>
                  <a:srgbClr val="FF0000"/>
                </a:solidFill>
                <a:latin typeface="+mn-ea"/>
              </a:rPr>
              <a:t>检验法</a:t>
            </a:r>
            <a:endParaRPr lang="en-US" altLang="zh-CN" sz="1600" b="1" dirty="0">
              <a:solidFill>
                <a:srgbClr val="FF0000"/>
              </a:solidFill>
              <a:latin typeface="+mn-ea"/>
            </a:endParaRPr>
          </a:p>
        </p:txBody>
      </p:sp>
      <p:sp>
        <p:nvSpPr>
          <p:cNvPr id="56" name="Rectangle 55"/>
          <p:cNvSpPr/>
          <p:nvPr/>
        </p:nvSpPr>
        <p:spPr>
          <a:xfrm>
            <a:off x="2992878" y="1976078"/>
            <a:ext cx="2847608" cy="338554"/>
          </a:xfrm>
          <a:prstGeom prst="rect">
            <a:avLst/>
          </a:prstGeom>
        </p:spPr>
        <p:txBody>
          <a:bodyPr wrap="square">
            <a:spAutoFit/>
          </a:bodyPr>
          <a:lstStyle/>
          <a:p>
            <a:r>
              <a:rPr lang="zh-CN" altLang="en-US" sz="1600" b="1" dirty="0">
                <a:solidFill>
                  <a:srgbClr val="FF0000"/>
                </a:solidFill>
                <a:latin typeface="+mn-ea"/>
              </a:rPr>
              <a:t>印第安人，美洲原住民</a:t>
            </a:r>
            <a:endParaRPr lang="en-US" altLang="zh-CN" sz="1600" b="1" dirty="0">
              <a:solidFill>
                <a:srgbClr val="FF0000"/>
              </a:solidFill>
              <a:latin typeface="+mn-ea"/>
            </a:endParaRPr>
          </a:p>
        </p:txBody>
      </p:sp>
      <p:sp>
        <p:nvSpPr>
          <p:cNvPr id="57" name="Rectangle 56"/>
          <p:cNvSpPr/>
          <p:nvPr/>
        </p:nvSpPr>
        <p:spPr>
          <a:xfrm>
            <a:off x="2427828" y="744783"/>
            <a:ext cx="1627858" cy="338554"/>
          </a:xfrm>
          <a:prstGeom prst="rect">
            <a:avLst/>
          </a:prstGeom>
        </p:spPr>
        <p:txBody>
          <a:bodyPr wrap="square">
            <a:spAutoFit/>
          </a:bodyPr>
          <a:lstStyle/>
          <a:p>
            <a:r>
              <a:rPr lang="zh-CN" altLang="en-US" sz="1600" b="1" dirty="0">
                <a:solidFill>
                  <a:srgbClr val="FF0000"/>
                </a:solidFill>
                <a:latin typeface="+mn-ea"/>
              </a:rPr>
              <a:t>非婚生子女</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203765" y="4913620"/>
            <a:ext cx="2847608" cy="338554"/>
          </a:xfrm>
          <a:prstGeom prst="rect">
            <a:avLst/>
          </a:prstGeom>
        </p:spPr>
        <p:txBody>
          <a:bodyPr wrap="square">
            <a:spAutoFit/>
          </a:bodyPr>
          <a:lstStyle/>
          <a:p>
            <a:r>
              <a:rPr lang="zh-CN" altLang="en-US" sz="1600" b="1" dirty="0">
                <a:solidFill>
                  <a:srgbClr val="FF0000"/>
                </a:solidFill>
                <a:latin typeface="+mn-ea"/>
              </a:rPr>
              <a:t>国际法</a:t>
            </a:r>
            <a:endParaRPr lang="en-US" altLang="zh-CN" sz="1600" b="1" dirty="0">
              <a:solidFill>
                <a:srgbClr val="FF0000"/>
              </a:solidFill>
              <a:latin typeface="+mn-ea"/>
            </a:endParaRPr>
          </a:p>
        </p:txBody>
      </p:sp>
      <p:sp>
        <p:nvSpPr>
          <p:cNvPr id="111" name="Rectangle 110"/>
          <p:cNvSpPr/>
          <p:nvPr/>
        </p:nvSpPr>
        <p:spPr>
          <a:xfrm>
            <a:off x="1631240" y="3454985"/>
            <a:ext cx="2847608" cy="338554"/>
          </a:xfrm>
          <a:prstGeom prst="rect">
            <a:avLst/>
          </a:prstGeom>
        </p:spPr>
        <p:txBody>
          <a:bodyPr wrap="square">
            <a:spAutoFit/>
          </a:bodyPr>
          <a:lstStyle/>
          <a:p>
            <a:r>
              <a:rPr lang="zh-CN" altLang="en-US" sz="1600" b="1" dirty="0">
                <a:solidFill>
                  <a:srgbClr val="FF0000"/>
                </a:solidFill>
                <a:latin typeface="+mn-ea"/>
              </a:rPr>
              <a:t>破产</a:t>
            </a:r>
            <a:endParaRPr lang="en-US" altLang="zh-CN" sz="1600" b="1" dirty="0">
              <a:solidFill>
                <a:srgbClr val="FF0000"/>
              </a:solidFill>
              <a:latin typeface="+mn-ea"/>
            </a:endParaRPr>
          </a:p>
        </p:txBody>
      </p:sp>
      <p:sp>
        <p:nvSpPr>
          <p:cNvPr id="112" name="Rectangle 111"/>
          <p:cNvSpPr/>
          <p:nvPr/>
        </p:nvSpPr>
        <p:spPr>
          <a:xfrm>
            <a:off x="1777427" y="4183182"/>
            <a:ext cx="2847608" cy="338554"/>
          </a:xfrm>
          <a:prstGeom prst="rect">
            <a:avLst/>
          </a:prstGeom>
        </p:spPr>
        <p:txBody>
          <a:bodyPr wrap="square">
            <a:spAutoFit/>
          </a:bodyPr>
          <a:lstStyle/>
          <a:p>
            <a:r>
              <a:rPr lang="zh-CN" altLang="en-US" sz="1600" b="1" dirty="0">
                <a:solidFill>
                  <a:srgbClr val="FF0000"/>
                </a:solidFill>
                <a:latin typeface="+mn-ea"/>
              </a:rPr>
              <a:t>暴动</a:t>
            </a:r>
            <a:endParaRPr lang="en-US" altLang="zh-CN" sz="1600" b="1" dirty="0">
              <a:solidFill>
                <a:srgbClr val="FF0000"/>
              </a:solidFill>
              <a:latin typeface="+mn-ea"/>
            </a:endParaRPr>
          </a:p>
        </p:txBody>
      </p:sp>
      <p:sp>
        <p:nvSpPr>
          <p:cNvPr id="113" name="Rectangle 112"/>
          <p:cNvSpPr/>
          <p:nvPr/>
        </p:nvSpPr>
        <p:spPr>
          <a:xfrm>
            <a:off x="1635158" y="3168936"/>
            <a:ext cx="2847608" cy="338554"/>
          </a:xfrm>
          <a:prstGeom prst="rect">
            <a:avLst/>
          </a:prstGeom>
        </p:spPr>
        <p:txBody>
          <a:bodyPr wrap="square">
            <a:spAutoFit/>
          </a:bodyPr>
          <a:lstStyle/>
          <a:p>
            <a:r>
              <a:rPr lang="zh-CN" altLang="en-US" sz="1600" b="1" dirty="0">
                <a:solidFill>
                  <a:srgbClr val="FF0000"/>
                </a:solidFill>
                <a:latin typeface="+mn-ea"/>
              </a:rPr>
              <a:t>禁令</a:t>
            </a:r>
            <a:endParaRPr lang="en-US" altLang="zh-CN" sz="1600" b="1" dirty="0">
              <a:solidFill>
                <a:srgbClr val="FF0000"/>
              </a:solidFill>
              <a:latin typeface="+mn-ea"/>
            </a:endParaRPr>
          </a:p>
        </p:txBody>
      </p:sp>
      <p:sp>
        <p:nvSpPr>
          <p:cNvPr id="114" name="Rectangle 113"/>
          <p:cNvSpPr/>
          <p:nvPr/>
        </p:nvSpPr>
        <p:spPr>
          <a:xfrm>
            <a:off x="3295884" y="2218113"/>
            <a:ext cx="2847608" cy="338554"/>
          </a:xfrm>
          <a:prstGeom prst="rect">
            <a:avLst/>
          </a:prstGeom>
        </p:spPr>
        <p:txBody>
          <a:bodyPr wrap="square">
            <a:spAutoFit/>
          </a:bodyPr>
          <a:lstStyle/>
          <a:p>
            <a:r>
              <a:rPr lang="zh-CN" altLang="en-US" sz="1600" b="1" dirty="0">
                <a:solidFill>
                  <a:srgbClr val="FF0000"/>
                </a:solidFill>
                <a:latin typeface="+mn-ea"/>
              </a:rPr>
              <a:t>起诉书与信息</a:t>
            </a:r>
            <a:endParaRPr lang="en-US" altLang="zh-CN" sz="1600" b="1" dirty="0">
              <a:solidFill>
                <a:srgbClr val="FF0000"/>
              </a:solidFill>
              <a:latin typeface="+mn-ea"/>
            </a:endParaRPr>
          </a:p>
        </p:txBody>
      </p:sp>
      <p:sp>
        <p:nvSpPr>
          <p:cNvPr id="116" name="Rectangle 115"/>
          <p:cNvSpPr/>
          <p:nvPr/>
        </p:nvSpPr>
        <p:spPr>
          <a:xfrm>
            <a:off x="6470200" y="2458566"/>
            <a:ext cx="2847608" cy="338554"/>
          </a:xfrm>
          <a:prstGeom prst="rect">
            <a:avLst/>
          </a:prstGeom>
        </p:spPr>
        <p:txBody>
          <a:bodyPr wrap="square">
            <a:spAutoFit/>
          </a:bodyPr>
          <a:lstStyle/>
          <a:p>
            <a:r>
              <a:rPr lang="zh-CN" altLang="en-US" sz="1600" b="1" dirty="0">
                <a:solidFill>
                  <a:srgbClr val="FF0000"/>
                </a:solidFill>
                <a:latin typeface="+mn-ea"/>
              </a:rPr>
              <a:t>陪审团</a:t>
            </a:r>
            <a:endParaRPr lang="en-US" altLang="zh-CN" sz="1600" b="1" dirty="0">
              <a:solidFill>
                <a:srgbClr val="FF0000"/>
              </a:solidFill>
              <a:latin typeface="+mn-ea"/>
            </a:endParaRPr>
          </a:p>
        </p:txBody>
      </p:sp>
      <p:sp>
        <p:nvSpPr>
          <p:cNvPr id="117" name="Rectangle 116"/>
          <p:cNvSpPr/>
          <p:nvPr/>
        </p:nvSpPr>
        <p:spPr>
          <a:xfrm>
            <a:off x="3761562" y="2713610"/>
            <a:ext cx="2847608" cy="338554"/>
          </a:xfrm>
          <a:prstGeom prst="rect">
            <a:avLst/>
          </a:prstGeom>
        </p:spPr>
        <p:txBody>
          <a:bodyPr wrap="square">
            <a:spAutoFit/>
          </a:bodyPr>
          <a:lstStyle/>
          <a:p>
            <a:r>
              <a:rPr lang="zh-CN" altLang="en-US" sz="1600" b="1" dirty="0">
                <a:solidFill>
                  <a:srgbClr val="FF0000"/>
                </a:solidFill>
                <a:latin typeface="+mn-ea"/>
              </a:rPr>
              <a:t>遗产，房产，及礼品税</a:t>
            </a:r>
            <a:endParaRPr lang="en-US" altLang="zh-CN" sz="1600" b="1" dirty="0">
              <a:solidFill>
                <a:srgbClr val="FF0000"/>
              </a:solidFill>
              <a:latin typeface="+mn-ea"/>
            </a:endParaRPr>
          </a:p>
        </p:txBody>
      </p:sp>
      <p:sp>
        <p:nvSpPr>
          <p:cNvPr id="118" name="Rectangle 117"/>
          <p:cNvSpPr/>
          <p:nvPr/>
        </p:nvSpPr>
        <p:spPr>
          <a:xfrm>
            <a:off x="1585490" y="3920385"/>
            <a:ext cx="2847608" cy="338554"/>
          </a:xfrm>
          <a:prstGeom prst="rect">
            <a:avLst/>
          </a:prstGeom>
        </p:spPr>
        <p:txBody>
          <a:bodyPr wrap="square">
            <a:spAutoFit/>
          </a:bodyPr>
          <a:lstStyle/>
          <a:p>
            <a:r>
              <a:rPr lang="zh-CN" altLang="en-US" sz="1600" b="1" dirty="0">
                <a:solidFill>
                  <a:srgbClr val="FF0000"/>
                </a:solidFill>
                <a:latin typeface="+mn-ea"/>
              </a:rPr>
              <a:t>保险</a:t>
            </a:r>
            <a:endParaRPr lang="en-US" altLang="zh-CN" sz="1600" b="1" dirty="0">
              <a:solidFill>
                <a:srgbClr val="FF0000"/>
              </a:solidFill>
              <a:latin typeface="+mn-ea"/>
            </a:endParaRPr>
          </a:p>
        </p:txBody>
      </p:sp>
      <p:sp>
        <p:nvSpPr>
          <p:cNvPr id="119" name="Rectangle 118"/>
          <p:cNvSpPr/>
          <p:nvPr/>
        </p:nvSpPr>
        <p:spPr>
          <a:xfrm>
            <a:off x="1731623" y="5136588"/>
            <a:ext cx="2847608" cy="338554"/>
          </a:xfrm>
          <a:prstGeom prst="rect">
            <a:avLst/>
          </a:prstGeom>
        </p:spPr>
        <p:txBody>
          <a:bodyPr wrap="square">
            <a:spAutoFit/>
          </a:bodyPr>
          <a:lstStyle/>
          <a:p>
            <a:r>
              <a:rPr lang="zh-CN" altLang="en-US" sz="1600" b="1" dirty="0">
                <a:solidFill>
                  <a:srgbClr val="FF0000"/>
                </a:solidFill>
                <a:latin typeface="+mn-ea"/>
              </a:rPr>
              <a:t>交互诉讼</a:t>
            </a:r>
            <a:endParaRPr lang="en-US" altLang="zh-CN" sz="1600" b="1" dirty="0">
              <a:solidFill>
                <a:srgbClr val="FF0000"/>
              </a:solidFill>
              <a:latin typeface="+mn-ea"/>
            </a:endParaRPr>
          </a:p>
        </p:txBody>
      </p:sp>
      <p:sp>
        <p:nvSpPr>
          <p:cNvPr id="120" name="Rectangle 119"/>
          <p:cNvSpPr/>
          <p:nvPr/>
        </p:nvSpPr>
        <p:spPr>
          <a:xfrm>
            <a:off x="2961821" y="2941433"/>
            <a:ext cx="2847608" cy="338554"/>
          </a:xfrm>
          <a:prstGeom prst="rect">
            <a:avLst/>
          </a:prstGeom>
        </p:spPr>
        <p:txBody>
          <a:bodyPr wrap="square">
            <a:spAutoFit/>
          </a:bodyPr>
          <a:lstStyle/>
          <a:p>
            <a:r>
              <a:rPr lang="zh-CN" altLang="en-US" sz="1600" b="1" dirty="0">
                <a:solidFill>
                  <a:srgbClr val="FF0000"/>
                </a:solidFill>
                <a:latin typeface="+mn-ea"/>
              </a:rPr>
              <a:t>自主性与公民投票</a:t>
            </a:r>
            <a:endParaRPr lang="en-US" altLang="zh-CN" sz="1600" b="1" dirty="0">
              <a:solidFill>
                <a:srgbClr val="FF0000"/>
              </a:solidFill>
              <a:latin typeface="+mn-ea"/>
            </a:endParaRPr>
          </a:p>
        </p:txBody>
      </p:sp>
      <p:sp>
        <p:nvSpPr>
          <p:cNvPr id="121" name="Rectangle 120"/>
          <p:cNvSpPr/>
          <p:nvPr/>
        </p:nvSpPr>
        <p:spPr>
          <a:xfrm>
            <a:off x="1944114" y="1004138"/>
            <a:ext cx="2847608" cy="338554"/>
          </a:xfrm>
          <a:prstGeom prst="rect">
            <a:avLst/>
          </a:prstGeom>
        </p:spPr>
        <p:txBody>
          <a:bodyPr wrap="square">
            <a:spAutoFit/>
          </a:bodyPr>
          <a:lstStyle/>
          <a:p>
            <a:r>
              <a:rPr lang="zh-CN" altLang="en-US" sz="1600" b="1" dirty="0">
                <a:solidFill>
                  <a:srgbClr val="FF0000"/>
                </a:solidFill>
                <a:latin typeface="+mn-ea"/>
              </a:rPr>
              <a:t>立法完善</a:t>
            </a:r>
            <a:endParaRPr lang="en-US" altLang="zh-CN" sz="1600" b="1" dirty="0">
              <a:solidFill>
                <a:srgbClr val="FF0000"/>
              </a:solidFill>
              <a:latin typeface="+mn-ea"/>
            </a:endParaRPr>
          </a:p>
        </p:txBody>
      </p:sp>
      <p:sp>
        <p:nvSpPr>
          <p:cNvPr id="122" name="Rectangle 121"/>
          <p:cNvSpPr/>
          <p:nvPr/>
        </p:nvSpPr>
        <p:spPr>
          <a:xfrm>
            <a:off x="2892388" y="1711303"/>
            <a:ext cx="2847608" cy="338554"/>
          </a:xfrm>
          <a:prstGeom prst="rect">
            <a:avLst/>
          </a:prstGeom>
        </p:spPr>
        <p:txBody>
          <a:bodyPr wrap="square">
            <a:spAutoFit/>
          </a:bodyPr>
          <a:lstStyle/>
          <a:p>
            <a:r>
              <a:rPr lang="zh-CN" altLang="en-US" sz="1600" b="1" dirty="0">
                <a:solidFill>
                  <a:srgbClr val="FF0000"/>
                </a:solidFill>
                <a:latin typeface="+mn-ea"/>
              </a:rPr>
              <a:t>独立承包商</a:t>
            </a:r>
            <a:endParaRPr lang="en-US" altLang="zh-CN" sz="1600" b="1" dirty="0">
              <a:solidFill>
                <a:srgbClr val="FF0000"/>
              </a:solidFill>
              <a:latin typeface="+mn-ea"/>
            </a:endParaRPr>
          </a:p>
        </p:txBody>
      </p:sp>
      <p:sp>
        <p:nvSpPr>
          <p:cNvPr id="123" name="Rectangle 122"/>
          <p:cNvSpPr/>
          <p:nvPr/>
        </p:nvSpPr>
        <p:spPr>
          <a:xfrm>
            <a:off x="1559246" y="1504396"/>
            <a:ext cx="2847608" cy="338554"/>
          </a:xfrm>
          <a:prstGeom prst="rect">
            <a:avLst/>
          </a:prstGeom>
        </p:spPr>
        <p:txBody>
          <a:bodyPr wrap="square">
            <a:spAutoFit/>
          </a:bodyPr>
          <a:lstStyle/>
          <a:p>
            <a:r>
              <a:rPr lang="zh-CN" altLang="en-US" sz="1600" b="1" dirty="0">
                <a:solidFill>
                  <a:srgbClr val="FF0000"/>
                </a:solidFill>
                <a:latin typeface="+mn-ea"/>
              </a:rPr>
              <a:t>损害赔偿</a:t>
            </a:r>
            <a:endParaRPr lang="en-US" altLang="zh-CN" sz="1600" b="1" dirty="0">
              <a:solidFill>
                <a:srgbClr val="FF0000"/>
              </a:solidFill>
              <a:latin typeface="+mn-ea"/>
            </a:endParaRPr>
          </a:p>
        </p:txBody>
      </p:sp>
      <p:sp>
        <p:nvSpPr>
          <p:cNvPr id="124" name="Rectangle 123"/>
          <p:cNvSpPr/>
          <p:nvPr/>
        </p:nvSpPr>
        <p:spPr>
          <a:xfrm>
            <a:off x="1282741" y="2448835"/>
            <a:ext cx="2847608" cy="338554"/>
          </a:xfrm>
          <a:prstGeom prst="rect">
            <a:avLst/>
          </a:prstGeom>
        </p:spPr>
        <p:txBody>
          <a:bodyPr wrap="square">
            <a:spAutoFit/>
          </a:bodyPr>
          <a:lstStyle/>
          <a:p>
            <a:r>
              <a:rPr lang="zh-CN" altLang="en-US" sz="1600" b="1" dirty="0">
                <a:solidFill>
                  <a:srgbClr val="FF0000"/>
                </a:solidFill>
                <a:latin typeface="+mn-ea"/>
              </a:rPr>
              <a:t>婴幼儿</a:t>
            </a:r>
            <a:endParaRPr lang="en-US" altLang="zh-CN" sz="1600" b="1" dirty="0">
              <a:solidFill>
                <a:srgbClr val="FF0000"/>
              </a:solidFill>
              <a:latin typeface="+mn-ea"/>
            </a:endParaRPr>
          </a:p>
        </p:txBody>
      </p:sp>
      <p:sp>
        <p:nvSpPr>
          <p:cNvPr id="125" name="Rectangle 124"/>
          <p:cNvSpPr/>
          <p:nvPr/>
        </p:nvSpPr>
        <p:spPr>
          <a:xfrm>
            <a:off x="1453925" y="6136575"/>
            <a:ext cx="2847608" cy="338554"/>
          </a:xfrm>
          <a:prstGeom prst="rect">
            <a:avLst/>
          </a:prstGeom>
        </p:spPr>
        <p:txBody>
          <a:bodyPr wrap="square">
            <a:spAutoFit/>
          </a:bodyPr>
          <a:lstStyle/>
          <a:p>
            <a:r>
              <a:rPr lang="zh-CN" altLang="en-US" sz="1600" b="1" dirty="0">
                <a:solidFill>
                  <a:srgbClr val="FF0000"/>
                </a:solidFill>
                <a:latin typeface="+mn-ea"/>
              </a:rPr>
              <a:t>灌溉</a:t>
            </a:r>
            <a:endParaRPr lang="en-US" altLang="zh-CN" sz="1600" b="1" dirty="0">
              <a:solidFill>
                <a:srgbClr val="FF0000"/>
              </a:solidFill>
              <a:latin typeface="+mn-ea"/>
            </a:endParaRPr>
          </a:p>
        </p:txBody>
      </p:sp>
      <p:sp>
        <p:nvSpPr>
          <p:cNvPr id="126" name="Rectangle 125"/>
          <p:cNvSpPr/>
          <p:nvPr/>
        </p:nvSpPr>
        <p:spPr>
          <a:xfrm>
            <a:off x="1770672" y="4659885"/>
            <a:ext cx="2847608" cy="338554"/>
          </a:xfrm>
          <a:prstGeom prst="rect">
            <a:avLst/>
          </a:prstGeom>
        </p:spPr>
        <p:txBody>
          <a:bodyPr wrap="square">
            <a:spAutoFit/>
          </a:bodyPr>
          <a:lstStyle/>
          <a:p>
            <a:r>
              <a:rPr lang="zh-CN" altLang="en-US" sz="1600" b="1" dirty="0">
                <a:solidFill>
                  <a:srgbClr val="FF0000"/>
                </a:solidFill>
                <a:latin typeface="+mn-ea"/>
              </a:rPr>
              <a:t>干扰</a:t>
            </a:r>
            <a:endParaRPr lang="en-US" altLang="zh-CN" sz="1600" b="1" dirty="0">
              <a:solidFill>
                <a:srgbClr val="FF0000"/>
              </a:solidFill>
              <a:latin typeface="+mn-ea"/>
            </a:endParaRPr>
          </a:p>
        </p:txBody>
      </p:sp>
      <p:sp>
        <p:nvSpPr>
          <p:cNvPr id="127" name="Rectangle 126"/>
          <p:cNvSpPr/>
          <p:nvPr/>
        </p:nvSpPr>
        <p:spPr>
          <a:xfrm>
            <a:off x="2428654" y="5390323"/>
            <a:ext cx="2847608" cy="338554"/>
          </a:xfrm>
          <a:prstGeom prst="rect">
            <a:avLst/>
          </a:prstGeom>
        </p:spPr>
        <p:txBody>
          <a:bodyPr wrap="square">
            <a:spAutoFit/>
          </a:bodyPr>
          <a:lstStyle/>
          <a:p>
            <a:r>
              <a:rPr lang="zh-CN" altLang="en-US" sz="1600" b="1" dirty="0">
                <a:solidFill>
                  <a:srgbClr val="FF0000"/>
                </a:solidFill>
                <a:latin typeface="+mn-ea"/>
              </a:rPr>
              <a:t>醉酒</a:t>
            </a:r>
            <a:endParaRPr lang="en-US" altLang="zh-CN" sz="1600" b="1" dirty="0">
              <a:solidFill>
                <a:srgbClr val="FF0000"/>
              </a:solidFill>
              <a:latin typeface="+mn-ea"/>
            </a:endParaRPr>
          </a:p>
        </p:txBody>
      </p:sp>
      <p:sp>
        <p:nvSpPr>
          <p:cNvPr id="128" name="Rectangle 127"/>
          <p:cNvSpPr/>
          <p:nvPr/>
        </p:nvSpPr>
        <p:spPr>
          <a:xfrm>
            <a:off x="2307926" y="4414970"/>
            <a:ext cx="2847608" cy="338554"/>
          </a:xfrm>
          <a:prstGeom prst="rect">
            <a:avLst/>
          </a:prstGeom>
        </p:spPr>
        <p:txBody>
          <a:bodyPr wrap="square">
            <a:spAutoFit/>
          </a:bodyPr>
          <a:lstStyle/>
          <a:p>
            <a:r>
              <a:rPr lang="zh-CN" altLang="en-US" sz="1600" b="1" dirty="0">
                <a:solidFill>
                  <a:srgbClr val="FF0000"/>
                </a:solidFill>
                <a:latin typeface="+mn-ea"/>
              </a:rPr>
              <a:t>利息与高利贷</a:t>
            </a:r>
            <a:endParaRPr lang="en-US" altLang="zh-CN" sz="1600" b="1" dirty="0">
              <a:solidFill>
                <a:srgbClr val="FF0000"/>
              </a:solidFill>
              <a:latin typeface="+mn-ea"/>
            </a:endParaRPr>
          </a:p>
        </p:txBody>
      </p:sp>
      <p:sp>
        <p:nvSpPr>
          <p:cNvPr id="155" name="Rectangle 154"/>
          <p:cNvSpPr/>
          <p:nvPr/>
        </p:nvSpPr>
        <p:spPr>
          <a:xfrm>
            <a:off x="7748172" y="762103"/>
            <a:ext cx="2847608" cy="338554"/>
          </a:xfrm>
          <a:prstGeom prst="rect">
            <a:avLst/>
          </a:prstGeom>
        </p:spPr>
        <p:txBody>
          <a:bodyPr wrap="square">
            <a:spAutoFit/>
          </a:bodyPr>
          <a:lstStyle/>
          <a:p>
            <a:r>
              <a:rPr lang="zh-CN" altLang="en-US" sz="1600" b="1" dirty="0">
                <a:solidFill>
                  <a:srgbClr val="FF0000"/>
                </a:solidFill>
                <a:latin typeface="+mn-ea"/>
              </a:rPr>
              <a:t>工作歧视</a:t>
            </a:r>
            <a:endParaRPr lang="en-US" altLang="zh-CN" sz="1600" b="1" dirty="0">
              <a:solidFill>
                <a:srgbClr val="FF0000"/>
              </a:solidFill>
              <a:latin typeface="+mn-ea"/>
            </a:endParaRPr>
          </a:p>
        </p:txBody>
      </p:sp>
      <p:sp>
        <p:nvSpPr>
          <p:cNvPr id="156" name="Rectangle 155"/>
          <p:cNvSpPr/>
          <p:nvPr/>
        </p:nvSpPr>
        <p:spPr>
          <a:xfrm>
            <a:off x="8171293" y="990744"/>
            <a:ext cx="2847608" cy="338554"/>
          </a:xfrm>
          <a:prstGeom prst="rect">
            <a:avLst/>
          </a:prstGeom>
        </p:spPr>
        <p:txBody>
          <a:bodyPr wrap="square">
            <a:spAutoFit/>
          </a:bodyPr>
          <a:lstStyle/>
          <a:p>
            <a:r>
              <a:rPr lang="zh-CN" altLang="en-US" sz="1600" b="1" dirty="0">
                <a:solidFill>
                  <a:srgbClr val="FF0000"/>
                </a:solidFill>
                <a:latin typeface="+mn-ea"/>
              </a:rPr>
              <a:t>股份公司</a:t>
            </a:r>
            <a:endParaRPr lang="en-US" altLang="zh-CN" sz="1600" b="1" dirty="0">
              <a:solidFill>
                <a:srgbClr val="FF0000"/>
              </a:solidFill>
              <a:latin typeface="+mn-ea"/>
            </a:endParaRPr>
          </a:p>
        </p:txBody>
      </p:sp>
      <p:sp>
        <p:nvSpPr>
          <p:cNvPr id="157" name="Rectangle 156"/>
          <p:cNvSpPr/>
          <p:nvPr/>
        </p:nvSpPr>
        <p:spPr>
          <a:xfrm>
            <a:off x="7365646" y="1219385"/>
            <a:ext cx="2847608" cy="338554"/>
          </a:xfrm>
          <a:prstGeom prst="rect">
            <a:avLst/>
          </a:prstGeom>
        </p:spPr>
        <p:txBody>
          <a:bodyPr wrap="square">
            <a:spAutoFit/>
          </a:bodyPr>
          <a:lstStyle/>
          <a:p>
            <a:r>
              <a:rPr lang="zh-CN" altLang="en-US" sz="1600" b="1" dirty="0">
                <a:solidFill>
                  <a:srgbClr val="FF0000"/>
                </a:solidFill>
                <a:latin typeface="+mn-ea"/>
              </a:rPr>
              <a:t>合资企业</a:t>
            </a:r>
            <a:endParaRPr lang="en-US" altLang="zh-CN" sz="1600" b="1" dirty="0">
              <a:solidFill>
                <a:srgbClr val="FF0000"/>
              </a:solidFill>
              <a:latin typeface="+mn-ea"/>
            </a:endParaRPr>
          </a:p>
        </p:txBody>
      </p:sp>
      <p:sp>
        <p:nvSpPr>
          <p:cNvPr id="158" name="Rectangle 157"/>
          <p:cNvSpPr/>
          <p:nvPr/>
        </p:nvSpPr>
        <p:spPr>
          <a:xfrm>
            <a:off x="11119125" y="2708113"/>
            <a:ext cx="2847608" cy="830997"/>
          </a:xfrm>
          <a:prstGeom prst="rect">
            <a:avLst/>
          </a:prstGeom>
        </p:spPr>
        <p:txBody>
          <a:bodyPr wrap="square">
            <a:spAutoFit/>
          </a:bodyPr>
          <a:lstStyle/>
          <a:p>
            <a:r>
              <a:rPr lang="zh-CN" altLang="en-US" sz="1600" b="1" dirty="0">
                <a:solidFill>
                  <a:srgbClr val="FF0000"/>
                </a:solidFill>
                <a:latin typeface="+mn-ea"/>
              </a:rPr>
              <a:t>少年法庭</a:t>
            </a:r>
            <a:endParaRPr lang="en-US" altLang="zh-CN" sz="1600" b="1" dirty="0">
              <a:solidFill>
                <a:srgbClr val="FF0000"/>
              </a:solidFill>
              <a:latin typeface="+mn-ea"/>
            </a:endParaRPr>
          </a:p>
          <a:p>
            <a:r>
              <a:rPr lang="zh-CN" altLang="en-US" sz="1600" b="1" dirty="0">
                <a:solidFill>
                  <a:srgbClr val="FF0000"/>
                </a:solidFill>
                <a:latin typeface="+mn-ea"/>
              </a:rPr>
              <a:t>及违法和</a:t>
            </a:r>
            <a:endParaRPr lang="en-US" altLang="zh-CN" sz="1600" b="1" dirty="0">
              <a:solidFill>
                <a:srgbClr val="FF0000"/>
              </a:solidFill>
              <a:latin typeface="+mn-ea"/>
            </a:endParaRPr>
          </a:p>
          <a:p>
            <a:r>
              <a:rPr lang="zh-CN" altLang="en-US" sz="1600" b="1" dirty="0">
                <a:solidFill>
                  <a:srgbClr val="FF0000"/>
                </a:solidFill>
                <a:latin typeface="+mn-ea"/>
              </a:rPr>
              <a:t>失依儿童</a:t>
            </a:r>
            <a:endParaRPr lang="en-US" altLang="zh-CN" sz="1600" b="1" dirty="0">
              <a:solidFill>
                <a:srgbClr val="FF0000"/>
              </a:solidFill>
              <a:latin typeface="+mn-ea"/>
            </a:endParaRPr>
          </a:p>
        </p:txBody>
      </p:sp>
      <p:sp>
        <p:nvSpPr>
          <p:cNvPr id="159" name="Rectangle 158"/>
          <p:cNvSpPr/>
          <p:nvPr/>
        </p:nvSpPr>
        <p:spPr>
          <a:xfrm>
            <a:off x="8496942" y="3189827"/>
            <a:ext cx="2847608" cy="338554"/>
          </a:xfrm>
          <a:prstGeom prst="rect">
            <a:avLst/>
          </a:prstGeom>
        </p:spPr>
        <p:txBody>
          <a:bodyPr wrap="square">
            <a:spAutoFit/>
          </a:bodyPr>
          <a:lstStyle/>
          <a:p>
            <a:r>
              <a:rPr lang="zh-CN" altLang="en-US" sz="1600" b="1" dirty="0">
                <a:solidFill>
                  <a:srgbClr val="FF0000"/>
                </a:solidFill>
                <a:latin typeface="+mn-ea"/>
              </a:rPr>
              <a:t>劳动及劳动关系</a:t>
            </a:r>
            <a:endParaRPr lang="en-US" altLang="zh-CN" sz="1600" b="1" dirty="0">
              <a:solidFill>
                <a:srgbClr val="FF0000"/>
              </a:solidFill>
              <a:latin typeface="+mn-ea"/>
            </a:endParaRPr>
          </a:p>
        </p:txBody>
      </p:sp>
      <p:sp>
        <p:nvSpPr>
          <p:cNvPr id="160" name="Rectangle 159"/>
          <p:cNvSpPr/>
          <p:nvPr/>
        </p:nvSpPr>
        <p:spPr>
          <a:xfrm>
            <a:off x="8442928" y="4408091"/>
            <a:ext cx="2847608" cy="338554"/>
          </a:xfrm>
          <a:prstGeom prst="rect">
            <a:avLst/>
          </a:prstGeom>
        </p:spPr>
        <p:txBody>
          <a:bodyPr wrap="square">
            <a:spAutoFit/>
          </a:bodyPr>
          <a:lstStyle/>
          <a:p>
            <a:r>
              <a:rPr lang="zh-CN" altLang="en-US" sz="1600" b="1" dirty="0">
                <a:solidFill>
                  <a:srgbClr val="FF0000"/>
                </a:solidFill>
                <a:latin typeface="+mn-ea"/>
              </a:rPr>
              <a:t>防洪堤及防洪</a:t>
            </a:r>
            <a:endParaRPr lang="en-US" altLang="zh-CN" sz="1600" b="1" dirty="0">
              <a:solidFill>
                <a:srgbClr val="FF0000"/>
              </a:solidFill>
              <a:latin typeface="+mn-ea"/>
            </a:endParaRPr>
          </a:p>
        </p:txBody>
      </p:sp>
      <p:sp>
        <p:nvSpPr>
          <p:cNvPr id="161" name="Rectangle 160"/>
          <p:cNvSpPr/>
          <p:nvPr/>
        </p:nvSpPr>
        <p:spPr>
          <a:xfrm>
            <a:off x="9433421" y="4649335"/>
            <a:ext cx="2847608" cy="338554"/>
          </a:xfrm>
          <a:prstGeom prst="rect">
            <a:avLst/>
          </a:prstGeom>
        </p:spPr>
        <p:txBody>
          <a:bodyPr wrap="square">
            <a:spAutoFit/>
          </a:bodyPr>
          <a:lstStyle/>
          <a:p>
            <a:r>
              <a:rPr lang="zh-CN" altLang="en-US" sz="1600" b="1" dirty="0">
                <a:solidFill>
                  <a:srgbClr val="FF0000"/>
                </a:solidFill>
                <a:latin typeface="+mn-ea"/>
              </a:rPr>
              <a:t>淫荡，淫秽，及猥亵</a:t>
            </a:r>
            <a:endParaRPr lang="en-US" altLang="zh-CN" sz="1600" b="1" dirty="0">
              <a:solidFill>
                <a:srgbClr val="FF0000"/>
              </a:solidFill>
              <a:latin typeface="+mn-ea"/>
            </a:endParaRPr>
          </a:p>
        </p:txBody>
      </p:sp>
      <p:sp>
        <p:nvSpPr>
          <p:cNvPr id="162" name="Rectangle 161"/>
          <p:cNvSpPr/>
          <p:nvPr/>
        </p:nvSpPr>
        <p:spPr>
          <a:xfrm>
            <a:off x="7910745" y="3440929"/>
            <a:ext cx="2847608" cy="338554"/>
          </a:xfrm>
          <a:prstGeom prst="rect">
            <a:avLst/>
          </a:prstGeom>
        </p:spPr>
        <p:txBody>
          <a:bodyPr wrap="square">
            <a:spAutoFit/>
          </a:bodyPr>
          <a:lstStyle/>
          <a:p>
            <a:r>
              <a:rPr lang="zh-CN" altLang="en-US" sz="1600" b="1" dirty="0">
                <a:solidFill>
                  <a:srgbClr val="FF0000"/>
                </a:solidFill>
                <a:latin typeface="+mn-ea"/>
              </a:rPr>
              <a:t>业主及租客</a:t>
            </a:r>
            <a:endParaRPr lang="en-US" altLang="zh-CN" sz="1600" b="1" dirty="0">
              <a:solidFill>
                <a:srgbClr val="FF0000"/>
              </a:solidFill>
              <a:latin typeface="+mn-ea"/>
            </a:endParaRPr>
          </a:p>
        </p:txBody>
      </p:sp>
      <p:sp>
        <p:nvSpPr>
          <p:cNvPr id="163" name="Rectangle 162"/>
          <p:cNvSpPr/>
          <p:nvPr/>
        </p:nvSpPr>
        <p:spPr>
          <a:xfrm>
            <a:off x="6803463" y="3704476"/>
            <a:ext cx="2847608" cy="338554"/>
          </a:xfrm>
          <a:prstGeom prst="rect">
            <a:avLst/>
          </a:prstGeom>
        </p:spPr>
        <p:txBody>
          <a:bodyPr wrap="square">
            <a:spAutoFit/>
          </a:bodyPr>
          <a:lstStyle/>
          <a:p>
            <a:r>
              <a:rPr lang="zh-CN" altLang="en-US" sz="1600" b="1" dirty="0">
                <a:solidFill>
                  <a:srgbClr val="FF0000"/>
                </a:solidFill>
                <a:latin typeface="+mn-ea"/>
              </a:rPr>
              <a:t>盗窃</a:t>
            </a:r>
            <a:endParaRPr lang="en-US" altLang="zh-CN" sz="1600" b="1" dirty="0">
              <a:solidFill>
                <a:srgbClr val="FF0000"/>
              </a:solidFill>
              <a:latin typeface="+mn-ea"/>
            </a:endParaRPr>
          </a:p>
        </p:txBody>
      </p:sp>
      <p:sp>
        <p:nvSpPr>
          <p:cNvPr id="164" name="Rectangle 163"/>
          <p:cNvSpPr/>
          <p:nvPr/>
        </p:nvSpPr>
        <p:spPr>
          <a:xfrm>
            <a:off x="6571525" y="5365285"/>
            <a:ext cx="2847608" cy="338554"/>
          </a:xfrm>
          <a:prstGeom prst="rect">
            <a:avLst/>
          </a:prstGeom>
        </p:spPr>
        <p:txBody>
          <a:bodyPr wrap="square">
            <a:spAutoFit/>
          </a:bodyPr>
          <a:lstStyle/>
          <a:p>
            <a:r>
              <a:rPr lang="zh-CN" altLang="en-US" sz="1600" b="1" dirty="0">
                <a:solidFill>
                  <a:srgbClr val="FF0000"/>
                </a:solidFill>
                <a:latin typeface="+mn-ea"/>
              </a:rPr>
              <a:t>留置权</a:t>
            </a:r>
            <a:endParaRPr lang="en-US" altLang="zh-CN" sz="1600" b="1" dirty="0">
              <a:solidFill>
                <a:srgbClr val="FF0000"/>
              </a:solidFill>
              <a:latin typeface="+mn-ea"/>
            </a:endParaRPr>
          </a:p>
        </p:txBody>
      </p:sp>
      <p:sp>
        <p:nvSpPr>
          <p:cNvPr id="165" name="Rectangle 164"/>
          <p:cNvSpPr/>
          <p:nvPr/>
        </p:nvSpPr>
        <p:spPr>
          <a:xfrm>
            <a:off x="7666387" y="4896239"/>
            <a:ext cx="2847608" cy="338554"/>
          </a:xfrm>
          <a:prstGeom prst="rect">
            <a:avLst/>
          </a:prstGeom>
        </p:spPr>
        <p:txBody>
          <a:bodyPr wrap="square">
            <a:spAutoFit/>
          </a:bodyPr>
          <a:lstStyle/>
          <a:p>
            <a:r>
              <a:rPr lang="zh-CN" altLang="en-US" sz="1600" b="1" dirty="0">
                <a:solidFill>
                  <a:srgbClr val="FF0000"/>
                </a:solidFill>
                <a:latin typeface="+mn-ea"/>
              </a:rPr>
              <a:t>诽谤和流言</a:t>
            </a:r>
            <a:endParaRPr lang="en-US" altLang="zh-CN" sz="1600" b="1" dirty="0">
              <a:solidFill>
                <a:srgbClr val="FF0000"/>
              </a:solidFill>
              <a:latin typeface="+mn-ea"/>
            </a:endParaRPr>
          </a:p>
        </p:txBody>
      </p:sp>
      <p:sp>
        <p:nvSpPr>
          <p:cNvPr id="166" name="Rectangle 165"/>
          <p:cNvSpPr/>
          <p:nvPr/>
        </p:nvSpPr>
        <p:spPr>
          <a:xfrm>
            <a:off x="7887957" y="5890994"/>
            <a:ext cx="2847608" cy="338554"/>
          </a:xfrm>
          <a:prstGeom prst="rect">
            <a:avLst/>
          </a:prstGeom>
        </p:spPr>
        <p:txBody>
          <a:bodyPr wrap="square">
            <a:spAutoFit/>
          </a:bodyPr>
          <a:lstStyle/>
          <a:p>
            <a:r>
              <a:rPr lang="zh-CN" altLang="en-US" sz="1600" b="1" dirty="0">
                <a:solidFill>
                  <a:srgbClr val="FF0000"/>
                </a:solidFill>
                <a:latin typeface="+mn-ea"/>
              </a:rPr>
              <a:t>诉讼限制</a:t>
            </a:r>
            <a:endParaRPr lang="en-US" altLang="zh-CN" sz="1600" b="1" dirty="0">
              <a:solidFill>
                <a:srgbClr val="FF0000"/>
              </a:solidFill>
              <a:latin typeface="+mn-ea"/>
            </a:endParaRPr>
          </a:p>
        </p:txBody>
      </p:sp>
      <p:sp>
        <p:nvSpPr>
          <p:cNvPr id="167" name="Rectangle 166"/>
          <p:cNvSpPr/>
          <p:nvPr/>
        </p:nvSpPr>
        <p:spPr>
          <a:xfrm>
            <a:off x="3970335" y="5606784"/>
            <a:ext cx="2847608" cy="338554"/>
          </a:xfrm>
          <a:prstGeom prst="rect">
            <a:avLst/>
          </a:prstGeom>
        </p:spPr>
        <p:txBody>
          <a:bodyPr wrap="square">
            <a:spAutoFit/>
          </a:bodyPr>
          <a:lstStyle/>
          <a:p>
            <a:r>
              <a:rPr lang="zh-CN" altLang="en-US" sz="1600" b="1" dirty="0">
                <a:solidFill>
                  <a:srgbClr val="FF0000"/>
                </a:solidFill>
                <a:latin typeface="+mn-ea"/>
              </a:rPr>
              <a:t>投资公司及顾问</a:t>
            </a:r>
            <a:endParaRPr lang="en-US" altLang="zh-CN" sz="1600" b="1" dirty="0">
              <a:solidFill>
                <a:srgbClr val="FF0000"/>
              </a:solidFill>
              <a:latin typeface="+mn-ea"/>
            </a:endParaRPr>
          </a:p>
        </p:txBody>
      </p:sp>
      <p:sp>
        <p:nvSpPr>
          <p:cNvPr id="168" name="Rectangle 167"/>
          <p:cNvSpPr/>
          <p:nvPr/>
        </p:nvSpPr>
        <p:spPr>
          <a:xfrm>
            <a:off x="8036697" y="5140036"/>
            <a:ext cx="2847608" cy="338554"/>
          </a:xfrm>
          <a:prstGeom prst="rect">
            <a:avLst/>
          </a:prstGeom>
        </p:spPr>
        <p:txBody>
          <a:bodyPr wrap="square">
            <a:spAutoFit/>
          </a:bodyPr>
          <a:lstStyle/>
          <a:p>
            <a:r>
              <a:rPr lang="zh-CN" altLang="en-US" sz="1600" b="1" dirty="0">
                <a:solidFill>
                  <a:srgbClr val="FF0000"/>
                </a:solidFill>
                <a:latin typeface="+mn-ea"/>
              </a:rPr>
              <a:t>许可证与执照</a:t>
            </a:r>
            <a:endParaRPr lang="en-US" altLang="zh-CN" sz="1600" b="1" dirty="0">
              <a:solidFill>
                <a:srgbClr val="FF0000"/>
              </a:solidFill>
              <a:latin typeface="+mn-ea"/>
            </a:endParaRPr>
          </a:p>
        </p:txBody>
      </p:sp>
      <p:sp>
        <p:nvSpPr>
          <p:cNvPr id="169" name="Rectangle 168"/>
          <p:cNvSpPr/>
          <p:nvPr/>
        </p:nvSpPr>
        <p:spPr>
          <a:xfrm>
            <a:off x="6733201" y="1732979"/>
            <a:ext cx="2847608" cy="338554"/>
          </a:xfrm>
          <a:prstGeom prst="rect">
            <a:avLst/>
          </a:prstGeom>
        </p:spPr>
        <p:txBody>
          <a:bodyPr wrap="square">
            <a:spAutoFit/>
          </a:bodyPr>
          <a:lstStyle/>
          <a:p>
            <a:r>
              <a:rPr lang="zh-CN" altLang="en-US" sz="1600" b="1" dirty="0">
                <a:solidFill>
                  <a:srgbClr val="FF0000"/>
                </a:solidFill>
                <a:latin typeface="+mn-ea"/>
              </a:rPr>
              <a:t>法官</a:t>
            </a:r>
            <a:endParaRPr lang="en-US" altLang="zh-CN" sz="1600" b="1" dirty="0">
              <a:solidFill>
                <a:srgbClr val="FF0000"/>
              </a:solidFill>
              <a:latin typeface="+mn-ea"/>
            </a:endParaRPr>
          </a:p>
        </p:txBody>
      </p:sp>
      <p:sp>
        <p:nvSpPr>
          <p:cNvPr id="170" name="Rectangle 169"/>
          <p:cNvSpPr/>
          <p:nvPr/>
        </p:nvSpPr>
        <p:spPr>
          <a:xfrm>
            <a:off x="7073138" y="1490050"/>
            <a:ext cx="2847608" cy="338554"/>
          </a:xfrm>
          <a:prstGeom prst="rect">
            <a:avLst/>
          </a:prstGeom>
        </p:spPr>
        <p:txBody>
          <a:bodyPr wrap="square">
            <a:spAutoFit/>
          </a:bodyPr>
          <a:lstStyle/>
          <a:p>
            <a:r>
              <a:rPr lang="zh-CN" altLang="en-US" sz="1600" b="1" dirty="0">
                <a:solidFill>
                  <a:srgbClr val="FF0000"/>
                </a:solidFill>
                <a:latin typeface="+mn-ea"/>
              </a:rPr>
              <a:t>判决</a:t>
            </a:r>
            <a:endParaRPr lang="en-US" altLang="zh-CN" sz="1600" b="1" dirty="0">
              <a:solidFill>
                <a:srgbClr val="FF0000"/>
              </a:solidFill>
              <a:latin typeface="+mn-ea"/>
            </a:endParaRPr>
          </a:p>
        </p:txBody>
      </p:sp>
      <p:sp>
        <p:nvSpPr>
          <p:cNvPr id="171" name="Rectangle 170"/>
          <p:cNvSpPr/>
          <p:nvPr/>
        </p:nvSpPr>
        <p:spPr>
          <a:xfrm>
            <a:off x="9329912" y="3933012"/>
            <a:ext cx="2847608" cy="338554"/>
          </a:xfrm>
          <a:prstGeom prst="rect">
            <a:avLst/>
          </a:prstGeom>
        </p:spPr>
        <p:txBody>
          <a:bodyPr wrap="square">
            <a:spAutoFit/>
          </a:bodyPr>
          <a:lstStyle/>
          <a:p>
            <a:r>
              <a:rPr lang="zh-CN" altLang="en-US" sz="1600" b="1" dirty="0">
                <a:solidFill>
                  <a:srgbClr val="FF0000"/>
                </a:solidFill>
                <a:latin typeface="+mn-ea"/>
              </a:rPr>
              <a:t>洗衣店，洗染店，及干洗店</a:t>
            </a:r>
            <a:endParaRPr lang="en-US" altLang="zh-CN" sz="1600" b="1" dirty="0">
              <a:solidFill>
                <a:srgbClr val="FF0000"/>
              </a:solidFill>
              <a:latin typeface="+mn-ea"/>
            </a:endParaRPr>
          </a:p>
        </p:txBody>
      </p:sp>
      <p:sp>
        <p:nvSpPr>
          <p:cNvPr id="172" name="Rectangle 171"/>
          <p:cNvSpPr/>
          <p:nvPr/>
        </p:nvSpPr>
        <p:spPr>
          <a:xfrm>
            <a:off x="3934453" y="6039921"/>
            <a:ext cx="2847608" cy="584775"/>
          </a:xfrm>
          <a:prstGeom prst="rect">
            <a:avLst/>
          </a:prstGeom>
        </p:spPr>
        <p:txBody>
          <a:bodyPr wrap="square">
            <a:spAutoFit/>
          </a:bodyPr>
          <a:lstStyle/>
          <a:p>
            <a:r>
              <a:rPr lang="zh-CN" altLang="en-US" sz="1600" b="1" dirty="0">
                <a:solidFill>
                  <a:srgbClr val="FF0000"/>
                </a:solidFill>
                <a:latin typeface="+mn-ea"/>
              </a:rPr>
              <a:t>强制劳役，劳役偿债，</a:t>
            </a:r>
            <a:endParaRPr lang="en-US" altLang="zh-CN" sz="1600" b="1" dirty="0">
              <a:solidFill>
                <a:srgbClr val="FF0000"/>
              </a:solidFill>
              <a:latin typeface="+mn-ea"/>
            </a:endParaRPr>
          </a:p>
          <a:p>
            <a:r>
              <a:rPr lang="zh-CN" altLang="en-US" sz="1600" b="1" dirty="0">
                <a:solidFill>
                  <a:srgbClr val="FF0000"/>
                </a:solidFill>
                <a:latin typeface="+mn-ea"/>
              </a:rPr>
              <a:t>及人口贩卖</a:t>
            </a:r>
            <a:endParaRPr lang="en-US" altLang="zh-CN" sz="1600" b="1" dirty="0">
              <a:solidFill>
                <a:srgbClr val="FF0000"/>
              </a:solidFill>
              <a:latin typeface="+mn-ea"/>
            </a:endParaRPr>
          </a:p>
        </p:txBody>
      </p:sp>
      <p:sp>
        <p:nvSpPr>
          <p:cNvPr id="173" name="Rectangle 172"/>
          <p:cNvSpPr/>
          <p:nvPr/>
        </p:nvSpPr>
        <p:spPr>
          <a:xfrm>
            <a:off x="7330729" y="2204549"/>
            <a:ext cx="2847608" cy="338554"/>
          </a:xfrm>
          <a:prstGeom prst="rect">
            <a:avLst/>
          </a:prstGeom>
        </p:spPr>
        <p:txBody>
          <a:bodyPr wrap="square">
            <a:spAutoFit/>
          </a:bodyPr>
          <a:lstStyle/>
          <a:p>
            <a:r>
              <a:rPr lang="zh-CN" altLang="en-US" sz="1600" b="1" dirty="0">
                <a:solidFill>
                  <a:srgbClr val="FF0000"/>
                </a:solidFill>
                <a:latin typeface="+mn-ea"/>
              </a:rPr>
              <a:t>司法销售</a:t>
            </a:r>
            <a:endParaRPr lang="en-US" altLang="zh-CN" sz="1600" b="1" dirty="0">
              <a:solidFill>
                <a:srgbClr val="FF0000"/>
              </a:solidFill>
              <a:latin typeface="+mn-ea"/>
            </a:endParaRPr>
          </a:p>
        </p:txBody>
      </p:sp>
      <p:sp>
        <p:nvSpPr>
          <p:cNvPr id="174" name="Rectangle 173"/>
          <p:cNvSpPr/>
          <p:nvPr/>
        </p:nvSpPr>
        <p:spPr>
          <a:xfrm>
            <a:off x="9210941" y="1955473"/>
            <a:ext cx="2847608" cy="338554"/>
          </a:xfrm>
          <a:prstGeom prst="rect">
            <a:avLst/>
          </a:prstGeom>
        </p:spPr>
        <p:txBody>
          <a:bodyPr wrap="square">
            <a:spAutoFit/>
          </a:bodyPr>
          <a:lstStyle/>
          <a:p>
            <a:r>
              <a:rPr lang="zh-CN" altLang="en-US" sz="1600" b="1" dirty="0">
                <a:solidFill>
                  <a:srgbClr val="FF0000"/>
                </a:solidFill>
                <a:latin typeface="+mn-ea"/>
              </a:rPr>
              <a:t>司法委员会及会议</a:t>
            </a:r>
            <a:endParaRPr lang="en-US" altLang="zh-CN" sz="1600" b="1" dirty="0">
              <a:solidFill>
                <a:srgbClr val="FF0000"/>
              </a:solidFill>
              <a:latin typeface="+mn-ea"/>
            </a:endParaRPr>
          </a:p>
        </p:txBody>
      </p:sp>
      <p:sp>
        <p:nvSpPr>
          <p:cNvPr id="175" name="Rectangle 174"/>
          <p:cNvSpPr/>
          <p:nvPr/>
        </p:nvSpPr>
        <p:spPr>
          <a:xfrm>
            <a:off x="7514616" y="4155029"/>
            <a:ext cx="2847608" cy="338554"/>
          </a:xfrm>
          <a:prstGeom prst="rect">
            <a:avLst/>
          </a:prstGeom>
        </p:spPr>
        <p:txBody>
          <a:bodyPr wrap="square">
            <a:spAutoFit/>
          </a:bodyPr>
          <a:lstStyle/>
          <a:p>
            <a:r>
              <a:rPr lang="zh-CN" altLang="en-US" sz="1600" b="1" dirty="0">
                <a:solidFill>
                  <a:srgbClr val="FF0000"/>
                </a:solidFill>
                <a:latin typeface="+mn-ea"/>
              </a:rPr>
              <a:t>信用证</a:t>
            </a:r>
            <a:endParaRPr lang="en-US" altLang="zh-CN" sz="1600" b="1" dirty="0">
              <a:solidFill>
                <a:srgbClr val="FF0000"/>
              </a:solidFill>
              <a:latin typeface="+mn-ea"/>
            </a:endParaRPr>
          </a:p>
        </p:txBody>
      </p:sp>
      <p:sp>
        <p:nvSpPr>
          <p:cNvPr id="176" name="Rectangle 175"/>
          <p:cNvSpPr/>
          <p:nvPr/>
        </p:nvSpPr>
        <p:spPr>
          <a:xfrm>
            <a:off x="8023905" y="2687634"/>
            <a:ext cx="2847608" cy="338554"/>
          </a:xfrm>
          <a:prstGeom prst="rect">
            <a:avLst/>
          </a:prstGeom>
        </p:spPr>
        <p:txBody>
          <a:bodyPr wrap="square">
            <a:spAutoFit/>
          </a:bodyPr>
          <a:lstStyle/>
          <a:p>
            <a:r>
              <a:rPr lang="zh-CN" altLang="en-US" sz="1600" b="1" dirty="0">
                <a:solidFill>
                  <a:srgbClr val="FF0000"/>
                </a:solidFill>
                <a:latin typeface="+mn-ea"/>
              </a:rPr>
              <a:t>太平绅士</a:t>
            </a:r>
            <a:endParaRPr lang="en-US" altLang="zh-CN" sz="1600" b="1" dirty="0">
              <a:solidFill>
                <a:srgbClr val="FF0000"/>
              </a:solidFill>
              <a:latin typeface="+mn-ea"/>
            </a:endParaRPr>
          </a:p>
        </p:txBody>
      </p:sp>
      <p:sp>
        <p:nvSpPr>
          <p:cNvPr id="52" name="Rectangle 51"/>
          <p:cNvSpPr/>
          <p:nvPr/>
        </p:nvSpPr>
        <p:spPr>
          <a:xfrm>
            <a:off x="1210463" y="1234352"/>
            <a:ext cx="2847608" cy="338554"/>
          </a:xfrm>
          <a:prstGeom prst="rect">
            <a:avLst/>
          </a:prstGeom>
        </p:spPr>
        <p:txBody>
          <a:bodyPr wrap="square">
            <a:spAutoFit/>
          </a:bodyPr>
          <a:lstStyle/>
          <a:p>
            <a:r>
              <a:rPr lang="zh-CN" altLang="en-US" sz="1600" b="1" dirty="0">
                <a:solidFill>
                  <a:srgbClr val="FF0000"/>
                </a:solidFill>
                <a:latin typeface="+mn-ea"/>
              </a:rPr>
              <a:t>乱伦</a:t>
            </a:r>
            <a:endParaRPr lang="en-US" altLang="zh-CN" sz="1600" b="1" dirty="0">
              <a:solidFill>
                <a:srgbClr val="FF0000"/>
              </a:solidFill>
              <a:latin typeface="+mn-ea"/>
            </a:endParaRPr>
          </a:p>
        </p:txBody>
      </p:sp>
      <p:sp>
        <p:nvSpPr>
          <p:cNvPr id="54" name="Rectangle 53"/>
          <p:cNvSpPr/>
          <p:nvPr/>
        </p:nvSpPr>
        <p:spPr>
          <a:xfrm>
            <a:off x="509515" y="762103"/>
            <a:ext cx="5320344" cy="5755422"/>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Illegitimate Children </a:t>
            </a:r>
          </a:p>
          <a:p>
            <a:pPr>
              <a:buFont typeface="Arial" panose="020B0604020202020204" pitchFamily="34" charset="0"/>
              <a:buChar char="•"/>
            </a:pPr>
            <a:r>
              <a:rPr lang="en-US" sz="1600" dirty="0">
                <a:solidFill>
                  <a:srgbClr val="373739"/>
                </a:solidFill>
                <a:latin typeface="Helvetica" panose="020B0604020202020204" pitchFamily="34" charset="0"/>
              </a:rPr>
              <a:t>Improvements </a:t>
            </a:r>
          </a:p>
          <a:p>
            <a:pPr>
              <a:buFont typeface="Arial" panose="020B0604020202020204" pitchFamily="34" charset="0"/>
              <a:buChar char="•"/>
            </a:pPr>
            <a:r>
              <a:rPr lang="en-US" sz="1600" dirty="0">
                <a:solidFill>
                  <a:srgbClr val="373739"/>
                </a:solidFill>
                <a:latin typeface="Helvetica" panose="020B0604020202020204" pitchFamily="34" charset="0"/>
              </a:rPr>
              <a:t>Incest </a:t>
            </a:r>
          </a:p>
          <a:p>
            <a:pPr>
              <a:buFont typeface="Arial" panose="020B0604020202020204" pitchFamily="34" charset="0"/>
              <a:buChar char="•"/>
            </a:pPr>
            <a:r>
              <a:rPr lang="en-US" sz="1600" dirty="0">
                <a:solidFill>
                  <a:srgbClr val="373739"/>
                </a:solidFill>
                <a:latin typeface="Helvetica" panose="020B0604020202020204" pitchFamily="34" charset="0"/>
              </a:rPr>
              <a:t>Indemnity </a:t>
            </a:r>
          </a:p>
          <a:p>
            <a:pPr>
              <a:buFont typeface="Arial" panose="020B0604020202020204" pitchFamily="34" charset="0"/>
              <a:buChar char="•"/>
            </a:pPr>
            <a:r>
              <a:rPr lang="en-US" sz="1600" dirty="0">
                <a:solidFill>
                  <a:srgbClr val="373739"/>
                </a:solidFill>
                <a:latin typeface="Helvetica" panose="020B0604020202020204" pitchFamily="34" charset="0"/>
              </a:rPr>
              <a:t>Independent Contractors </a:t>
            </a:r>
          </a:p>
          <a:p>
            <a:pPr>
              <a:buFont typeface="Arial" panose="020B0604020202020204" pitchFamily="34" charset="0"/>
              <a:buChar char="•"/>
            </a:pPr>
            <a:r>
              <a:rPr lang="en-US" sz="1600" dirty="0">
                <a:solidFill>
                  <a:srgbClr val="373739"/>
                </a:solidFill>
                <a:latin typeface="Helvetica" panose="020B0604020202020204" pitchFamily="34" charset="0"/>
              </a:rPr>
              <a:t>Indians; Native Americans </a:t>
            </a:r>
          </a:p>
          <a:p>
            <a:pPr>
              <a:buFont typeface="Arial" panose="020B0604020202020204" pitchFamily="34" charset="0"/>
              <a:buChar char="•"/>
            </a:pPr>
            <a:r>
              <a:rPr lang="en-US" sz="1600" dirty="0">
                <a:solidFill>
                  <a:srgbClr val="373739"/>
                </a:solidFill>
                <a:latin typeface="Helvetica" panose="020B0604020202020204" pitchFamily="34" charset="0"/>
              </a:rPr>
              <a:t>Indictments and </a:t>
            </a:r>
            <a:r>
              <a:rPr lang="en-US" sz="1600" dirty="0" err="1">
                <a:solidFill>
                  <a:srgbClr val="373739"/>
                </a:solidFill>
                <a:latin typeface="Helvetica" panose="020B0604020202020204" pitchFamily="34" charset="0"/>
              </a:rPr>
              <a:t>Informations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Infants </a:t>
            </a:r>
          </a:p>
          <a:p>
            <a:pPr>
              <a:buFont typeface="Arial" panose="020B0604020202020204" pitchFamily="34" charset="0"/>
              <a:buChar char="•"/>
            </a:pPr>
            <a:r>
              <a:rPr lang="en-US" sz="1600" dirty="0">
                <a:solidFill>
                  <a:srgbClr val="373739"/>
                </a:solidFill>
                <a:latin typeface="Helvetica" panose="020B0604020202020204" pitchFamily="34" charset="0"/>
              </a:rPr>
              <a:t>Inheritance, Estate, and Gift Taxes </a:t>
            </a:r>
          </a:p>
          <a:p>
            <a:pPr>
              <a:buFont typeface="Arial" panose="020B0604020202020204" pitchFamily="34" charset="0"/>
              <a:buChar char="•"/>
            </a:pPr>
            <a:r>
              <a:rPr lang="en-US" sz="1600" dirty="0">
                <a:solidFill>
                  <a:srgbClr val="373739"/>
                </a:solidFill>
                <a:latin typeface="Helvetica" panose="020B0604020202020204" pitchFamily="34" charset="0"/>
              </a:rPr>
              <a:t>Initiative and Referendum </a:t>
            </a:r>
          </a:p>
          <a:p>
            <a:pPr>
              <a:buFont typeface="Arial" panose="020B0604020202020204" pitchFamily="34" charset="0"/>
              <a:buChar char="•"/>
            </a:pPr>
            <a:r>
              <a:rPr lang="en-US" sz="1600" dirty="0">
                <a:solidFill>
                  <a:srgbClr val="373739"/>
                </a:solidFill>
                <a:latin typeface="Helvetica" panose="020B0604020202020204" pitchFamily="34" charset="0"/>
              </a:rPr>
              <a:t>Injunctions </a:t>
            </a:r>
          </a:p>
          <a:p>
            <a:pPr>
              <a:buFont typeface="Arial" panose="020B0604020202020204" pitchFamily="34" charset="0"/>
              <a:buChar char="•"/>
            </a:pPr>
            <a:r>
              <a:rPr lang="en-US" sz="1600" dirty="0">
                <a:solidFill>
                  <a:srgbClr val="373739"/>
                </a:solidFill>
                <a:latin typeface="Helvetica" panose="020B0604020202020204" pitchFamily="34" charset="0"/>
              </a:rPr>
              <a:t>Insolvency </a:t>
            </a:r>
          </a:p>
          <a:p>
            <a:pPr>
              <a:buFont typeface="Arial" panose="020B0604020202020204" pitchFamily="34" charset="0"/>
              <a:buChar char="•"/>
            </a:pPr>
            <a:r>
              <a:rPr lang="en-US" sz="1600" dirty="0">
                <a:solidFill>
                  <a:srgbClr val="373739"/>
                </a:solidFill>
                <a:latin typeface="Helvetica" panose="020B0604020202020204" pitchFamily="34" charset="0"/>
              </a:rPr>
              <a:t>Inspection Laws </a:t>
            </a:r>
          </a:p>
          <a:p>
            <a:pPr>
              <a:buFont typeface="Arial" panose="020B0604020202020204" pitchFamily="34" charset="0"/>
              <a:buChar char="•"/>
            </a:pPr>
            <a:r>
              <a:rPr lang="en-US" sz="1600" dirty="0">
                <a:solidFill>
                  <a:srgbClr val="373739"/>
                </a:solidFill>
                <a:latin typeface="Helvetica" panose="020B0604020202020204" pitchFamily="34" charset="0"/>
              </a:rPr>
              <a:t>Insurance </a:t>
            </a:r>
          </a:p>
          <a:p>
            <a:pPr>
              <a:buFont typeface="Arial" panose="020B0604020202020204" pitchFamily="34" charset="0"/>
              <a:buChar char="•"/>
            </a:pPr>
            <a:r>
              <a:rPr lang="en-US" sz="1600" dirty="0">
                <a:solidFill>
                  <a:srgbClr val="373739"/>
                </a:solidFill>
                <a:latin typeface="Helvetica" panose="020B0604020202020204" pitchFamily="34" charset="0"/>
              </a:rPr>
              <a:t>Insurrection </a:t>
            </a:r>
          </a:p>
          <a:p>
            <a:pPr>
              <a:buFont typeface="Arial" panose="020B0604020202020204" pitchFamily="34" charset="0"/>
              <a:buChar char="•"/>
            </a:pPr>
            <a:r>
              <a:rPr lang="en-US" sz="1600" dirty="0">
                <a:solidFill>
                  <a:srgbClr val="373739"/>
                </a:solidFill>
                <a:latin typeface="Helvetica" panose="020B0604020202020204" pitchFamily="34" charset="0"/>
              </a:rPr>
              <a:t>Interest and Usury </a:t>
            </a:r>
          </a:p>
          <a:p>
            <a:pPr>
              <a:buFont typeface="Arial" panose="020B0604020202020204" pitchFamily="34" charset="0"/>
              <a:buChar char="•"/>
            </a:pPr>
            <a:r>
              <a:rPr lang="en-US" sz="1600" dirty="0">
                <a:solidFill>
                  <a:srgbClr val="373739"/>
                </a:solidFill>
                <a:latin typeface="Helvetica" panose="020B0604020202020204" pitchFamily="34" charset="0"/>
              </a:rPr>
              <a:t>Interference </a:t>
            </a:r>
          </a:p>
          <a:p>
            <a:pPr>
              <a:buFont typeface="Arial" panose="020B0604020202020204" pitchFamily="34" charset="0"/>
              <a:buChar char="•"/>
            </a:pPr>
            <a:r>
              <a:rPr lang="en-US" sz="1600" dirty="0">
                <a:solidFill>
                  <a:srgbClr val="373739"/>
                </a:solidFill>
                <a:latin typeface="Helvetica" panose="020B0604020202020204" pitchFamily="34" charset="0"/>
              </a:rPr>
              <a:t>International Law </a:t>
            </a:r>
          </a:p>
          <a:p>
            <a:pPr>
              <a:buFont typeface="Arial" panose="020B0604020202020204" pitchFamily="34" charset="0"/>
              <a:buChar char="•"/>
            </a:pPr>
            <a:r>
              <a:rPr lang="en-US" sz="1600" dirty="0">
                <a:solidFill>
                  <a:srgbClr val="373739"/>
                </a:solidFill>
                <a:latin typeface="Helvetica" panose="020B0604020202020204" pitchFamily="34" charset="0"/>
              </a:rPr>
              <a:t>Interpleader </a:t>
            </a:r>
          </a:p>
          <a:p>
            <a:pPr>
              <a:buFont typeface="Arial" panose="020B0604020202020204" pitchFamily="34" charset="0"/>
              <a:buChar char="•"/>
            </a:pPr>
            <a:r>
              <a:rPr lang="en-US" sz="1600" dirty="0">
                <a:solidFill>
                  <a:srgbClr val="373739"/>
                </a:solidFill>
                <a:latin typeface="Helvetica" panose="020B0604020202020204" pitchFamily="34" charset="0"/>
              </a:rPr>
              <a:t>Intoxicating Liquors </a:t>
            </a:r>
          </a:p>
          <a:p>
            <a:pPr>
              <a:buFont typeface="Arial" panose="020B0604020202020204" pitchFamily="34" charset="0"/>
              <a:buChar char="•"/>
            </a:pPr>
            <a:r>
              <a:rPr lang="en-US" sz="1600" dirty="0">
                <a:solidFill>
                  <a:srgbClr val="373739"/>
                </a:solidFill>
                <a:latin typeface="Helvetica" panose="020B0604020202020204" pitchFamily="34" charset="0"/>
              </a:rPr>
              <a:t>Investment Companies and Advisers </a:t>
            </a:r>
          </a:p>
          <a:p>
            <a:pPr>
              <a:buFont typeface="Arial" panose="020B0604020202020204" pitchFamily="34" charset="0"/>
              <a:buChar char="•"/>
            </a:pPr>
            <a:r>
              <a:rPr lang="en-US" sz="1600" dirty="0">
                <a:solidFill>
                  <a:srgbClr val="373739"/>
                </a:solidFill>
                <a:latin typeface="Helvetica" panose="020B0604020202020204" pitchFamily="34" charset="0"/>
              </a:rPr>
              <a:t>Involuntary Servitude, Peonage, and Human Trafficking </a:t>
            </a:r>
          </a:p>
          <a:p>
            <a:pPr>
              <a:buFont typeface="Arial" panose="020B0604020202020204" pitchFamily="34" charset="0"/>
              <a:buChar char="•"/>
            </a:pPr>
            <a:r>
              <a:rPr lang="en-US" sz="1600" dirty="0">
                <a:solidFill>
                  <a:srgbClr val="373739"/>
                </a:solidFill>
                <a:latin typeface="Helvetica" panose="020B0604020202020204" pitchFamily="34" charset="0"/>
              </a:rPr>
              <a:t>Irrigation </a:t>
            </a:r>
          </a:p>
        </p:txBody>
      </p:sp>
      <p:sp>
        <p:nvSpPr>
          <p:cNvPr id="60" name="Rectangle 59"/>
          <p:cNvSpPr/>
          <p:nvPr/>
        </p:nvSpPr>
        <p:spPr>
          <a:xfrm>
            <a:off x="9013399" y="5628109"/>
            <a:ext cx="2847608" cy="338554"/>
          </a:xfrm>
          <a:prstGeom prst="rect">
            <a:avLst/>
          </a:prstGeom>
        </p:spPr>
        <p:txBody>
          <a:bodyPr wrap="square">
            <a:spAutoFit/>
          </a:bodyPr>
          <a:lstStyle/>
          <a:p>
            <a:r>
              <a:rPr lang="zh-CN" altLang="en-US" sz="1600" b="1" dirty="0">
                <a:solidFill>
                  <a:srgbClr val="FF0000"/>
                </a:solidFill>
                <a:latin typeface="+mn-ea"/>
              </a:rPr>
              <a:t>终生租户与指定继承人</a:t>
            </a:r>
            <a:endParaRPr lang="en-US" altLang="zh-CN" sz="1600" b="1" dirty="0">
              <a:solidFill>
                <a:srgbClr val="FF0000"/>
              </a:solidFill>
              <a:latin typeface="+mn-ea"/>
            </a:endParaRPr>
          </a:p>
        </p:txBody>
      </p:sp>
      <p:sp>
        <p:nvSpPr>
          <p:cNvPr id="61" name="Rectangle 60"/>
          <p:cNvSpPr/>
          <p:nvPr/>
        </p:nvSpPr>
        <p:spPr>
          <a:xfrm>
            <a:off x="5926569" y="762103"/>
            <a:ext cx="5467967"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Job Discrimination </a:t>
            </a:r>
          </a:p>
          <a:p>
            <a:pPr>
              <a:buFont typeface="Arial" panose="020B0604020202020204" pitchFamily="34" charset="0"/>
              <a:buChar char="•"/>
            </a:pPr>
            <a:r>
              <a:rPr lang="en-US" sz="1600" dirty="0">
                <a:solidFill>
                  <a:srgbClr val="373739"/>
                </a:solidFill>
                <a:latin typeface="Helvetica" panose="020B0604020202020204" pitchFamily="34" charset="0"/>
              </a:rPr>
              <a:t>Joint-Stock Companies </a:t>
            </a:r>
          </a:p>
          <a:p>
            <a:pPr>
              <a:buFont typeface="Arial" panose="020B0604020202020204" pitchFamily="34" charset="0"/>
              <a:buChar char="•"/>
            </a:pPr>
            <a:r>
              <a:rPr lang="en-US" sz="1600" dirty="0">
                <a:solidFill>
                  <a:srgbClr val="373739"/>
                </a:solidFill>
                <a:latin typeface="Helvetica" panose="020B0604020202020204" pitchFamily="34" charset="0"/>
              </a:rPr>
              <a:t>Joint Ventures </a:t>
            </a:r>
          </a:p>
          <a:p>
            <a:pPr>
              <a:buFont typeface="Arial" panose="020B0604020202020204" pitchFamily="34" charset="0"/>
              <a:buChar char="•"/>
            </a:pPr>
            <a:r>
              <a:rPr lang="en-US" sz="1600" dirty="0">
                <a:solidFill>
                  <a:srgbClr val="373739"/>
                </a:solidFill>
                <a:latin typeface="Helvetica" panose="020B0604020202020204" pitchFamily="34" charset="0"/>
              </a:rPr>
              <a:t>Judgments </a:t>
            </a:r>
          </a:p>
          <a:p>
            <a:pPr>
              <a:buFont typeface="Arial" panose="020B0604020202020204" pitchFamily="34" charset="0"/>
              <a:buChar char="•"/>
            </a:pPr>
            <a:r>
              <a:rPr lang="en-US" sz="1600" dirty="0">
                <a:solidFill>
                  <a:srgbClr val="373739"/>
                </a:solidFill>
                <a:latin typeface="Helvetica" panose="020B0604020202020204" pitchFamily="34" charset="0"/>
              </a:rPr>
              <a:t>Judges </a:t>
            </a:r>
          </a:p>
          <a:p>
            <a:pPr>
              <a:buFont typeface="Arial" panose="020B0604020202020204" pitchFamily="34" charset="0"/>
              <a:buChar char="•"/>
            </a:pPr>
            <a:r>
              <a:rPr lang="en-US" sz="1600" dirty="0">
                <a:solidFill>
                  <a:srgbClr val="373739"/>
                </a:solidFill>
                <a:latin typeface="Helvetica" panose="020B0604020202020204" pitchFamily="34" charset="0"/>
              </a:rPr>
              <a:t>Judicial Councils and Conferences </a:t>
            </a:r>
          </a:p>
          <a:p>
            <a:pPr>
              <a:buFont typeface="Arial" panose="020B0604020202020204" pitchFamily="34" charset="0"/>
              <a:buChar char="•"/>
            </a:pPr>
            <a:r>
              <a:rPr lang="en-US" sz="1600" dirty="0">
                <a:solidFill>
                  <a:srgbClr val="373739"/>
                </a:solidFill>
                <a:latin typeface="Helvetica" panose="020B0604020202020204" pitchFamily="34" charset="0"/>
              </a:rPr>
              <a:t>Judicial Sales </a:t>
            </a:r>
          </a:p>
          <a:p>
            <a:pPr>
              <a:buFont typeface="Arial" panose="020B0604020202020204" pitchFamily="34" charset="0"/>
              <a:buChar char="•"/>
            </a:pPr>
            <a:r>
              <a:rPr lang="en-US" sz="1600" dirty="0">
                <a:solidFill>
                  <a:srgbClr val="373739"/>
                </a:solidFill>
                <a:latin typeface="Helvetica" panose="020B0604020202020204" pitchFamily="34" charset="0"/>
              </a:rPr>
              <a:t>Jury </a:t>
            </a:r>
          </a:p>
          <a:p>
            <a:pPr>
              <a:buFont typeface="Arial" panose="020B0604020202020204" pitchFamily="34" charset="0"/>
              <a:buChar char="•"/>
            </a:pPr>
            <a:r>
              <a:rPr lang="en-US" sz="1600" dirty="0">
                <a:solidFill>
                  <a:srgbClr val="373739"/>
                </a:solidFill>
                <a:latin typeface="Helvetica" panose="020B0604020202020204" pitchFamily="34" charset="0"/>
              </a:rPr>
              <a:t>Justices of the Peace </a:t>
            </a:r>
          </a:p>
          <a:p>
            <a:pPr>
              <a:buFont typeface="Arial" panose="020B0604020202020204" pitchFamily="34" charset="0"/>
              <a:buChar char="•"/>
            </a:pPr>
            <a:r>
              <a:rPr lang="en-US" sz="1600" dirty="0">
                <a:solidFill>
                  <a:srgbClr val="373739"/>
                </a:solidFill>
                <a:latin typeface="Helvetica" panose="020B0604020202020204" pitchFamily="34" charset="0"/>
              </a:rPr>
              <a:t>Juvenile Courts and Delinquent and Dependent Children </a:t>
            </a:r>
          </a:p>
          <a:p>
            <a:pPr>
              <a:buFont typeface="Arial" panose="020B0604020202020204" pitchFamily="34" charset="0"/>
              <a:buChar char="•"/>
            </a:pPr>
            <a:r>
              <a:rPr lang="en-US" sz="1600" dirty="0">
                <a:solidFill>
                  <a:srgbClr val="373739"/>
                </a:solidFill>
                <a:latin typeface="Helvetica" panose="020B0604020202020204" pitchFamily="34" charset="0"/>
              </a:rPr>
              <a:t>Labor and Labor Relations </a:t>
            </a:r>
          </a:p>
          <a:p>
            <a:pPr>
              <a:buFont typeface="Arial" panose="020B0604020202020204" pitchFamily="34" charset="0"/>
              <a:buChar char="•"/>
            </a:pPr>
            <a:r>
              <a:rPr lang="en-US" sz="1600" dirty="0">
                <a:solidFill>
                  <a:srgbClr val="373739"/>
                </a:solidFill>
                <a:latin typeface="Helvetica" panose="020B0604020202020204" pitchFamily="34" charset="0"/>
              </a:rPr>
              <a:t>Landlord and Tenant </a:t>
            </a:r>
          </a:p>
          <a:p>
            <a:pPr>
              <a:buFont typeface="Arial" panose="020B0604020202020204" pitchFamily="34" charset="0"/>
              <a:buChar char="•"/>
            </a:pPr>
            <a:r>
              <a:rPr lang="en-US" sz="1600" dirty="0">
                <a:solidFill>
                  <a:srgbClr val="373739"/>
                </a:solidFill>
                <a:latin typeface="Helvetica" panose="020B0604020202020204" pitchFamily="34" charset="0"/>
              </a:rPr>
              <a:t>Larceny </a:t>
            </a:r>
          </a:p>
          <a:p>
            <a:pPr>
              <a:buFont typeface="Arial" panose="020B0604020202020204" pitchFamily="34" charset="0"/>
              <a:buChar char="•"/>
            </a:pPr>
            <a:r>
              <a:rPr lang="en-US" sz="1600" dirty="0">
                <a:solidFill>
                  <a:srgbClr val="373739"/>
                </a:solidFill>
                <a:latin typeface="Helvetica" panose="020B0604020202020204" pitchFamily="34" charset="0"/>
              </a:rPr>
              <a:t>Laundries, Dyers, and Dry Cleaners </a:t>
            </a:r>
          </a:p>
          <a:p>
            <a:pPr>
              <a:buFont typeface="Arial" panose="020B0604020202020204" pitchFamily="34" charset="0"/>
              <a:buChar char="•"/>
            </a:pPr>
            <a:r>
              <a:rPr lang="en-US" sz="1600" dirty="0">
                <a:solidFill>
                  <a:srgbClr val="373739"/>
                </a:solidFill>
                <a:latin typeface="Helvetica" panose="020B0604020202020204" pitchFamily="34" charset="0"/>
              </a:rPr>
              <a:t>Letters of Credit </a:t>
            </a:r>
          </a:p>
          <a:p>
            <a:pPr>
              <a:buFont typeface="Arial" panose="020B0604020202020204" pitchFamily="34" charset="0"/>
              <a:buChar char="•"/>
            </a:pPr>
            <a:r>
              <a:rPr lang="en-US" sz="1600" dirty="0">
                <a:solidFill>
                  <a:srgbClr val="373739"/>
                </a:solidFill>
                <a:latin typeface="Helvetica" panose="020B0604020202020204" pitchFamily="34" charset="0"/>
              </a:rPr>
              <a:t>Levees and Flood Control </a:t>
            </a:r>
          </a:p>
          <a:p>
            <a:pPr>
              <a:buFont typeface="Arial" panose="020B0604020202020204" pitchFamily="34" charset="0"/>
              <a:buChar char="•"/>
            </a:pPr>
            <a:r>
              <a:rPr lang="en-US" sz="1600" dirty="0">
                <a:solidFill>
                  <a:srgbClr val="373739"/>
                </a:solidFill>
                <a:latin typeface="Helvetica" panose="020B0604020202020204" pitchFamily="34" charset="0"/>
              </a:rPr>
              <a:t>Lewdness, Indecency, and Obscenity </a:t>
            </a:r>
          </a:p>
          <a:p>
            <a:pPr>
              <a:buFont typeface="Arial" panose="020B0604020202020204" pitchFamily="34" charset="0"/>
              <a:buChar char="•"/>
            </a:pPr>
            <a:r>
              <a:rPr lang="en-US" sz="1600" dirty="0">
                <a:solidFill>
                  <a:srgbClr val="373739"/>
                </a:solidFill>
                <a:latin typeface="Helvetica" panose="020B0604020202020204" pitchFamily="34" charset="0"/>
              </a:rPr>
              <a:t>Libel and Slander </a:t>
            </a:r>
          </a:p>
          <a:p>
            <a:pPr>
              <a:buFont typeface="Arial" panose="020B0604020202020204" pitchFamily="34" charset="0"/>
              <a:buChar char="•"/>
            </a:pPr>
            <a:r>
              <a:rPr lang="en-US" sz="1600" dirty="0">
                <a:solidFill>
                  <a:srgbClr val="373739"/>
                </a:solidFill>
                <a:latin typeface="Helvetica" panose="020B0604020202020204" pitchFamily="34" charset="0"/>
              </a:rPr>
              <a:t>Licenses and Permits </a:t>
            </a:r>
          </a:p>
          <a:p>
            <a:pPr>
              <a:buFont typeface="Arial" panose="020B0604020202020204" pitchFamily="34" charset="0"/>
              <a:buChar char="•"/>
            </a:pPr>
            <a:r>
              <a:rPr lang="en-US" sz="1600" dirty="0">
                <a:solidFill>
                  <a:srgbClr val="373739"/>
                </a:solidFill>
                <a:latin typeface="Helvetica" panose="020B0604020202020204" pitchFamily="34" charset="0"/>
              </a:rPr>
              <a:t>Liens </a:t>
            </a:r>
          </a:p>
          <a:p>
            <a:pPr>
              <a:buFont typeface="Arial" panose="020B0604020202020204" pitchFamily="34" charset="0"/>
              <a:buChar char="•"/>
            </a:pPr>
            <a:r>
              <a:rPr lang="en-US" sz="1600" dirty="0">
                <a:solidFill>
                  <a:srgbClr val="373739"/>
                </a:solidFill>
                <a:latin typeface="Helvetica" panose="020B0604020202020204" pitchFamily="34" charset="0"/>
              </a:rPr>
              <a:t>Life Tenants and </a:t>
            </a:r>
            <a:r>
              <a:rPr lang="en-US" sz="1600" dirty="0" err="1">
                <a:solidFill>
                  <a:srgbClr val="373739"/>
                </a:solidFill>
                <a:latin typeface="Helvetica" panose="020B0604020202020204" pitchFamily="34" charset="0"/>
              </a:rPr>
              <a:t>Remaindermen</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Limitation of Actions </a:t>
            </a:r>
          </a:p>
        </p:txBody>
      </p:sp>
      <p:sp>
        <p:nvSpPr>
          <p:cNvPr id="2" name="Slide Number Placeholder 1">
            <a:extLst>
              <a:ext uri="{FF2B5EF4-FFF2-40B4-BE49-F238E27FC236}">
                <a16:creationId xmlns:a16="http://schemas.microsoft.com/office/drawing/2014/main" id="{1042B8A8-0152-4056-B153-DDF72F67BBF2}"/>
              </a:ext>
            </a:extLst>
          </p:cNvPr>
          <p:cNvSpPr>
            <a:spLocks noGrp="1"/>
          </p:cNvSpPr>
          <p:nvPr>
            <p:ph type="sldNum" sz="quarter" idx="12"/>
          </p:nvPr>
        </p:nvSpPr>
        <p:spPr/>
        <p:txBody>
          <a:bodyPr/>
          <a:lstStyle/>
          <a:p>
            <a:fld id="{AFAE5B16-0F33-4EE9-AE34-61D676368225}" type="slidenum">
              <a:rPr lang="zh-CN" altLang="en-US" smtClean="0"/>
              <a:t>31</a:t>
            </a:fld>
            <a:endParaRPr lang="zh-CN" altLang="en-US"/>
          </a:p>
        </p:txBody>
      </p:sp>
    </p:spTree>
    <p:custDataLst>
      <p:tags r:id="rId1"/>
    </p:custDataLst>
    <p:extLst>
      <p:ext uri="{BB962C8B-B14F-4D97-AF65-F5344CB8AC3E}">
        <p14:creationId xmlns:p14="http://schemas.microsoft.com/office/powerpoint/2010/main" val="191333700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00269"/>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9104189" y="4886873"/>
            <a:ext cx="2847608" cy="338554"/>
          </a:xfrm>
          <a:prstGeom prst="rect">
            <a:avLst/>
          </a:prstGeom>
        </p:spPr>
        <p:txBody>
          <a:bodyPr wrap="square">
            <a:spAutoFit/>
          </a:bodyPr>
          <a:lstStyle/>
          <a:p>
            <a:r>
              <a:rPr lang="zh-CN" altLang="en-US" sz="1600" b="1" dirty="0">
                <a:solidFill>
                  <a:srgbClr val="FF0000"/>
                </a:solidFill>
                <a:latin typeface="+mn-ea"/>
              </a:rPr>
              <a:t>公园，广场，及游乐场</a:t>
            </a:r>
            <a:endParaRPr lang="en-US" altLang="zh-CN" sz="1600" b="1" dirty="0">
              <a:solidFill>
                <a:srgbClr val="FF0000"/>
              </a:solidFill>
              <a:latin typeface="+mn-ea"/>
            </a:endParaRPr>
          </a:p>
        </p:txBody>
      </p:sp>
      <p:sp>
        <p:nvSpPr>
          <p:cNvPr id="56" name="Rectangle 55"/>
          <p:cNvSpPr/>
          <p:nvPr/>
        </p:nvSpPr>
        <p:spPr>
          <a:xfrm>
            <a:off x="1249671" y="1251328"/>
            <a:ext cx="2847608" cy="338554"/>
          </a:xfrm>
          <a:prstGeom prst="rect">
            <a:avLst/>
          </a:prstGeom>
        </p:spPr>
        <p:txBody>
          <a:bodyPr wrap="square">
            <a:spAutoFit/>
          </a:bodyPr>
          <a:lstStyle/>
          <a:p>
            <a:r>
              <a:rPr lang="zh-CN" altLang="en-US" sz="1600" b="1" dirty="0">
                <a:solidFill>
                  <a:srgbClr val="FF0000"/>
                </a:solidFill>
                <a:latin typeface="+mn-ea"/>
              </a:rPr>
              <a:t>游说</a:t>
            </a:r>
            <a:endParaRPr lang="en-US" altLang="zh-CN" sz="1600" b="1" dirty="0">
              <a:solidFill>
                <a:srgbClr val="FF0000"/>
              </a:solidFill>
              <a:latin typeface="+mn-ea"/>
            </a:endParaRPr>
          </a:p>
        </p:txBody>
      </p:sp>
      <p:sp>
        <p:nvSpPr>
          <p:cNvPr id="57" name="Rectangle 56"/>
          <p:cNvSpPr/>
          <p:nvPr/>
        </p:nvSpPr>
        <p:spPr>
          <a:xfrm>
            <a:off x="7070082" y="3433004"/>
            <a:ext cx="1627858" cy="338554"/>
          </a:xfrm>
          <a:prstGeom prst="rect">
            <a:avLst/>
          </a:prstGeom>
        </p:spPr>
        <p:txBody>
          <a:bodyPr wrap="square">
            <a:spAutoFit/>
          </a:bodyPr>
          <a:lstStyle/>
          <a:p>
            <a:r>
              <a:rPr lang="zh-CN" altLang="en-US" sz="1600" b="1" dirty="0">
                <a:solidFill>
                  <a:srgbClr val="FF0000"/>
                </a:solidFill>
                <a:latin typeface="+mn-ea"/>
              </a:rPr>
              <a:t>骚扰行为</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371712" y="5829120"/>
            <a:ext cx="2847608" cy="584775"/>
          </a:xfrm>
          <a:prstGeom prst="rect">
            <a:avLst/>
          </a:prstGeom>
        </p:spPr>
        <p:txBody>
          <a:bodyPr wrap="square">
            <a:spAutoFit/>
          </a:bodyPr>
          <a:lstStyle/>
          <a:p>
            <a:r>
              <a:rPr lang="zh-CN" altLang="en-US" sz="1600" b="1" dirty="0">
                <a:solidFill>
                  <a:srgbClr val="FF0000"/>
                </a:solidFill>
                <a:latin typeface="+mn-ea"/>
              </a:rPr>
              <a:t>垄断，贸易限制，</a:t>
            </a:r>
            <a:endParaRPr lang="en-US" altLang="zh-CN" sz="1600" b="1" dirty="0">
              <a:solidFill>
                <a:srgbClr val="FF0000"/>
              </a:solidFill>
              <a:latin typeface="+mn-ea"/>
            </a:endParaRPr>
          </a:p>
          <a:p>
            <a:r>
              <a:rPr lang="zh-CN" altLang="en-US" sz="1600" b="1" dirty="0">
                <a:solidFill>
                  <a:srgbClr val="FF0000"/>
                </a:solidFill>
                <a:latin typeface="+mn-ea"/>
              </a:rPr>
              <a:t>及不公平贸易行为</a:t>
            </a:r>
            <a:endParaRPr lang="en-US" altLang="zh-CN" sz="1600" b="1" dirty="0">
              <a:solidFill>
                <a:srgbClr val="FF0000"/>
              </a:solidFill>
              <a:latin typeface="+mn-ea"/>
            </a:endParaRPr>
          </a:p>
        </p:txBody>
      </p:sp>
      <p:sp>
        <p:nvSpPr>
          <p:cNvPr id="111" name="Rectangle 110"/>
          <p:cNvSpPr/>
          <p:nvPr/>
        </p:nvSpPr>
        <p:spPr>
          <a:xfrm>
            <a:off x="6856827" y="5619235"/>
            <a:ext cx="2847608" cy="338554"/>
          </a:xfrm>
          <a:prstGeom prst="rect">
            <a:avLst/>
          </a:prstGeom>
        </p:spPr>
        <p:txBody>
          <a:bodyPr wrap="square">
            <a:spAutoFit/>
          </a:bodyPr>
          <a:lstStyle/>
          <a:p>
            <a:r>
              <a:rPr lang="zh-CN" altLang="en-US" sz="1600" b="1" dirty="0">
                <a:solidFill>
                  <a:srgbClr val="FF0000"/>
                </a:solidFill>
                <a:latin typeface="+mn-ea"/>
              </a:rPr>
              <a:t>划分</a:t>
            </a:r>
            <a:endParaRPr lang="en-US" altLang="zh-CN" sz="1600" b="1" dirty="0">
              <a:solidFill>
                <a:srgbClr val="FF0000"/>
              </a:solidFill>
              <a:latin typeface="+mn-ea"/>
            </a:endParaRPr>
          </a:p>
        </p:txBody>
      </p:sp>
      <p:sp>
        <p:nvSpPr>
          <p:cNvPr id="112" name="Rectangle 111"/>
          <p:cNvSpPr/>
          <p:nvPr/>
        </p:nvSpPr>
        <p:spPr>
          <a:xfrm>
            <a:off x="6736365" y="5363391"/>
            <a:ext cx="2847608" cy="338554"/>
          </a:xfrm>
          <a:prstGeom prst="rect">
            <a:avLst/>
          </a:prstGeom>
        </p:spPr>
        <p:txBody>
          <a:bodyPr wrap="square">
            <a:spAutoFit/>
          </a:bodyPr>
          <a:lstStyle/>
          <a:p>
            <a:r>
              <a:rPr lang="zh-CN" altLang="en-US" sz="1600" b="1" dirty="0">
                <a:solidFill>
                  <a:srgbClr val="FF0000"/>
                </a:solidFill>
                <a:latin typeface="+mn-ea"/>
              </a:rPr>
              <a:t>政党</a:t>
            </a:r>
            <a:endParaRPr lang="en-US" altLang="zh-CN" sz="1600" b="1" dirty="0">
              <a:solidFill>
                <a:srgbClr val="FF0000"/>
              </a:solidFill>
              <a:latin typeface="+mn-ea"/>
            </a:endParaRPr>
          </a:p>
        </p:txBody>
      </p:sp>
      <p:sp>
        <p:nvSpPr>
          <p:cNvPr id="113" name="Rectangle 112"/>
          <p:cNvSpPr/>
          <p:nvPr/>
        </p:nvSpPr>
        <p:spPr>
          <a:xfrm>
            <a:off x="7108541" y="1960732"/>
            <a:ext cx="2847608" cy="338554"/>
          </a:xfrm>
          <a:prstGeom prst="rect">
            <a:avLst/>
          </a:prstGeom>
        </p:spPr>
        <p:txBody>
          <a:bodyPr wrap="square">
            <a:spAutoFit/>
          </a:bodyPr>
          <a:lstStyle/>
          <a:p>
            <a:r>
              <a:rPr lang="zh-CN" altLang="en-US" sz="1600" b="1" dirty="0">
                <a:solidFill>
                  <a:srgbClr val="FF0000"/>
                </a:solidFill>
                <a:latin typeface="+mn-ea"/>
              </a:rPr>
              <a:t>过失</a:t>
            </a:r>
            <a:endParaRPr lang="en-US" altLang="zh-CN" sz="1600" b="1" dirty="0">
              <a:solidFill>
                <a:srgbClr val="FF0000"/>
              </a:solidFill>
              <a:latin typeface="+mn-ea"/>
            </a:endParaRPr>
          </a:p>
        </p:txBody>
      </p:sp>
      <p:sp>
        <p:nvSpPr>
          <p:cNvPr id="114" name="Rectangle 113"/>
          <p:cNvSpPr/>
          <p:nvPr/>
        </p:nvSpPr>
        <p:spPr>
          <a:xfrm>
            <a:off x="1419327" y="5875077"/>
            <a:ext cx="2847608" cy="338554"/>
          </a:xfrm>
          <a:prstGeom prst="rect">
            <a:avLst/>
          </a:prstGeom>
        </p:spPr>
        <p:txBody>
          <a:bodyPr wrap="square">
            <a:spAutoFit/>
          </a:bodyPr>
          <a:lstStyle/>
          <a:p>
            <a:r>
              <a:rPr lang="zh-CN" altLang="en-US" sz="1600" b="1" dirty="0">
                <a:solidFill>
                  <a:srgbClr val="FF0000"/>
                </a:solidFill>
                <a:latin typeface="+mn-ea"/>
              </a:rPr>
              <a:t>抵押贷款</a:t>
            </a:r>
            <a:endParaRPr lang="en-US" altLang="zh-CN" sz="1600" b="1" dirty="0">
              <a:solidFill>
                <a:srgbClr val="FF0000"/>
              </a:solidFill>
              <a:latin typeface="+mn-ea"/>
            </a:endParaRPr>
          </a:p>
        </p:txBody>
      </p:sp>
      <p:sp>
        <p:nvSpPr>
          <p:cNvPr id="116" name="Rectangle 115"/>
          <p:cNvSpPr/>
          <p:nvPr/>
        </p:nvSpPr>
        <p:spPr>
          <a:xfrm>
            <a:off x="1039354" y="5140542"/>
            <a:ext cx="2847608" cy="338554"/>
          </a:xfrm>
          <a:prstGeom prst="rect">
            <a:avLst/>
          </a:prstGeom>
        </p:spPr>
        <p:txBody>
          <a:bodyPr wrap="square">
            <a:spAutoFit/>
          </a:bodyPr>
          <a:lstStyle/>
          <a:p>
            <a:r>
              <a:rPr lang="zh-CN" altLang="en-US" sz="1600" b="1" dirty="0">
                <a:solidFill>
                  <a:srgbClr val="FF0000"/>
                </a:solidFill>
                <a:latin typeface="+mn-ea"/>
              </a:rPr>
              <a:t>金钱</a:t>
            </a:r>
            <a:endParaRPr lang="en-US" altLang="zh-CN" sz="1600" b="1" dirty="0">
              <a:solidFill>
                <a:srgbClr val="FF0000"/>
              </a:solidFill>
              <a:latin typeface="+mn-ea"/>
            </a:endParaRPr>
          </a:p>
        </p:txBody>
      </p:sp>
      <p:sp>
        <p:nvSpPr>
          <p:cNvPr id="117" name="Rectangle 116"/>
          <p:cNvSpPr/>
          <p:nvPr/>
        </p:nvSpPr>
        <p:spPr>
          <a:xfrm>
            <a:off x="3310354" y="1713134"/>
            <a:ext cx="2847608" cy="338554"/>
          </a:xfrm>
          <a:prstGeom prst="rect">
            <a:avLst/>
          </a:prstGeom>
        </p:spPr>
        <p:txBody>
          <a:bodyPr wrap="square">
            <a:spAutoFit/>
          </a:bodyPr>
          <a:lstStyle/>
          <a:p>
            <a:r>
              <a:rPr lang="zh-CN" altLang="en-US" sz="1600" b="1" dirty="0">
                <a:solidFill>
                  <a:srgbClr val="FF0000"/>
                </a:solidFill>
                <a:latin typeface="+mn-ea"/>
              </a:rPr>
              <a:t>丢失及损坏的票据</a:t>
            </a:r>
            <a:endParaRPr lang="en-US" altLang="zh-CN" sz="1600" b="1" dirty="0">
              <a:solidFill>
                <a:srgbClr val="FF0000"/>
              </a:solidFill>
              <a:latin typeface="+mn-ea"/>
            </a:endParaRPr>
          </a:p>
        </p:txBody>
      </p:sp>
      <p:sp>
        <p:nvSpPr>
          <p:cNvPr id="118" name="Rectangle 117"/>
          <p:cNvSpPr/>
          <p:nvPr/>
        </p:nvSpPr>
        <p:spPr>
          <a:xfrm>
            <a:off x="7793366" y="5148215"/>
            <a:ext cx="2847608" cy="338554"/>
          </a:xfrm>
          <a:prstGeom prst="rect">
            <a:avLst/>
          </a:prstGeom>
        </p:spPr>
        <p:txBody>
          <a:bodyPr wrap="square">
            <a:spAutoFit/>
          </a:bodyPr>
          <a:lstStyle/>
          <a:p>
            <a:r>
              <a:rPr lang="zh-CN" altLang="en-US" sz="1600" b="1" dirty="0">
                <a:solidFill>
                  <a:srgbClr val="FF0000"/>
                </a:solidFill>
                <a:latin typeface="+mn-ea"/>
              </a:rPr>
              <a:t>议会法</a:t>
            </a:r>
            <a:endParaRPr lang="en-US" altLang="zh-CN" sz="1600" b="1" dirty="0">
              <a:solidFill>
                <a:srgbClr val="FF0000"/>
              </a:solidFill>
              <a:latin typeface="+mn-ea"/>
            </a:endParaRPr>
          </a:p>
        </p:txBody>
      </p:sp>
      <p:sp>
        <p:nvSpPr>
          <p:cNvPr id="119" name="Rectangle 118"/>
          <p:cNvSpPr/>
          <p:nvPr/>
        </p:nvSpPr>
        <p:spPr>
          <a:xfrm>
            <a:off x="7947446" y="3671256"/>
            <a:ext cx="2847608" cy="338554"/>
          </a:xfrm>
          <a:prstGeom prst="rect">
            <a:avLst/>
          </a:prstGeom>
        </p:spPr>
        <p:txBody>
          <a:bodyPr wrap="square">
            <a:spAutoFit/>
          </a:bodyPr>
          <a:lstStyle/>
          <a:p>
            <a:r>
              <a:rPr lang="zh-CN" altLang="en-US" sz="1600" b="1" dirty="0">
                <a:solidFill>
                  <a:srgbClr val="FF0000"/>
                </a:solidFill>
                <a:latin typeface="+mn-ea"/>
              </a:rPr>
              <a:t>宣誓与未宣誓证词</a:t>
            </a:r>
            <a:endParaRPr lang="en-US" altLang="zh-CN" sz="1600" b="1" dirty="0">
              <a:solidFill>
                <a:srgbClr val="FF0000"/>
              </a:solidFill>
              <a:latin typeface="+mn-ea"/>
            </a:endParaRPr>
          </a:p>
        </p:txBody>
      </p:sp>
      <p:sp>
        <p:nvSpPr>
          <p:cNvPr id="120" name="Rectangle 119"/>
          <p:cNvSpPr/>
          <p:nvPr/>
        </p:nvSpPr>
        <p:spPr>
          <a:xfrm>
            <a:off x="2479100" y="2689280"/>
            <a:ext cx="2847608" cy="338554"/>
          </a:xfrm>
          <a:prstGeom prst="rect">
            <a:avLst/>
          </a:prstGeom>
        </p:spPr>
        <p:txBody>
          <a:bodyPr wrap="square">
            <a:spAutoFit/>
          </a:bodyPr>
          <a:lstStyle/>
          <a:p>
            <a:r>
              <a:rPr lang="zh-CN" altLang="en-US" sz="1600" b="1" dirty="0">
                <a:solidFill>
                  <a:srgbClr val="FF0000"/>
                </a:solidFill>
                <a:latin typeface="+mn-ea"/>
              </a:rPr>
              <a:t>市场及市场营销</a:t>
            </a:r>
            <a:endParaRPr lang="en-US" altLang="zh-CN" sz="1600" b="1" dirty="0">
              <a:solidFill>
                <a:srgbClr val="FF0000"/>
              </a:solidFill>
              <a:latin typeface="+mn-ea"/>
            </a:endParaRPr>
          </a:p>
        </p:txBody>
      </p:sp>
      <p:sp>
        <p:nvSpPr>
          <p:cNvPr id="121" name="Rectangle 120"/>
          <p:cNvSpPr/>
          <p:nvPr/>
        </p:nvSpPr>
        <p:spPr>
          <a:xfrm>
            <a:off x="1549204" y="974523"/>
            <a:ext cx="2847608" cy="338554"/>
          </a:xfrm>
          <a:prstGeom prst="rect">
            <a:avLst/>
          </a:prstGeom>
        </p:spPr>
        <p:txBody>
          <a:bodyPr wrap="square">
            <a:spAutoFit/>
          </a:bodyPr>
          <a:lstStyle/>
          <a:p>
            <a:r>
              <a:rPr lang="zh-CN" altLang="en-US" sz="1600" b="1" dirty="0">
                <a:solidFill>
                  <a:srgbClr val="FF0000"/>
                </a:solidFill>
                <a:latin typeface="+mn-ea"/>
              </a:rPr>
              <a:t>未决诉讼</a:t>
            </a:r>
            <a:endParaRPr lang="en-US" altLang="zh-CN" sz="1600" b="1" dirty="0">
              <a:solidFill>
                <a:srgbClr val="FF0000"/>
              </a:solidFill>
              <a:latin typeface="+mn-ea"/>
            </a:endParaRPr>
          </a:p>
        </p:txBody>
      </p:sp>
      <p:sp>
        <p:nvSpPr>
          <p:cNvPr id="122" name="Rectangle 121"/>
          <p:cNvSpPr/>
          <p:nvPr/>
        </p:nvSpPr>
        <p:spPr>
          <a:xfrm>
            <a:off x="7987581" y="1440936"/>
            <a:ext cx="3138894" cy="338554"/>
          </a:xfrm>
          <a:prstGeom prst="rect">
            <a:avLst/>
          </a:prstGeom>
        </p:spPr>
        <p:txBody>
          <a:bodyPr wrap="square">
            <a:spAutoFit/>
          </a:bodyPr>
          <a:lstStyle/>
          <a:p>
            <a:r>
              <a:rPr lang="zh-CN" altLang="en-US" sz="1600" b="1" dirty="0">
                <a:solidFill>
                  <a:srgbClr val="FF0000"/>
                </a:solidFill>
                <a:latin typeface="+mn-ea"/>
              </a:rPr>
              <a:t>市，县，学校，及国家侵权责任</a:t>
            </a:r>
            <a:endParaRPr lang="en-US" altLang="zh-CN" sz="1600" b="1" dirty="0">
              <a:solidFill>
                <a:srgbClr val="FF0000"/>
              </a:solidFill>
              <a:latin typeface="+mn-ea"/>
            </a:endParaRPr>
          </a:p>
        </p:txBody>
      </p:sp>
      <p:sp>
        <p:nvSpPr>
          <p:cNvPr id="123" name="Rectangle 122"/>
          <p:cNvSpPr/>
          <p:nvPr/>
        </p:nvSpPr>
        <p:spPr>
          <a:xfrm>
            <a:off x="6937342" y="2432262"/>
            <a:ext cx="2847608" cy="338554"/>
          </a:xfrm>
          <a:prstGeom prst="rect">
            <a:avLst/>
          </a:prstGeom>
        </p:spPr>
        <p:txBody>
          <a:bodyPr wrap="square">
            <a:spAutoFit/>
          </a:bodyPr>
          <a:lstStyle/>
          <a:p>
            <a:r>
              <a:rPr lang="zh-CN" altLang="en-US" sz="1600" b="1" dirty="0">
                <a:solidFill>
                  <a:srgbClr val="FF0000"/>
                </a:solidFill>
                <a:latin typeface="+mn-ea"/>
              </a:rPr>
              <a:t>复审</a:t>
            </a:r>
            <a:endParaRPr lang="en-US" altLang="zh-CN" sz="1600" b="1" dirty="0">
              <a:solidFill>
                <a:srgbClr val="FF0000"/>
              </a:solidFill>
              <a:latin typeface="+mn-ea"/>
            </a:endParaRPr>
          </a:p>
        </p:txBody>
      </p:sp>
      <p:sp>
        <p:nvSpPr>
          <p:cNvPr id="124" name="Rectangle 123"/>
          <p:cNvSpPr/>
          <p:nvPr/>
        </p:nvSpPr>
        <p:spPr>
          <a:xfrm>
            <a:off x="7448353" y="2700431"/>
            <a:ext cx="2847608" cy="338554"/>
          </a:xfrm>
          <a:prstGeom prst="rect">
            <a:avLst/>
          </a:prstGeom>
        </p:spPr>
        <p:txBody>
          <a:bodyPr wrap="square">
            <a:spAutoFit/>
          </a:bodyPr>
          <a:lstStyle/>
          <a:p>
            <a:r>
              <a:rPr lang="zh-CN" altLang="en-US" sz="1600" b="1" dirty="0">
                <a:solidFill>
                  <a:srgbClr val="FF0000"/>
                </a:solidFill>
                <a:latin typeface="+mn-ea"/>
              </a:rPr>
              <a:t>公证人</a:t>
            </a:r>
            <a:endParaRPr lang="en-US" altLang="zh-CN" sz="1600" b="1" dirty="0">
              <a:solidFill>
                <a:srgbClr val="FF0000"/>
              </a:solidFill>
              <a:latin typeface="+mn-ea"/>
            </a:endParaRPr>
          </a:p>
        </p:txBody>
      </p:sp>
      <p:sp>
        <p:nvSpPr>
          <p:cNvPr id="125" name="Rectangle 124"/>
          <p:cNvSpPr/>
          <p:nvPr/>
        </p:nvSpPr>
        <p:spPr>
          <a:xfrm>
            <a:off x="7848327" y="3910201"/>
            <a:ext cx="2847608" cy="338554"/>
          </a:xfrm>
          <a:prstGeom prst="rect">
            <a:avLst/>
          </a:prstGeom>
        </p:spPr>
        <p:txBody>
          <a:bodyPr wrap="square">
            <a:spAutoFit/>
          </a:bodyPr>
          <a:lstStyle/>
          <a:p>
            <a:r>
              <a:rPr lang="zh-CN" altLang="en-US" sz="1600" b="1" dirty="0">
                <a:solidFill>
                  <a:srgbClr val="FF0000"/>
                </a:solidFill>
                <a:latin typeface="+mn-ea"/>
              </a:rPr>
              <a:t>妨害司法</a:t>
            </a:r>
            <a:endParaRPr lang="en-US" altLang="zh-CN" sz="1600" b="1" dirty="0">
              <a:solidFill>
                <a:srgbClr val="FF0000"/>
              </a:solidFill>
              <a:latin typeface="+mn-ea"/>
            </a:endParaRPr>
          </a:p>
        </p:txBody>
      </p:sp>
      <p:sp>
        <p:nvSpPr>
          <p:cNvPr id="126" name="Rectangle 125"/>
          <p:cNvSpPr/>
          <p:nvPr/>
        </p:nvSpPr>
        <p:spPr>
          <a:xfrm>
            <a:off x="7618161" y="4636442"/>
            <a:ext cx="2847608" cy="338554"/>
          </a:xfrm>
          <a:prstGeom prst="rect">
            <a:avLst/>
          </a:prstGeom>
        </p:spPr>
        <p:txBody>
          <a:bodyPr wrap="square">
            <a:spAutoFit/>
          </a:bodyPr>
          <a:lstStyle/>
          <a:p>
            <a:r>
              <a:rPr lang="zh-CN" altLang="en-US" sz="1600" b="1" dirty="0">
                <a:solidFill>
                  <a:srgbClr val="FF0000"/>
                </a:solidFill>
                <a:latin typeface="+mn-ea"/>
              </a:rPr>
              <a:t>父母与孩子</a:t>
            </a:r>
            <a:endParaRPr lang="en-US" altLang="zh-CN" sz="1600" b="1" dirty="0">
              <a:solidFill>
                <a:srgbClr val="FF0000"/>
              </a:solidFill>
              <a:latin typeface="+mn-ea"/>
            </a:endParaRPr>
          </a:p>
        </p:txBody>
      </p:sp>
      <p:sp>
        <p:nvSpPr>
          <p:cNvPr id="127" name="Rectangle 126"/>
          <p:cNvSpPr/>
          <p:nvPr/>
        </p:nvSpPr>
        <p:spPr>
          <a:xfrm>
            <a:off x="1249671" y="2954334"/>
            <a:ext cx="2847608" cy="338554"/>
          </a:xfrm>
          <a:prstGeom prst="rect">
            <a:avLst/>
          </a:prstGeom>
        </p:spPr>
        <p:txBody>
          <a:bodyPr wrap="square">
            <a:spAutoFit/>
          </a:bodyPr>
          <a:lstStyle/>
          <a:p>
            <a:r>
              <a:rPr lang="zh-CN" altLang="en-US" sz="1600" b="1" dirty="0">
                <a:solidFill>
                  <a:srgbClr val="FF0000"/>
                </a:solidFill>
                <a:latin typeface="+mn-ea"/>
              </a:rPr>
              <a:t>婚姻</a:t>
            </a:r>
            <a:endParaRPr lang="en-US" altLang="zh-CN" sz="1600" b="1" dirty="0">
              <a:solidFill>
                <a:srgbClr val="FF0000"/>
              </a:solidFill>
              <a:latin typeface="+mn-ea"/>
            </a:endParaRPr>
          </a:p>
        </p:txBody>
      </p:sp>
      <p:sp>
        <p:nvSpPr>
          <p:cNvPr id="128" name="Rectangle 127"/>
          <p:cNvSpPr/>
          <p:nvPr/>
        </p:nvSpPr>
        <p:spPr>
          <a:xfrm>
            <a:off x="7793366" y="4399796"/>
            <a:ext cx="2847608" cy="338554"/>
          </a:xfrm>
          <a:prstGeom prst="rect">
            <a:avLst/>
          </a:prstGeom>
        </p:spPr>
        <p:txBody>
          <a:bodyPr wrap="square">
            <a:spAutoFit/>
          </a:bodyPr>
          <a:lstStyle/>
          <a:p>
            <a:r>
              <a:rPr lang="zh-CN" altLang="en-US" sz="1600" b="1" dirty="0">
                <a:solidFill>
                  <a:srgbClr val="FF0000"/>
                </a:solidFill>
                <a:latin typeface="+mn-ea"/>
              </a:rPr>
              <a:t>赦免与假释</a:t>
            </a:r>
            <a:endParaRPr lang="en-US" altLang="zh-CN" sz="1600" b="1" dirty="0">
              <a:solidFill>
                <a:srgbClr val="FF0000"/>
              </a:solidFill>
              <a:latin typeface="+mn-ea"/>
            </a:endParaRPr>
          </a:p>
        </p:txBody>
      </p:sp>
      <p:sp>
        <p:nvSpPr>
          <p:cNvPr id="155" name="Rectangle 154"/>
          <p:cNvSpPr/>
          <p:nvPr/>
        </p:nvSpPr>
        <p:spPr>
          <a:xfrm>
            <a:off x="3355535" y="5389867"/>
            <a:ext cx="2847608" cy="338554"/>
          </a:xfrm>
          <a:prstGeom prst="rect">
            <a:avLst/>
          </a:prstGeom>
        </p:spPr>
        <p:txBody>
          <a:bodyPr wrap="square">
            <a:spAutoFit/>
          </a:bodyPr>
          <a:lstStyle/>
          <a:p>
            <a:r>
              <a:rPr lang="zh-CN" altLang="en-US" sz="1600" b="1" dirty="0">
                <a:solidFill>
                  <a:srgbClr val="FF0000"/>
                </a:solidFill>
                <a:latin typeface="+mn-ea"/>
              </a:rPr>
              <a:t>放贷者及典当行</a:t>
            </a:r>
            <a:endParaRPr lang="en-US" altLang="zh-CN" sz="1600" b="1" dirty="0">
              <a:solidFill>
                <a:srgbClr val="FF0000"/>
              </a:solidFill>
              <a:latin typeface="+mn-ea"/>
            </a:endParaRPr>
          </a:p>
        </p:txBody>
      </p:sp>
      <p:sp>
        <p:nvSpPr>
          <p:cNvPr id="156" name="Rectangle 155"/>
          <p:cNvSpPr/>
          <p:nvPr/>
        </p:nvSpPr>
        <p:spPr>
          <a:xfrm>
            <a:off x="6691896" y="2947663"/>
            <a:ext cx="2847608" cy="338554"/>
          </a:xfrm>
          <a:prstGeom prst="rect">
            <a:avLst/>
          </a:prstGeom>
        </p:spPr>
        <p:txBody>
          <a:bodyPr wrap="square">
            <a:spAutoFit/>
          </a:bodyPr>
          <a:lstStyle/>
          <a:p>
            <a:r>
              <a:rPr lang="zh-CN" altLang="en-US" sz="1600" b="1" dirty="0">
                <a:solidFill>
                  <a:srgbClr val="FF0000"/>
                </a:solidFill>
                <a:latin typeface="+mn-ea"/>
              </a:rPr>
              <a:t>通知</a:t>
            </a:r>
            <a:endParaRPr lang="en-US" altLang="zh-CN" sz="1600" b="1" dirty="0">
              <a:solidFill>
                <a:srgbClr val="FF0000"/>
              </a:solidFill>
              <a:latin typeface="+mn-ea"/>
            </a:endParaRPr>
          </a:p>
        </p:txBody>
      </p:sp>
      <p:sp>
        <p:nvSpPr>
          <p:cNvPr id="157" name="Rectangle 156"/>
          <p:cNvSpPr/>
          <p:nvPr/>
        </p:nvSpPr>
        <p:spPr>
          <a:xfrm>
            <a:off x="2892283" y="721159"/>
            <a:ext cx="2847608" cy="338554"/>
          </a:xfrm>
          <a:prstGeom prst="rect">
            <a:avLst/>
          </a:prstGeom>
        </p:spPr>
        <p:txBody>
          <a:bodyPr wrap="square">
            <a:spAutoFit/>
          </a:bodyPr>
          <a:lstStyle/>
          <a:p>
            <a:r>
              <a:rPr lang="zh-CN" altLang="en-US" sz="1600" b="1" dirty="0">
                <a:solidFill>
                  <a:srgbClr val="FF0000"/>
                </a:solidFill>
                <a:latin typeface="+mn-ea"/>
              </a:rPr>
              <a:t>有限责任公司</a:t>
            </a:r>
            <a:endParaRPr lang="en-US" altLang="zh-CN" sz="1600" b="1" dirty="0">
              <a:solidFill>
                <a:srgbClr val="FF0000"/>
              </a:solidFill>
              <a:latin typeface="+mn-ea"/>
            </a:endParaRPr>
          </a:p>
        </p:txBody>
      </p:sp>
      <p:sp>
        <p:nvSpPr>
          <p:cNvPr id="159" name="Rectangle 158"/>
          <p:cNvSpPr/>
          <p:nvPr/>
        </p:nvSpPr>
        <p:spPr>
          <a:xfrm>
            <a:off x="3230668" y="3427928"/>
            <a:ext cx="2847608" cy="338554"/>
          </a:xfrm>
          <a:prstGeom prst="rect">
            <a:avLst/>
          </a:prstGeom>
        </p:spPr>
        <p:txBody>
          <a:bodyPr wrap="square">
            <a:spAutoFit/>
          </a:bodyPr>
          <a:lstStyle/>
          <a:p>
            <a:r>
              <a:rPr lang="zh-CN" altLang="en-US" sz="1600" b="1" dirty="0">
                <a:solidFill>
                  <a:srgbClr val="FF0000"/>
                </a:solidFill>
                <a:latin typeface="+mn-ea"/>
              </a:rPr>
              <a:t>故意伤害致残及相关犯罪</a:t>
            </a:r>
            <a:endParaRPr lang="en-US" altLang="zh-CN" sz="1600" b="1" dirty="0">
              <a:solidFill>
                <a:srgbClr val="FF0000"/>
              </a:solidFill>
              <a:latin typeface="+mn-ea"/>
            </a:endParaRPr>
          </a:p>
        </p:txBody>
      </p:sp>
      <p:sp>
        <p:nvSpPr>
          <p:cNvPr id="160" name="Rectangle 159"/>
          <p:cNvSpPr/>
          <p:nvPr/>
        </p:nvSpPr>
        <p:spPr>
          <a:xfrm>
            <a:off x="9517974" y="4141317"/>
            <a:ext cx="2847608" cy="338554"/>
          </a:xfrm>
          <a:prstGeom prst="rect">
            <a:avLst/>
          </a:prstGeom>
        </p:spPr>
        <p:txBody>
          <a:bodyPr wrap="square">
            <a:spAutoFit/>
          </a:bodyPr>
          <a:lstStyle/>
          <a:p>
            <a:r>
              <a:rPr lang="zh-CN" altLang="en-US" sz="1600" b="1" dirty="0">
                <a:solidFill>
                  <a:srgbClr val="FF0000"/>
                </a:solidFill>
                <a:latin typeface="+mn-ea"/>
              </a:rPr>
              <a:t>职业、行业，及专业</a:t>
            </a:r>
            <a:endParaRPr lang="en-US" altLang="zh-CN" sz="1600" b="1" dirty="0">
              <a:solidFill>
                <a:srgbClr val="FF0000"/>
              </a:solidFill>
              <a:latin typeface="+mn-ea"/>
            </a:endParaRPr>
          </a:p>
        </p:txBody>
      </p:sp>
      <p:sp>
        <p:nvSpPr>
          <p:cNvPr id="161" name="Rectangle 160"/>
          <p:cNvSpPr/>
          <p:nvPr/>
        </p:nvSpPr>
        <p:spPr>
          <a:xfrm>
            <a:off x="10527993" y="2213358"/>
            <a:ext cx="2847608" cy="584775"/>
          </a:xfrm>
          <a:prstGeom prst="rect">
            <a:avLst/>
          </a:prstGeom>
        </p:spPr>
        <p:txBody>
          <a:bodyPr wrap="square">
            <a:spAutoFit/>
          </a:bodyPr>
          <a:lstStyle/>
          <a:p>
            <a:r>
              <a:rPr lang="zh-CN" altLang="en-US" sz="1600" b="1" dirty="0">
                <a:solidFill>
                  <a:srgbClr val="FF0000"/>
                </a:solidFill>
                <a:latin typeface="+mn-ea"/>
              </a:rPr>
              <a:t>报纸，期刊，</a:t>
            </a:r>
            <a:endParaRPr lang="en-US" altLang="zh-CN" sz="1600" b="1" dirty="0">
              <a:solidFill>
                <a:srgbClr val="FF0000"/>
              </a:solidFill>
              <a:latin typeface="+mn-ea"/>
            </a:endParaRPr>
          </a:p>
          <a:p>
            <a:r>
              <a:rPr lang="zh-CN" altLang="en-US" sz="1600" b="1" dirty="0">
                <a:solidFill>
                  <a:srgbClr val="FF0000"/>
                </a:solidFill>
                <a:latin typeface="+mn-ea"/>
              </a:rPr>
              <a:t>及通讯社</a:t>
            </a:r>
            <a:endParaRPr lang="en-US" altLang="zh-CN" sz="1600" b="1" dirty="0">
              <a:solidFill>
                <a:srgbClr val="FF0000"/>
              </a:solidFill>
              <a:latin typeface="+mn-ea"/>
            </a:endParaRPr>
          </a:p>
        </p:txBody>
      </p:sp>
      <p:sp>
        <p:nvSpPr>
          <p:cNvPr id="162" name="Rectangle 161"/>
          <p:cNvSpPr/>
          <p:nvPr/>
        </p:nvSpPr>
        <p:spPr>
          <a:xfrm>
            <a:off x="7138982" y="5882931"/>
            <a:ext cx="2847608" cy="338554"/>
          </a:xfrm>
          <a:prstGeom prst="rect">
            <a:avLst/>
          </a:prstGeom>
        </p:spPr>
        <p:txBody>
          <a:bodyPr wrap="square">
            <a:spAutoFit/>
          </a:bodyPr>
          <a:lstStyle/>
          <a:p>
            <a:r>
              <a:rPr lang="zh-CN" altLang="en-US" sz="1600" b="1" dirty="0">
                <a:solidFill>
                  <a:srgbClr val="FF0000"/>
                </a:solidFill>
                <a:latin typeface="+mn-ea"/>
              </a:rPr>
              <a:t>合伙</a:t>
            </a:r>
            <a:endParaRPr lang="en-US" altLang="zh-CN" sz="1600" b="1" dirty="0">
              <a:solidFill>
                <a:srgbClr val="FF0000"/>
              </a:solidFill>
              <a:latin typeface="+mn-ea"/>
            </a:endParaRPr>
          </a:p>
        </p:txBody>
      </p:sp>
      <p:sp>
        <p:nvSpPr>
          <p:cNvPr id="163" name="Rectangle 162"/>
          <p:cNvSpPr/>
          <p:nvPr/>
        </p:nvSpPr>
        <p:spPr>
          <a:xfrm>
            <a:off x="6891498" y="3170841"/>
            <a:ext cx="2847608" cy="338554"/>
          </a:xfrm>
          <a:prstGeom prst="rect">
            <a:avLst/>
          </a:prstGeom>
        </p:spPr>
        <p:txBody>
          <a:bodyPr wrap="square">
            <a:spAutoFit/>
          </a:bodyPr>
          <a:lstStyle/>
          <a:p>
            <a:r>
              <a:rPr lang="zh-CN" altLang="en-US" sz="1600" b="1" dirty="0">
                <a:solidFill>
                  <a:srgbClr val="FF0000"/>
                </a:solidFill>
                <a:latin typeface="+mn-ea"/>
              </a:rPr>
              <a:t>契约更新</a:t>
            </a:r>
            <a:endParaRPr lang="en-US" altLang="zh-CN" sz="1600" b="1" dirty="0">
              <a:solidFill>
                <a:srgbClr val="FF0000"/>
              </a:solidFill>
              <a:latin typeface="+mn-ea"/>
            </a:endParaRPr>
          </a:p>
        </p:txBody>
      </p:sp>
      <p:sp>
        <p:nvSpPr>
          <p:cNvPr id="164" name="Rectangle 163"/>
          <p:cNvSpPr/>
          <p:nvPr/>
        </p:nvSpPr>
        <p:spPr>
          <a:xfrm>
            <a:off x="1999026" y="3647690"/>
            <a:ext cx="2847608" cy="338554"/>
          </a:xfrm>
          <a:prstGeom prst="rect">
            <a:avLst/>
          </a:prstGeom>
        </p:spPr>
        <p:txBody>
          <a:bodyPr wrap="square">
            <a:spAutoFit/>
          </a:bodyPr>
          <a:lstStyle/>
          <a:p>
            <a:r>
              <a:rPr lang="zh-CN" altLang="en-US" sz="1600" b="1" dirty="0">
                <a:solidFill>
                  <a:srgbClr val="FF0000"/>
                </a:solidFill>
                <a:latin typeface="+mn-ea"/>
              </a:rPr>
              <a:t>法规赋予的留置权</a:t>
            </a:r>
            <a:endParaRPr lang="en-US" altLang="zh-CN" sz="1600" b="1" dirty="0">
              <a:solidFill>
                <a:srgbClr val="FF0000"/>
              </a:solidFill>
              <a:latin typeface="+mn-ea"/>
            </a:endParaRPr>
          </a:p>
        </p:txBody>
      </p:sp>
      <p:sp>
        <p:nvSpPr>
          <p:cNvPr id="165" name="Rectangle 164"/>
          <p:cNvSpPr/>
          <p:nvPr/>
        </p:nvSpPr>
        <p:spPr>
          <a:xfrm>
            <a:off x="2388421" y="2198222"/>
            <a:ext cx="2847608" cy="338554"/>
          </a:xfrm>
          <a:prstGeom prst="rect">
            <a:avLst/>
          </a:prstGeom>
        </p:spPr>
        <p:txBody>
          <a:bodyPr wrap="square">
            <a:spAutoFit/>
          </a:bodyPr>
          <a:lstStyle/>
          <a:p>
            <a:r>
              <a:rPr lang="zh-CN" altLang="en-US" sz="1600" b="1" dirty="0">
                <a:solidFill>
                  <a:srgbClr val="FF0000"/>
                </a:solidFill>
                <a:latin typeface="+mn-ea"/>
              </a:rPr>
              <a:t>诬告</a:t>
            </a:r>
            <a:endParaRPr lang="en-US" altLang="zh-CN" sz="1600" b="1" dirty="0">
              <a:solidFill>
                <a:srgbClr val="FF0000"/>
              </a:solidFill>
              <a:latin typeface="+mn-ea"/>
            </a:endParaRPr>
          </a:p>
        </p:txBody>
      </p:sp>
      <p:sp>
        <p:nvSpPr>
          <p:cNvPr id="166" name="Rectangle 165"/>
          <p:cNvSpPr/>
          <p:nvPr/>
        </p:nvSpPr>
        <p:spPr>
          <a:xfrm>
            <a:off x="4033815" y="1966498"/>
            <a:ext cx="2847608" cy="338554"/>
          </a:xfrm>
          <a:prstGeom prst="rect">
            <a:avLst/>
          </a:prstGeom>
        </p:spPr>
        <p:txBody>
          <a:bodyPr wrap="square">
            <a:spAutoFit/>
          </a:bodyPr>
          <a:lstStyle/>
          <a:p>
            <a:r>
              <a:rPr lang="zh-CN" altLang="en-US" sz="1600" b="1" dirty="0">
                <a:solidFill>
                  <a:srgbClr val="FF0000"/>
                </a:solidFill>
                <a:latin typeface="+mn-ea"/>
              </a:rPr>
              <a:t>恶意破坏及相关犯罪</a:t>
            </a:r>
            <a:endParaRPr lang="en-US" altLang="zh-CN" sz="1600" b="1" dirty="0">
              <a:solidFill>
                <a:srgbClr val="FF0000"/>
              </a:solidFill>
              <a:latin typeface="+mn-ea"/>
            </a:endParaRPr>
          </a:p>
        </p:txBody>
      </p:sp>
      <p:sp>
        <p:nvSpPr>
          <p:cNvPr id="167" name="Rectangle 166"/>
          <p:cNvSpPr/>
          <p:nvPr/>
        </p:nvSpPr>
        <p:spPr>
          <a:xfrm>
            <a:off x="1439484" y="2449509"/>
            <a:ext cx="2847608" cy="338554"/>
          </a:xfrm>
          <a:prstGeom prst="rect">
            <a:avLst/>
          </a:prstGeom>
        </p:spPr>
        <p:txBody>
          <a:bodyPr wrap="square">
            <a:spAutoFit/>
          </a:bodyPr>
          <a:lstStyle/>
          <a:p>
            <a:r>
              <a:rPr lang="zh-CN" altLang="en-US" sz="1600" b="1" dirty="0">
                <a:solidFill>
                  <a:srgbClr val="FF0000"/>
                </a:solidFill>
                <a:latin typeface="+mn-ea"/>
              </a:rPr>
              <a:t>书面训令</a:t>
            </a:r>
            <a:endParaRPr lang="en-US" altLang="zh-CN" sz="1600" b="1" dirty="0">
              <a:solidFill>
                <a:srgbClr val="FF0000"/>
              </a:solidFill>
              <a:latin typeface="+mn-ea"/>
            </a:endParaRPr>
          </a:p>
        </p:txBody>
      </p:sp>
      <p:sp>
        <p:nvSpPr>
          <p:cNvPr id="168" name="Rectangle 167"/>
          <p:cNvSpPr/>
          <p:nvPr/>
        </p:nvSpPr>
        <p:spPr>
          <a:xfrm>
            <a:off x="2857199" y="3902029"/>
            <a:ext cx="2847608" cy="338554"/>
          </a:xfrm>
          <a:prstGeom prst="rect">
            <a:avLst/>
          </a:prstGeom>
        </p:spPr>
        <p:txBody>
          <a:bodyPr wrap="square">
            <a:spAutoFit/>
          </a:bodyPr>
          <a:lstStyle/>
          <a:p>
            <a:r>
              <a:rPr lang="zh-CN" altLang="en-US" sz="1600" b="1" dirty="0">
                <a:solidFill>
                  <a:srgbClr val="FF0000"/>
                </a:solidFill>
                <a:latin typeface="+mn-ea"/>
              </a:rPr>
              <a:t>智障人士</a:t>
            </a:r>
            <a:endParaRPr lang="en-US" altLang="zh-CN" sz="1600" b="1" dirty="0">
              <a:solidFill>
                <a:srgbClr val="FF0000"/>
              </a:solidFill>
              <a:latin typeface="+mn-ea"/>
            </a:endParaRPr>
          </a:p>
        </p:txBody>
      </p:sp>
      <p:sp>
        <p:nvSpPr>
          <p:cNvPr id="169" name="Rectangle 168"/>
          <p:cNvSpPr/>
          <p:nvPr/>
        </p:nvSpPr>
        <p:spPr>
          <a:xfrm>
            <a:off x="11053962" y="1204361"/>
            <a:ext cx="1311620" cy="830997"/>
          </a:xfrm>
          <a:prstGeom prst="rect">
            <a:avLst/>
          </a:prstGeom>
        </p:spPr>
        <p:txBody>
          <a:bodyPr wrap="square">
            <a:spAutoFit/>
          </a:bodyPr>
          <a:lstStyle/>
          <a:p>
            <a:r>
              <a:rPr lang="zh-CN" altLang="en-US" sz="1600" b="1" dirty="0">
                <a:solidFill>
                  <a:srgbClr val="FF0000"/>
                </a:solidFill>
                <a:latin typeface="+mn-ea"/>
              </a:rPr>
              <a:t>市政公司，</a:t>
            </a:r>
            <a:endParaRPr lang="en-US" altLang="zh-CN" sz="1600" b="1" dirty="0">
              <a:solidFill>
                <a:srgbClr val="FF0000"/>
              </a:solidFill>
              <a:latin typeface="+mn-ea"/>
            </a:endParaRPr>
          </a:p>
          <a:p>
            <a:r>
              <a:rPr lang="zh-CN" altLang="en-US" sz="1600" b="1" dirty="0">
                <a:solidFill>
                  <a:srgbClr val="FF0000"/>
                </a:solidFill>
                <a:latin typeface="+mn-ea"/>
              </a:rPr>
              <a:t>县，及其他政治部门</a:t>
            </a:r>
            <a:endParaRPr lang="en-US" altLang="zh-CN" sz="1600" b="1" dirty="0">
              <a:solidFill>
                <a:srgbClr val="FF0000"/>
              </a:solidFill>
              <a:latin typeface="+mn-ea"/>
            </a:endParaRPr>
          </a:p>
        </p:txBody>
      </p:sp>
      <p:sp>
        <p:nvSpPr>
          <p:cNvPr id="170" name="Rectangle 169"/>
          <p:cNvSpPr/>
          <p:nvPr/>
        </p:nvSpPr>
        <p:spPr>
          <a:xfrm>
            <a:off x="8555712" y="743702"/>
            <a:ext cx="2847608" cy="338554"/>
          </a:xfrm>
          <a:prstGeom prst="rect">
            <a:avLst/>
          </a:prstGeom>
        </p:spPr>
        <p:txBody>
          <a:bodyPr wrap="square">
            <a:spAutoFit/>
          </a:bodyPr>
          <a:lstStyle/>
          <a:p>
            <a:r>
              <a:rPr lang="zh-CN" altLang="en-US" sz="1600" b="1" dirty="0">
                <a:solidFill>
                  <a:srgbClr val="FF0000"/>
                </a:solidFill>
                <a:latin typeface="+mn-ea"/>
              </a:rPr>
              <a:t>动议，规则，及命令</a:t>
            </a:r>
            <a:endParaRPr lang="en-US" altLang="zh-CN" sz="1600" b="1" dirty="0">
              <a:solidFill>
                <a:srgbClr val="FF0000"/>
              </a:solidFill>
              <a:latin typeface="+mn-ea"/>
            </a:endParaRPr>
          </a:p>
        </p:txBody>
      </p:sp>
      <p:sp>
        <p:nvSpPr>
          <p:cNvPr id="171" name="Rectangle 170"/>
          <p:cNvSpPr/>
          <p:nvPr/>
        </p:nvSpPr>
        <p:spPr>
          <a:xfrm>
            <a:off x="4945758" y="2685706"/>
            <a:ext cx="2847608" cy="830997"/>
          </a:xfrm>
          <a:prstGeom prst="rect">
            <a:avLst/>
          </a:prstGeom>
        </p:spPr>
        <p:txBody>
          <a:bodyPr wrap="square">
            <a:spAutoFit/>
          </a:bodyPr>
          <a:lstStyle/>
          <a:p>
            <a:r>
              <a:rPr lang="zh-CN" altLang="en-US" sz="1600" b="1" dirty="0">
                <a:solidFill>
                  <a:srgbClr val="FF0000"/>
                </a:solidFill>
                <a:latin typeface="+mn-ea"/>
              </a:rPr>
              <a:t>财产清偿</a:t>
            </a:r>
            <a:endParaRPr lang="en-US" altLang="zh-CN" sz="1600" b="1" dirty="0">
              <a:solidFill>
                <a:srgbClr val="FF0000"/>
              </a:solidFill>
              <a:latin typeface="+mn-ea"/>
            </a:endParaRPr>
          </a:p>
          <a:p>
            <a:r>
              <a:rPr lang="zh-CN" altLang="en-US" sz="1600" b="1" dirty="0">
                <a:solidFill>
                  <a:srgbClr val="FF0000"/>
                </a:solidFill>
                <a:latin typeface="+mn-ea"/>
              </a:rPr>
              <a:t>顺序及</a:t>
            </a:r>
            <a:endParaRPr lang="en-US" altLang="zh-CN" sz="1600" b="1" dirty="0">
              <a:solidFill>
                <a:srgbClr val="FF0000"/>
              </a:solidFill>
              <a:latin typeface="+mn-ea"/>
            </a:endParaRPr>
          </a:p>
          <a:p>
            <a:r>
              <a:rPr lang="zh-CN" altLang="en-US" sz="1600" b="1" dirty="0">
                <a:solidFill>
                  <a:srgbClr val="FF0000"/>
                </a:solidFill>
                <a:latin typeface="+mn-ea"/>
              </a:rPr>
              <a:t>转让逆序</a:t>
            </a:r>
            <a:endParaRPr lang="en-US" altLang="zh-CN" sz="1600" b="1" dirty="0">
              <a:solidFill>
                <a:srgbClr val="FF0000"/>
              </a:solidFill>
              <a:latin typeface="+mn-ea"/>
            </a:endParaRPr>
          </a:p>
        </p:txBody>
      </p:sp>
      <p:sp>
        <p:nvSpPr>
          <p:cNvPr id="172" name="Rectangle 171"/>
          <p:cNvSpPr/>
          <p:nvPr/>
        </p:nvSpPr>
        <p:spPr>
          <a:xfrm>
            <a:off x="1945296" y="1472780"/>
            <a:ext cx="2209039" cy="338554"/>
          </a:xfrm>
          <a:prstGeom prst="rect">
            <a:avLst/>
          </a:prstGeom>
        </p:spPr>
        <p:txBody>
          <a:bodyPr wrap="square">
            <a:spAutoFit/>
          </a:bodyPr>
          <a:lstStyle/>
          <a:p>
            <a:r>
              <a:rPr lang="zh-CN" altLang="en-US" sz="1600" b="1" dirty="0">
                <a:solidFill>
                  <a:srgbClr val="FF0000"/>
                </a:solidFill>
                <a:latin typeface="+mn-ea"/>
              </a:rPr>
              <a:t>原木及木材</a:t>
            </a:r>
            <a:endParaRPr lang="en-US" altLang="zh-CN" sz="1600" b="1" dirty="0">
              <a:solidFill>
                <a:srgbClr val="FF0000"/>
              </a:solidFill>
              <a:latin typeface="+mn-ea"/>
            </a:endParaRPr>
          </a:p>
        </p:txBody>
      </p:sp>
      <p:sp>
        <p:nvSpPr>
          <p:cNvPr id="173" name="Rectangle 172"/>
          <p:cNvSpPr/>
          <p:nvPr/>
        </p:nvSpPr>
        <p:spPr>
          <a:xfrm>
            <a:off x="1839418" y="4891217"/>
            <a:ext cx="2847608" cy="338554"/>
          </a:xfrm>
          <a:prstGeom prst="rect">
            <a:avLst/>
          </a:prstGeom>
        </p:spPr>
        <p:txBody>
          <a:bodyPr wrap="square">
            <a:spAutoFit/>
          </a:bodyPr>
          <a:lstStyle/>
          <a:p>
            <a:r>
              <a:rPr lang="zh-CN" altLang="en-US" sz="1600" b="1" dirty="0">
                <a:solidFill>
                  <a:srgbClr val="FF0000"/>
                </a:solidFill>
                <a:latin typeface="+mn-ea"/>
              </a:rPr>
              <a:t>暴徒与骚乱</a:t>
            </a:r>
            <a:endParaRPr lang="en-US" altLang="zh-CN" sz="1600" b="1" dirty="0">
              <a:solidFill>
                <a:srgbClr val="FF0000"/>
              </a:solidFill>
              <a:latin typeface="+mn-ea"/>
            </a:endParaRPr>
          </a:p>
        </p:txBody>
      </p:sp>
      <p:sp>
        <p:nvSpPr>
          <p:cNvPr id="174" name="Rectangle 173"/>
          <p:cNvSpPr/>
          <p:nvPr/>
        </p:nvSpPr>
        <p:spPr>
          <a:xfrm>
            <a:off x="6955546" y="1718913"/>
            <a:ext cx="2847608" cy="338554"/>
          </a:xfrm>
          <a:prstGeom prst="rect">
            <a:avLst/>
          </a:prstGeom>
        </p:spPr>
        <p:txBody>
          <a:bodyPr wrap="square">
            <a:spAutoFit/>
          </a:bodyPr>
          <a:lstStyle/>
          <a:p>
            <a:r>
              <a:rPr lang="zh-CN" altLang="en-US" sz="1600" b="1" dirty="0">
                <a:solidFill>
                  <a:srgbClr val="FF0000"/>
                </a:solidFill>
                <a:latin typeface="+mn-ea"/>
              </a:rPr>
              <a:t>禁止出境令</a:t>
            </a:r>
            <a:endParaRPr lang="en-US" altLang="zh-CN" sz="1600" b="1" dirty="0">
              <a:solidFill>
                <a:srgbClr val="FF0000"/>
              </a:solidFill>
              <a:latin typeface="+mn-ea"/>
            </a:endParaRPr>
          </a:p>
        </p:txBody>
      </p:sp>
      <p:sp>
        <p:nvSpPr>
          <p:cNvPr id="175" name="Rectangle 174"/>
          <p:cNvSpPr/>
          <p:nvPr/>
        </p:nvSpPr>
        <p:spPr>
          <a:xfrm>
            <a:off x="3310354" y="4636442"/>
            <a:ext cx="2847608" cy="338554"/>
          </a:xfrm>
          <a:prstGeom prst="rect">
            <a:avLst/>
          </a:prstGeom>
        </p:spPr>
        <p:txBody>
          <a:bodyPr wrap="square">
            <a:spAutoFit/>
          </a:bodyPr>
          <a:lstStyle/>
          <a:p>
            <a:r>
              <a:rPr lang="zh-CN" altLang="en-US" sz="1600" b="1" dirty="0">
                <a:solidFill>
                  <a:srgbClr val="FF0000"/>
                </a:solidFill>
                <a:latin typeface="+mn-ea"/>
              </a:rPr>
              <a:t>活动住房及家庭拖车停车场</a:t>
            </a:r>
            <a:endParaRPr lang="en-US" altLang="zh-CN" sz="1600" b="1" dirty="0">
              <a:solidFill>
                <a:srgbClr val="FF0000"/>
              </a:solidFill>
              <a:latin typeface="+mn-ea"/>
            </a:endParaRPr>
          </a:p>
        </p:txBody>
      </p:sp>
      <p:sp>
        <p:nvSpPr>
          <p:cNvPr id="176" name="Rectangle 175"/>
          <p:cNvSpPr/>
          <p:nvPr/>
        </p:nvSpPr>
        <p:spPr>
          <a:xfrm>
            <a:off x="2199508" y="4406129"/>
            <a:ext cx="2847608" cy="338554"/>
          </a:xfrm>
          <a:prstGeom prst="rect">
            <a:avLst/>
          </a:prstGeom>
        </p:spPr>
        <p:txBody>
          <a:bodyPr wrap="square">
            <a:spAutoFit/>
          </a:bodyPr>
          <a:lstStyle/>
          <a:p>
            <a:r>
              <a:rPr lang="zh-CN" altLang="en-US" sz="1600" b="1" dirty="0">
                <a:solidFill>
                  <a:srgbClr val="FF0000"/>
                </a:solidFill>
                <a:latin typeface="+mn-ea"/>
              </a:rPr>
              <a:t>矿山及矿产</a:t>
            </a:r>
            <a:endParaRPr lang="en-US" altLang="zh-CN" sz="1600" b="1" dirty="0">
              <a:solidFill>
                <a:srgbClr val="FF0000"/>
              </a:solidFill>
              <a:latin typeface="+mn-ea"/>
            </a:endParaRPr>
          </a:p>
        </p:txBody>
      </p:sp>
      <p:sp>
        <p:nvSpPr>
          <p:cNvPr id="52" name="Rectangle 51"/>
          <p:cNvSpPr/>
          <p:nvPr/>
        </p:nvSpPr>
        <p:spPr>
          <a:xfrm>
            <a:off x="6653904" y="1471266"/>
            <a:ext cx="2847608" cy="338554"/>
          </a:xfrm>
          <a:prstGeom prst="rect">
            <a:avLst/>
          </a:prstGeom>
        </p:spPr>
        <p:txBody>
          <a:bodyPr wrap="square">
            <a:spAutoFit/>
          </a:bodyPr>
          <a:lstStyle/>
          <a:p>
            <a:r>
              <a:rPr lang="zh-CN" altLang="en-US" sz="1600" b="1" dirty="0">
                <a:solidFill>
                  <a:srgbClr val="FF0000"/>
                </a:solidFill>
                <a:latin typeface="+mn-ea"/>
              </a:rPr>
              <a:t>名称</a:t>
            </a:r>
            <a:endParaRPr lang="en-US" altLang="zh-CN" sz="1600" b="1" dirty="0">
              <a:solidFill>
                <a:srgbClr val="FF0000"/>
              </a:solidFill>
              <a:latin typeface="+mn-ea"/>
            </a:endParaRPr>
          </a:p>
        </p:txBody>
      </p:sp>
      <p:sp>
        <p:nvSpPr>
          <p:cNvPr id="60" name="Rectangle 59"/>
          <p:cNvSpPr/>
          <p:nvPr/>
        </p:nvSpPr>
        <p:spPr>
          <a:xfrm>
            <a:off x="2756752" y="4151354"/>
            <a:ext cx="2847608" cy="338554"/>
          </a:xfrm>
          <a:prstGeom prst="rect">
            <a:avLst/>
          </a:prstGeom>
        </p:spPr>
        <p:txBody>
          <a:bodyPr wrap="square">
            <a:spAutoFit/>
          </a:bodyPr>
          <a:lstStyle/>
          <a:p>
            <a:r>
              <a:rPr lang="zh-CN" altLang="en-US" sz="1600" b="1" dirty="0">
                <a:solidFill>
                  <a:srgbClr val="FF0000"/>
                </a:solidFill>
                <a:latin typeface="+mn-ea"/>
              </a:rPr>
              <a:t>军事及民防</a:t>
            </a:r>
            <a:endParaRPr lang="en-US" altLang="zh-CN" sz="1600" b="1" dirty="0">
              <a:solidFill>
                <a:srgbClr val="FF0000"/>
              </a:solidFill>
              <a:latin typeface="+mn-ea"/>
            </a:endParaRPr>
          </a:p>
        </p:txBody>
      </p:sp>
      <p:sp>
        <p:nvSpPr>
          <p:cNvPr id="53" name="Rectangle 52"/>
          <p:cNvSpPr/>
          <p:nvPr/>
        </p:nvSpPr>
        <p:spPr>
          <a:xfrm>
            <a:off x="284426" y="762103"/>
            <a:ext cx="5778743"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Limited Liability Companies </a:t>
            </a:r>
          </a:p>
          <a:p>
            <a:pPr>
              <a:buFont typeface="Arial" panose="020B0604020202020204" pitchFamily="34" charset="0"/>
              <a:buChar char="•"/>
            </a:pPr>
            <a:r>
              <a:rPr lang="en-US" sz="1600" dirty="0">
                <a:solidFill>
                  <a:srgbClr val="373739"/>
                </a:solidFill>
                <a:latin typeface="Helvetica" panose="020B0604020202020204" pitchFamily="34" charset="0"/>
              </a:rPr>
              <a:t>Lis </a:t>
            </a:r>
            <a:r>
              <a:rPr lang="en-US" sz="1600" dirty="0" err="1">
                <a:solidFill>
                  <a:srgbClr val="373739"/>
                </a:solidFill>
                <a:latin typeface="Helvetica" panose="020B0604020202020204" pitchFamily="34" charset="0"/>
              </a:rPr>
              <a:t>Pendens</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Lobbying </a:t>
            </a:r>
          </a:p>
          <a:p>
            <a:pPr>
              <a:buFont typeface="Arial" panose="020B0604020202020204" pitchFamily="34" charset="0"/>
              <a:buChar char="•"/>
            </a:pPr>
            <a:r>
              <a:rPr lang="en-US" sz="1600" dirty="0">
                <a:solidFill>
                  <a:srgbClr val="373739"/>
                </a:solidFill>
                <a:latin typeface="Helvetica" panose="020B0604020202020204" pitchFamily="34" charset="0"/>
              </a:rPr>
              <a:t>Logs and Timber </a:t>
            </a:r>
          </a:p>
          <a:p>
            <a:pPr>
              <a:buFont typeface="Arial" panose="020B0604020202020204" pitchFamily="34" charset="0"/>
              <a:buChar char="•"/>
            </a:pPr>
            <a:r>
              <a:rPr lang="en-US" sz="1600" dirty="0">
                <a:solidFill>
                  <a:srgbClr val="373739"/>
                </a:solidFill>
                <a:latin typeface="Helvetica" panose="020B0604020202020204" pitchFamily="34" charset="0"/>
              </a:rPr>
              <a:t>Lost and Destroyed Instruments </a:t>
            </a:r>
          </a:p>
          <a:p>
            <a:pPr>
              <a:buFont typeface="Arial" panose="020B0604020202020204" pitchFamily="34" charset="0"/>
              <a:buChar char="•"/>
            </a:pPr>
            <a:r>
              <a:rPr lang="en-US" sz="1600" dirty="0">
                <a:solidFill>
                  <a:srgbClr val="373739"/>
                </a:solidFill>
                <a:latin typeface="Helvetica" panose="020B0604020202020204" pitchFamily="34" charset="0"/>
              </a:rPr>
              <a:t>Malicious Mischief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Malicious Prosecution </a:t>
            </a:r>
          </a:p>
          <a:p>
            <a:pPr>
              <a:buFont typeface="Arial" panose="020B0604020202020204" pitchFamily="34" charset="0"/>
              <a:buChar char="•"/>
            </a:pPr>
            <a:r>
              <a:rPr lang="en-US" sz="1600" dirty="0">
                <a:solidFill>
                  <a:srgbClr val="373739"/>
                </a:solidFill>
                <a:latin typeface="Helvetica" panose="020B0604020202020204" pitchFamily="34" charset="0"/>
              </a:rPr>
              <a:t>Mandamus </a:t>
            </a:r>
          </a:p>
          <a:p>
            <a:pPr>
              <a:buFont typeface="Arial" panose="020B0604020202020204" pitchFamily="34" charset="0"/>
              <a:buChar char="•"/>
            </a:pPr>
            <a:r>
              <a:rPr lang="en-US" sz="1600" dirty="0">
                <a:solidFill>
                  <a:srgbClr val="373739"/>
                </a:solidFill>
                <a:latin typeface="Helvetica" panose="020B0604020202020204" pitchFamily="34" charset="0"/>
              </a:rPr>
              <a:t>Markets and Marketing </a:t>
            </a:r>
          </a:p>
          <a:p>
            <a:pPr>
              <a:buFont typeface="Arial" panose="020B0604020202020204" pitchFamily="34" charset="0"/>
              <a:buChar char="•"/>
            </a:pPr>
            <a:r>
              <a:rPr lang="en-US" sz="1600" dirty="0">
                <a:solidFill>
                  <a:srgbClr val="373739"/>
                </a:solidFill>
                <a:latin typeface="Helvetica" panose="020B0604020202020204" pitchFamily="34" charset="0"/>
              </a:rPr>
              <a:t>Marriage </a:t>
            </a:r>
          </a:p>
          <a:p>
            <a:pPr>
              <a:buFont typeface="Arial" panose="020B0604020202020204" pitchFamily="34" charset="0"/>
              <a:buChar char="•"/>
            </a:pPr>
            <a:r>
              <a:rPr lang="en-US" sz="1600" dirty="0">
                <a:solidFill>
                  <a:srgbClr val="373739"/>
                </a:solidFill>
                <a:latin typeface="Helvetica" panose="020B0604020202020204" pitchFamily="34" charset="0"/>
              </a:rPr>
              <a:t>Marshaling Assets and Inverse Order of Alienation </a:t>
            </a:r>
          </a:p>
          <a:p>
            <a:pPr>
              <a:buFont typeface="Arial" panose="020B0604020202020204" pitchFamily="34" charset="0"/>
              <a:buChar char="•"/>
            </a:pPr>
            <a:r>
              <a:rPr lang="en-US" sz="1600" dirty="0">
                <a:solidFill>
                  <a:srgbClr val="373739"/>
                </a:solidFill>
                <a:latin typeface="Helvetica" panose="020B0604020202020204" pitchFamily="34" charset="0"/>
              </a:rPr>
              <a:t>Mayhem and Related Offenses </a:t>
            </a:r>
          </a:p>
          <a:p>
            <a:pPr>
              <a:buFont typeface="Arial" panose="020B0604020202020204" pitchFamily="34" charset="0"/>
              <a:buChar char="•"/>
            </a:pPr>
            <a:r>
              <a:rPr lang="en-US" sz="1600" dirty="0">
                <a:solidFill>
                  <a:srgbClr val="373739"/>
                </a:solidFill>
                <a:latin typeface="Helvetica" panose="020B0604020202020204" pitchFamily="34" charset="0"/>
              </a:rPr>
              <a:t>Mechanics' Liens </a:t>
            </a:r>
          </a:p>
          <a:p>
            <a:pPr>
              <a:buFont typeface="Arial" panose="020B0604020202020204" pitchFamily="34" charset="0"/>
              <a:buChar char="•"/>
            </a:pPr>
            <a:r>
              <a:rPr lang="en-US" sz="1600" dirty="0">
                <a:solidFill>
                  <a:srgbClr val="373739"/>
                </a:solidFill>
                <a:latin typeface="Helvetica" panose="020B0604020202020204" pitchFamily="34" charset="0"/>
              </a:rPr>
              <a:t>Mentally Impaired Persons </a:t>
            </a:r>
          </a:p>
          <a:p>
            <a:pPr>
              <a:buFont typeface="Arial" panose="020B0604020202020204" pitchFamily="34" charset="0"/>
              <a:buChar char="•"/>
            </a:pPr>
            <a:r>
              <a:rPr lang="en-US" sz="1600" dirty="0">
                <a:solidFill>
                  <a:srgbClr val="373739"/>
                </a:solidFill>
                <a:latin typeface="Helvetica" panose="020B0604020202020204" pitchFamily="34" charset="0"/>
              </a:rPr>
              <a:t>Military and Civil Defense </a:t>
            </a:r>
          </a:p>
          <a:p>
            <a:pPr>
              <a:buFont typeface="Arial" panose="020B0604020202020204" pitchFamily="34" charset="0"/>
              <a:buChar char="•"/>
            </a:pPr>
            <a:r>
              <a:rPr lang="en-US" sz="1600" dirty="0">
                <a:solidFill>
                  <a:srgbClr val="373739"/>
                </a:solidFill>
                <a:latin typeface="Helvetica" panose="020B0604020202020204" pitchFamily="34" charset="0"/>
              </a:rPr>
              <a:t>Mines and Minerals </a:t>
            </a:r>
          </a:p>
          <a:p>
            <a:pPr>
              <a:buFont typeface="Arial" panose="020B0604020202020204" pitchFamily="34" charset="0"/>
              <a:buChar char="•"/>
            </a:pPr>
            <a:r>
              <a:rPr lang="en-US" sz="1600" dirty="0">
                <a:solidFill>
                  <a:srgbClr val="373739"/>
                </a:solidFill>
                <a:latin typeface="Helvetica" panose="020B0604020202020204" pitchFamily="34" charset="0"/>
              </a:rPr>
              <a:t>Mobile Homes and Trailer Parks </a:t>
            </a:r>
          </a:p>
          <a:p>
            <a:pPr>
              <a:buFont typeface="Arial" panose="020B0604020202020204" pitchFamily="34" charset="0"/>
              <a:buChar char="•"/>
            </a:pPr>
            <a:r>
              <a:rPr lang="en-US" sz="1600" dirty="0">
                <a:solidFill>
                  <a:srgbClr val="373739"/>
                </a:solidFill>
                <a:latin typeface="Helvetica" panose="020B0604020202020204" pitchFamily="34" charset="0"/>
              </a:rPr>
              <a:t>Mobs and Riots </a:t>
            </a:r>
          </a:p>
          <a:p>
            <a:pPr>
              <a:buFont typeface="Arial" panose="020B0604020202020204" pitchFamily="34" charset="0"/>
              <a:buChar char="•"/>
            </a:pPr>
            <a:r>
              <a:rPr lang="en-US" sz="1600" dirty="0">
                <a:solidFill>
                  <a:srgbClr val="373739"/>
                </a:solidFill>
                <a:latin typeface="Helvetica" panose="020B0604020202020204" pitchFamily="34" charset="0"/>
              </a:rPr>
              <a:t>Money </a:t>
            </a:r>
          </a:p>
          <a:p>
            <a:pPr>
              <a:buFont typeface="Arial" panose="020B0604020202020204" pitchFamily="34" charset="0"/>
              <a:buChar char="•"/>
            </a:pPr>
            <a:r>
              <a:rPr lang="en-US" sz="1600" dirty="0">
                <a:solidFill>
                  <a:srgbClr val="373739"/>
                </a:solidFill>
                <a:latin typeface="Helvetica" panose="020B0604020202020204" pitchFamily="34" charset="0"/>
              </a:rPr>
              <a:t>Moneylenders and Pawnbrokers </a:t>
            </a:r>
          </a:p>
          <a:p>
            <a:pPr>
              <a:buFont typeface="Arial" panose="020B0604020202020204" pitchFamily="34" charset="0"/>
              <a:buChar char="•"/>
            </a:pPr>
            <a:r>
              <a:rPr lang="en-US" sz="1600" dirty="0">
                <a:solidFill>
                  <a:srgbClr val="373739"/>
                </a:solidFill>
                <a:latin typeface="Helvetica" panose="020B0604020202020204" pitchFamily="34" charset="0"/>
              </a:rPr>
              <a:t>Monopolies, Restraints of Trade, and Unfair Trade Practices </a:t>
            </a:r>
          </a:p>
          <a:p>
            <a:pPr>
              <a:buFont typeface="Arial" panose="020B0604020202020204" pitchFamily="34" charset="0"/>
              <a:buChar char="•"/>
            </a:pPr>
            <a:r>
              <a:rPr lang="en-US" sz="1600" dirty="0">
                <a:solidFill>
                  <a:srgbClr val="373739"/>
                </a:solidFill>
                <a:latin typeface="Helvetica" panose="020B0604020202020204" pitchFamily="34" charset="0"/>
              </a:rPr>
              <a:t>Mortgages </a:t>
            </a:r>
          </a:p>
        </p:txBody>
      </p:sp>
      <p:sp>
        <p:nvSpPr>
          <p:cNvPr id="63" name="Rectangle 62"/>
          <p:cNvSpPr/>
          <p:nvPr/>
        </p:nvSpPr>
        <p:spPr>
          <a:xfrm>
            <a:off x="5939493" y="762103"/>
            <a:ext cx="631089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Motions, Rules, and Orders </a:t>
            </a:r>
          </a:p>
          <a:p>
            <a:pPr>
              <a:buFont typeface="Arial" panose="020B0604020202020204" pitchFamily="34" charset="0"/>
              <a:buChar char="•"/>
            </a:pPr>
            <a:r>
              <a:rPr lang="en-US" sz="1600" dirty="0">
                <a:solidFill>
                  <a:srgbClr val="373739"/>
                </a:solidFill>
                <a:latin typeface="Helvetica" panose="020B0604020202020204" pitchFamily="34" charset="0"/>
              </a:rPr>
              <a:t>Municipal Corporations, Counties, and Other Political Subdivisions </a:t>
            </a:r>
          </a:p>
          <a:p>
            <a:pPr>
              <a:buFont typeface="Arial" panose="020B0604020202020204" pitchFamily="34" charset="0"/>
              <a:buChar char="•"/>
            </a:pPr>
            <a:r>
              <a:rPr lang="en-US" sz="1600" dirty="0">
                <a:solidFill>
                  <a:srgbClr val="373739"/>
                </a:solidFill>
                <a:latin typeface="Helvetica" panose="020B0604020202020204" pitchFamily="34" charset="0"/>
              </a:rPr>
              <a:t>Municipal, County, School, and State Tort Liability </a:t>
            </a:r>
          </a:p>
          <a:p>
            <a:pPr>
              <a:buFont typeface="Arial" panose="020B0604020202020204" pitchFamily="34" charset="0"/>
              <a:buChar char="•"/>
            </a:pPr>
            <a:r>
              <a:rPr lang="en-US" sz="1600" dirty="0">
                <a:solidFill>
                  <a:srgbClr val="373739"/>
                </a:solidFill>
                <a:latin typeface="Helvetica" panose="020B0604020202020204" pitchFamily="34" charset="0"/>
              </a:rPr>
              <a:t>Name </a:t>
            </a:r>
          </a:p>
          <a:p>
            <a:pPr>
              <a:buFont typeface="Arial" panose="020B0604020202020204" pitchFamily="34" charset="0"/>
              <a:buChar char="•"/>
            </a:pPr>
            <a:r>
              <a:rPr lang="en-US" sz="1600" dirty="0">
                <a:solidFill>
                  <a:srgbClr val="373739"/>
                </a:solidFill>
                <a:latin typeface="Helvetica" panose="020B0604020202020204" pitchFamily="34" charset="0"/>
              </a:rPr>
              <a:t>Ne Exeat </a:t>
            </a:r>
          </a:p>
          <a:p>
            <a:pPr>
              <a:buFont typeface="Arial" panose="020B0604020202020204" pitchFamily="34" charset="0"/>
              <a:buChar char="•"/>
            </a:pPr>
            <a:r>
              <a:rPr lang="en-US" sz="1600" dirty="0">
                <a:solidFill>
                  <a:srgbClr val="373739"/>
                </a:solidFill>
                <a:latin typeface="Helvetica" panose="020B0604020202020204" pitchFamily="34" charset="0"/>
              </a:rPr>
              <a:t>Negligence </a:t>
            </a:r>
          </a:p>
          <a:p>
            <a:pPr>
              <a:buFont typeface="Arial" panose="020B0604020202020204" pitchFamily="34" charset="0"/>
              <a:buChar char="•"/>
            </a:pPr>
            <a:r>
              <a:rPr lang="en-US" sz="1600" dirty="0">
                <a:solidFill>
                  <a:srgbClr val="373739"/>
                </a:solidFill>
                <a:latin typeface="Helvetica" panose="020B0604020202020204" pitchFamily="34" charset="0"/>
              </a:rPr>
              <a:t>Newspapers, Periodicals, and Press Associations </a:t>
            </a:r>
          </a:p>
          <a:p>
            <a:pPr>
              <a:buFont typeface="Arial" panose="020B0604020202020204" pitchFamily="34" charset="0"/>
              <a:buChar char="•"/>
            </a:pPr>
            <a:r>
              <a:rPr lang="en-US" sz="1600" dirty="0">
                <a:solidFill>
                  <a:srgbClr val="373739"/>
                </a:solidFill>
                <a:latin typeface="Helvetica" panose="020B0604020202020204" pitchFamily="34" charset="0"/>
              </a:rPr>
              <a:t>New Trial </a:t>
            </a:r>
          </a:p>
          <a:p>
            <a:pPr>
              <a:buFont typeface="Arial" panose="020B0604020202020204" pitchFamily="34" charset="0"/>
              <a:buChar char="•"/>
            </a:pPr>
            <a:r>
              <a:rPr lang="en-US" sz="1600" dirty="0">
                <a:solidFill>
                  <a:srgbClr val="373739"/>
                </a:solidFill>
                <a:latin typeface="Helvetica" panose="020B0604020202020204" pitchFamily="34" charset="0"/>
              </a:rPr>
              <a:t>Notaries Public </a:t>
            </a:r>
          </a:p>
          <a:p>
            <a:pPr>
              <a:buFont typeface="Arial" panose="020B0604020202020204" pitchFamily="34" charset="0"/>
              <a:buChar char="•"/>
            </a:pPr>
            <a:r>
              <a:rPr lang="en-US" sz="1600" dirty="0">
                <a:solidFill>
                  <a:srgbClr val="373739"/>
                </a:solidFill>
                <a:latin typeface="Helvetica" panose="020B0604020202020204" pitchFamily="34" charset="0"/>
              </a:rPr>
              <a:t>Notice </a:t>
            </a:r>
          </a:p>
          <a:p>
            <a:pPr>
              <a:buFont typeface="Arial" panose="020B0604020202020204" pitchFamily="34" charset="0"/>
              <a:buChar char="•"/>
            </a:pPr>
            <a:r>
              <a:rPr lang="en-US" sz="1600" dirty="0">
                <a:solidFill>
                  <a:srgbClr val="373739"/>
                </a:solidFill>
                <a:latin typeface="Helvetica" panose="020B0604020202020204" pitchFamily="34" charset="0"/>
              </a:rPr>
              <a:t>Novation </a:t>
            </a:r>
          </a:p>
          <a:p>
            <a:pPr>
              <a:buFont typeface="Arial" panose="020B0604020202020204" pitchFamily="34" charset="0"/>
              <a:buChar char="•"/>
            </a:pPr>
            <a:r>
              <a:rPr lang="en-US" sz="1600" dirty="0">
                <a:solidFill>
                  <a:srgbClr val="373739"/>
                </a:solidFill>
                <a:latin typeface="Helvetica" panose="020B0604020202020204" pitchFamily="34" charset="0"/>
              </a:rPr>
              <a:t>Nuisances </a:t>
            </a:r>
          </a:p>
          <a:p>
            <a:pPr>
              <a:buFont typeface="Arial" panose="020B0604020202020204" pitchFamily="34" charset="0"/>
              <a:buChar char="•"/>
            </a:pPr>
            <a:r>
              <a:rPr lang="en-US" sz="1600" dirty="0">
                <a:solidFill>
                  <a:srgbClr val="373739"/>
                </a:solidFill>
                <a:latin typeface="Helvetica" panose="020B0604020202020204" pitchFamily="34" charset="0"/>
              </a:rPr>
              <a:t>Oath and Affirmation </a:t>
            </a:r>
          </a:p>
          <a:p>
            <a:pPr>
              <a:buFont typeface="Arial" panose="020B0604020202020204" pitchFamily="34" charset="0"/>
              <a:buChar char="•"/>
            </a:pPr>
            <a:r>
              <a:rPr lang="en-US" sz="1600" dirty="0">
                <a:solidFill>
                  <a:srgbClr val="373739"/>
                </a:solidFill>
                <a:latin typeface="Helvetica" panose="020B0604020202020204" pitchFamily="34" charset="0"/>
              </a:rPr>
              <a:t>Obstructing Justice </a:t>
            </a:r>
          </a:p>
          <a:p>
            <a:pPr>
              <a:buFont typeface="Arial" panose="020B0604020202020204" pitchFamily="34" charset="0"/>
              <a:buChar char="•"/>
            </a:pPr>
            <a:r>
              <a:rPr lang="en-US" sz="1600" dirty="0">
                <a:solidFill>
                  <a:srgbClr val="373739"/>
                </a:solidFill>
                <a:latin typeface="Helvetica" panose="020B0604020202020204" pitchFamily="34" charset="0"/>
              </a:rPr>
              <a:t>Occupations, Trades, and Professions </a:t>
            </a:r>
          </a:p>
          <a:p>
            <a:pPr>
              <a:buFont typeface="Arial" panose="020B0604020202020204" pitchFamily="34" charset="0"/>
              <a:buChar char="•"/>
            </a:pPr>
            <a:r>
              <a:rPr lang="en-US" sz="1600" dirty="0">
                <a:solidFill>
                  <a:srgbClr val="373739"/>
                </a:solidFill>
                <a:latin typeface="Helvetica" panose="020B0604020202020204" pitchFamily="34" charset="0"/>
              </a:rPr>
              <a:t>Pardon and Parole </a:t>
            </a:r>
          </a:p>
          <a:p>
            <a:pPr>
              <a:buFont typeface="Arial" panose="020B0604020202020204" pitchFamily="34" charset="0"/>
              <a:buChar char="•"/>
            </a:pPr>
            <a:r>
              <a:rPr lang="en-US" sz="1600" dirty="0">
                <a:solidFill>
                  <a:srgbClr val="373739"/>
                </a:solidFill>
                <a:latin typeface="Helvetica" panose="020B0604020202020204" pitchFamily="34" charset="0"/>
              </a:rPr>
              <a:t>Parent and Child </a:t>
            </a:r>
          </a:p>
          <a:p>
            <a:pPr>
              <a:buFont typeface="Arial" panose="020B0604020202020204" pitchFamily="34" charset="0"/>
              <a:buChar char="•"/>
            </a:pPr>
            <a:r>
              <a:rPr lang="en-US" sz="1600" dirty="0">
                <a:solidFill>
                  <a:srgbClr val="373739"/>
                </a:solidFill>
                <a:latin typeface="Helvetica" panose="020B0604020202020204" pitchFamily="34" charset="0"/>
              </a:rPr>
              <a:t>Parks, Squares, and Playgrounds </a:t>
            </a:r>
          </a:p>
          <a:p>
            <a:pPr>
              <a:buFont typeface="Arial" panose="020B0604020202020204" pitchFamily="34" charset="0"/>
              <a:buChar char="•"/>
            </a:pPr>
            <a:r>
              <a:rPr lang="en-US" sz="1600" dirty="0">
                <a:solidFill>
                  <a:srgbClr val="373739"/>
                </a:solidFill>
                <a:latin typeface="Helvetica" panose="020B0604020202020204" pitchFamily="34" charset="0"/>
              </a:rPr>
              <a:t>Parliamentary Law </a:t>
            </a:r>
          </a:p>
          <a:p>
            <a:pPr>
              <a:buFont typeface="Arial" panose="020B0604020202020204" pitchFamily="34" charset="0"/>
              <a:buChar char="•"/>
            </a:pPr>
            <a:r>
              <a:rPr lang="en-US" sz="1600" dirty="0">
                <a:solidFill>
                  <a:srgbClr val="373739"/>
                </a:solidFill>
                <a:latin typeface="Helvetica" panose="020B0604020202020204" pitchFamily="34" charset="0"/>
              </a:rPr>
              <a:t>Parties </a:t>
            </a:r>
          </a:p>
          <a:p>
            <a:pPr>
              <a:buFont typeface="Arial" panose="020B0604020202020204" pitchFamily="34" charset="0"/>
              <a:buChar char="•"/>
            </a:pPr>
            <a:r>
              <a:rPr lang="en-US" sz="1600" dirty="0">
                <a:solidFill>
                  <a:srgbClr val="373739"/>
                </a:solidFill>
                <a:latin typeface="Helvetica" panose="020B0604020202020204" pitchFamily="34" charset="0"/>
              </a:rPr>
              <a:t>Partition </a:t>
            </a:r>
          </a:p>
          <a:p>
            <a:pPr>
              <a:buFont typeface="Arial" panose="020B0604020202020204" pitchFamily="34" charset="0"/>
              <a:buChar char="•"/>
            </a:pPr>
            <a:r>
              <a:rPr lang="en-US" sz="1600" dirty="0">
                <a:solidFill>
                  <a:srgbClr val="373739"/>
                </a:solidFill>
                <a:latin typeface="Helvetica" panose="020B0604020202020204" pitchFamily="34" charset="0"/>
              </a:rPr>
              <a:t>Partnership </a:t>
            </a:r>
          </a:p>
        </p:txBody>
      </p:sp>
      <p:sp>
        <p:nvSpPr>
          <p:cNvPr id="2" name="Slide Number Placeholder 1">
            <a:extLst>
              <a:ext uri="{FF2B5EF4-FFF2-40B4-BE49-F238E27FC236}">
                <a16:creationId xmlns:a16="http://schemas.microsoft.com/office/drawing/2014/main" id="{720A5D9B-CE5C-479B-980E-DD05EBFEC89C}"/>
              </a:ext>
            </a:extLst>
          </p:cNvPr>
          <p:cNvSpPr>
            <a:spLocks noGrp="1"/>
          </p:cNvSpPr>
          <p:nvPr>
            <p:ph type="sldNum" sz="quarter" idx="12"/>
          </p:nvPr>
        </p:nvSpPr>
        <p:spPr/>
        <p:txBody>
          <a:bodyPr/>
          <a:lstStyle/>
          <a:p>
            <a:fld id="{AFAE5B16-0F33-4EE9-AE34-61D676368225}" type="slidenum">
              <a:rPr lang="zh-CN" altLang="en-US" smtClean="0"/>
              <a:t>32</a:t>
            </a:fld>
            <a:endParaRPr lang="zh-CN" altLang="en-US"/>
          </a:p>
        </p:txBody>
      </p:sp>
    </p:spTree>
    <p:custDataLst>
      <p:tags r:id="rId1"/>
    </p:custDataLst>
    <p:extLst>
      <p:ext uri="{BB962C8B-B14F-4D97-AF65-F5344CB8AC3E}">
        <p14:creationId xmlns:p14="http://schemas.microsoft.com/office/powerpoint/2010/main" val="1016740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Sources</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9105236" y="2938716"/>
            <a:ext cx="2847608" cy="338554"/>
          </a:xfrm>
          <a:prstGeom prst="rect">
            <a:avLst/>
          </a:prstGeom>
        </p:spPr>
        <p:txBody>
          <a:bodyPr wrap="square">
            <a:spAutoFit/>
          </a:bodyPr>
          <a:lstStyle/>
          <a:p>
            <a:r>
              <a:rPr lang="zh-CN" altLang="en-US" sz="1600" b="1" dirty="0">
                <a:solidFill>
                  <a:srgbClr val="FF0000"/>
                </a:solidFill>
                <a:latin typeface="+mn-ea"/>
              </a:rPr>
              <a:t>公共证券及债务</a:t>
            </a:r>
            <a:endParaRPr lang="en-US" altLang="zh-CN" sz="1600" b="1" dirty="0">
              <a:solidFill>
                <a:srgbClr val="FF0000"/>
              </a:solidFill>
              <a:latin typeface="+mn-ea"/>
            </a:endParaRPr>
          </a:p>
        </p:txBody>
      </p:sp>
      <p:sp>
        <p:nvSpPr>
          <p:cNvPr id="56" name="Rectangle 55"/>
          <p:cNvSpPr/>
          <p:nvPr/>
        </p:nvSpPr>
        <p:spPr>
          <a:xfrm>
            <a:off x="4028412" y="2679812"/>
            <a:ext cx="2847608" cy="338554"/>
          </a:xfrm>
          <a:prstGeom prst="rect">
            <a:avLst/>
          </a:prstGeom>
        </p:spPr>
        <p:txBody>
          <a:bodyPr wrap="square">
            <a:spAutoFit/>
          </a:bodyPr>
          <a:lstStyle/>
          <a:p>
            <a:r>
              <a:rPr lang="zh-CN" altLang="en-US" sz="1600" b="1" dirty="0">
                <a:solidFill>
                  <a:srgbClr val="FF0000"/>
                </a:solidFill>
                <a:latin typeface="+mn-ea"/>
              </a:rPr>
              <a:t>让渡的永续性及限制</a:t>
            </a:r>
            <a:endParaRPr lang="en-US" altLang="zh-CN" sz="1600" b="1" dirty="0">
              <a:solidFill>
                <a:srgbClr val="FF0000"/>
              </a:solidFill>
              <a:latin typeface="+mn-ea"/>
            </a:endParaRPr>
          </a:p>
        </p:txBody>
      </p:sp>
      <p:sp>
        <p:nvSpPr>
          <p:cNvPr id="57" name="Rectangle 56"/>
          <p:cNvSpPr/>
          <p:nvPr/>
        </p:nvSpPr>
        <p:spPr>
          <a:xfrm>
            <a:off x="8090475" y="1714083"/>
            <a:ext cx="1627858" cy="338554"/>
          </a:xfrm>
          <a:prstGeom prst="rect">
            <a:avLst/>
          </a:prstGeom>
        </p:spPr>
        <p:txBody>
          <a:bodyPr wrap="square">
            <a:spAutoFit/>
          </a:bodyPr>
          <a:lstStyle/>
          <a:p>
            <a:r>
              <a:rPr lang="zh-CN" altLang="en-US" sz="1600" b="1" dirty="0">
                <a:solidFill>
                  <a:srgbClr val="FF0000"/>
                </a:solidFill>
                <a:latin typeface="+mn-ea"/>
              </a:rPr>
              <a:t>检察官</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467704" y="4654533"/>
            <a:ext cx="2847608" cy="338554"/>
          </a:xfrm>
          <a:prstGeom prst="rect">
            <a:avLst/>
          </a:prstGeom>
        </p:spPr>
        <p:txBody>
          <a:bodyPr wrap="square">
            <a:spAutoFit/>
          </a:bodyPr>
          <a:lstStyle/>
          <a:p>
            <a:r>
              <a:rPr lang="zh-CN" altLang="en-US" sz="1600" b="1" dirty="0">
                <a:solidFill>
                  <a:srgbClr val="FF0000"/>
                </a:solidFill>
                <a:latin typeface="+mn-ea"/>
              </a:rPr>
              <a:t>不动产分时处理</a:t>
            </a:r>
            <a:endParaRPr lang="en-US" altLang="zh-CN" sz="1600" b="1" dirty="0">
              <a:solidFill>
                <a:srgbClr val="FF0000"/>
              </a:solidFill>
              <a:latin typeface="+mn-ea"/>
            </a:endParaRPr>
          </a:p>
        </p:txBody>
      </p:sp>
      <p:sp>
        <p:nvSpPr>
          <p:cNvPr id="111" name="Rectangle 110"/>
          <p:cNvSpPr/>
          <p:nvPr/>
        </p:nvSpPr>
        <p:spPr>
          <a:xfrm>
            <a:off x="7402420" y="3183942"/>
            <a:ext cx="2847608" cy="338554"/>
          </a:xfrm>
          <a:prstGeom prst="rect">
            <a:avLst/>
          </a:prstGeom>
        </p:spPr>
        <p:txBody>
          <a:bodyPr wrap="square">
            <a:spAutoFit/>
          </a:bodyPr>
          <a:lstStyle/>
          <a:p>
            <a:r>
              <a:rPr lang="zh-CN" altLang="en-US" sz="1600" b="1" dirty="0">
                <a:solidFill>
                  <a:srgbClr val="FF0000"/>
                </a:solidFill>
                <a:latin typeface="+mn-ea"/>
              </a:rPr>
              <a:t>公共设施</a:t>
            </a:r>
            <a:endParaRPr lang="en-US" altLang="zh-CN" sz="1600" b="1" dirty="0">
              <a:solidFill>
                <a:srgbClr val="FF0000"/>
              </a:solidFill>
              <a:latin typeface="+mn-ea"/>
            </a:endParaRPr>
          </a:p>
        </p:txBody>
      </p:sp>
      <p:sp>
        <p:nvSpPr>
          <p:cNvPr id="112" name="Rectangle 111"/>
          <p:cNvSpPr/>
          <p:nvPr/>
        </p:nvSpPr>
        <p:spPr>
          <a:xfrm>
            <a:off x="7183725" y="5633605"/>
            <a:ext cx="2847608" cy="338554"/>
          </a:xfrm>
          <a:prstGeom prst="rect">
            <a:avLst/>
          </a:prstGeom>
        </p:spPr>
        <p:txBody>
          <a:bodyPr wrap="square">
            <a:spAutoFit/>
          </a:bodyPr>
          <a:lstStyle/>
          <a:p>
            <a:r>
              <a:rPr lang="zh-CN" altLang="en-US" sz="1600" b="1" dirty="0">
                <a:solidFill>
                  <a:srgbClr val="FF0000"/>
                </a:solidFill>
                <a:latin typeface="+mn-ea"/>
              </a:rPr>
              <a:t>参考法</a:t>
            </a:r>
            <a:endParaRPr lang="en-US" altLang="zh-CN" sz="1600" b="1" dirty="0">
              <a:solidFill>
                <a:srgbClr val="FF0000"/>
              </a:solidFill>
              <a:latin typeface="+mn-ea"/>
            </a:endParaRPr>
          </a:p>
        </p:txBody>
      </p:sp>
      <p:sp>
        <p:nvSpPr>
          <p:cNvPr id="113" name="Rectangle 112"/>
          <p:cNvSpPr/>
          <p:nvPr/>
        </p:nvSpPr>
        <p:spPr>
          <a:xfrm>
            <a:off x="8667730" y="3434174"/>
            <a:ext cx="2847608" cy="338554"/>
          </a:xfrm>
          <a:prstGeom prst="rect">
            <a:avLst/>
          </a:prstGeom>
        </p:spPr>
        <p:txBody>
          <a:bodyPr wrap="square">
            <a:spAutoFit/>
          </a:bodyPr>
          <a:lstStyle/>
          <a:p>
            <a:r>
              <a:rPr lang="zh-CN" altLang="en-US" sz="1600" b="1" dirty="0">
                <a:solidFill>
                  <a:srgbClr val="FF0000"/>
                </a:solidFill>
                <a:latin typeface="+mn-ea"/>
              </a:rPr>
              <a:t>公共工程及合同</a:t>
            </a:r>
            <a:endParaRPr lang="en-US" altLang="zh-CN" sz="1600" b="1" dirty="0">
              <a:solidFill>
                <a:srgbClr val="FF0000"/>
              </a:solidFill>
              <a:latin typeface="+mn-ea"/>
            </a:endParaRPr>
          </a:p>
        </p:txBody>
      </p:sp>
      <p:sp>
        <p:nvSpPr>
          <p:cNvPr id="114" name="Rectangle 113"/>
          <p:cNvSpPr/>
          <p:nvPr/>
        </p:nvSpPr>
        <p:spPr>
          <a:xfrm>
            <a:off x="1232790" y="3164514"/>
            <a:ext cx="2847608" cy="338554"/>
          </a:xfrm>
          <a:prstGeom prst="rect">
            <a:avLst/>
          </a:prstGeom>
        </p:spPr>
        <p:txBody>
          <a:bodyPr wrap="square">
            <a:spAutoFit/>
          </a:bodyPr>
          <a:lstStyle/>
          <a:p>
            <a:r>
              <a:rPr lang="zh-CN" altLang="en-US" sz="1600" b="1" dirty="0">
                <a:solidFill>
                  <a:srgbClr val="FF0000"/>
                </a:solidFill>
                <a:latin typeface="+mn-ea"/>
              </a:rPr>
              <a:t>管道</a:t>
            </a:r>
            <a:endParaRPr lang="en-US" altLang="zh-CN" sz="1600" b="1" dirty="0">
              <a:solidFill>
                <a:srgbClr val="FF0000"/>
              </a:solidFill>
              <a:latin typeface="+mn-ea"/>
            </a:endParaRPr>
          </a:p>
        </p:txBody>
      </p:sp>
      <p:sp>
        <p:nvSpPr>
          <p:cNvPr id="116" name="Rectangle 115"/>
          <p:cNvSpPr/>
          <p:nvPr/>
        </p:nvSpPr>
        <p:spPr>
          <a:xfrm>
            <a:off x="7309947" y="2206777"/>
            <a:ext cx="2847608" cy="338554"/>
          </a:xfrm>
          <a:prstGeom prst="rect">
            <a:avLst/>
          </a:prstGeom>
        </p:spPr>
        <p:txBody>
          <a:bodyPr wrap="square">
            <a:spAutoFit/>
          </a:bodyPr>
          <a:lstStyle/>
          <a:p>
            <a:r>
              <a:rPr lang="zh-CN" altLang="en-US" sz="1600" b="1" dirty="0">
                <a:solidFill>
                  <a:srgbClr val="FF0000"/>
                </a:solidFill>
                <a:latin typeface="+mn-ea"/>
              </a:rPr>
              <a:t>公共基金</a:t>
            </a:r>
            <a:endParaRPr lang="en-US" altLang="zh-CN" sz="1600" b="1" dirty="0">
              <a:solidFill>
                <a:srgbClr val="FF0000"/>
              </a:solidFill>
              <a:latin typeface="+mn-ea"/>
            </a:endParaRPr>
          </a:p>
        </p:txBody>
      </p:sp>
      <p:sp>
        <p:nvSpPr>
          <p:cNvPr id="117" name="Rectangle 116"/>
          <p:cNvSpPr/>
          <p:nvPr/>
        </p:nvSpPr>
        <p:spPr>
          <a:xfrm>
            <a:off x="3092103" y="3868509"/>
            <a:ext cx="2707303" cy="584775"/>
          </a:xfrm>
          <a:prstGeom prst="rect">
            <a:avLst/>
          </a:prstGeom>
        </p:spPr>
        <p:txBody>
          <a:bodyPr wrap="square">
            <a:spAutoFit/>
          </a:bodyPr>
          <a:lstStyle/>
          <a:p>
            <a:r>
              <a:rPr lang="zh-CN" altLang="en-US" sz="1600" b="1" dirty="0">
                <a:solidFill>
                  <a:srgbClr val="FF0000"/>
                </a:solidFill>
                <a:latin typeface="+mn-ea"/>
              </a:rPr>
              <a:t>工厂及工作安全：职业安全与卫生条例及各州法律</a:t>
            </a:r>
            <a:endParaRPr lang="en-US" altLang="zh-CN" sz="1600" b="1" dirty="0">
              <a:solidFill>
                <a:srgbClr val="FF0000"/>
              </a:solidFill>
              <a:latin typeface="+mn-ea"/>
            </a:endParaRPr>
          </a:p>
        </p:txBody>
      </p:sp>
      <p:sp>
        <p:nvSpPr>
          <p:cNvPr id="118" name="Rectangle 117"/>
          <p:cNvSpPr/>
          <p:nvPr/>
        </p:nvSpPr>
        <p:spPr>
          <a:xfrm>
            <a:off x="10646094" y="3541513"/>
            <a:ext cx="1498474" cy="584775"/>
          </a:xfrm>
          <a:prstGeom prst="rect">
            <a:avLst/>
          </a:prstGeom>
        </p:spPr>
        <p:txBody>
          <a:bodyPr wrap="square">
            <a:spAutoFit/>
          </a:bodyPr>
          <a:lstStyle/>
          <a:p>
            <a:r>
              <a:rPr lang="zh-CN" altLang="en-US" sz="1600" b="1" dirty="0">
                <a:solidFill>
                  <a:srgbClr val="FF0000"/>
                </a:solidFill>
                <a:latin typeface="+mn-ea"/>
              </a:rPr>
              <a:t>遏制不良索赔的名称与认定</a:t>
            </a:r>
            <a:endParaRPr lang="en-US" altLang="zh-CN" sz="1600" b="1" dirty="0">
              <a:solidFill>
                <a:srgbClr val="FF0000"/>
              </a:solidFill>
              <a:latin typeface="+mn-ea"/>
            </a:endParaRPr>
          </a:p>
        </p:txBody>
      </p:sp>
      <p:sp>
        <p:nvSpPr>
          <p:cNvPr id="119" name="Rectangle 118"/>
          <p:cNvSpPr/>
          <p:nvPr/>
        </p:nvSpPr>
        <p:spPr>
          <a:xfrm>
            <a:off x="7043900" y="4894999"/>
            <a:ext cx="2847608" cy="338554"/>
          </a:xfrm>
          <a:prstGeom prst="rect">
            <a:avLst/>
          </a:prstGeom>
        </p:spPr>
        <p:txBody>
          <a:bodyPr wrap="square">
            <a:spAutoFit/>
          </a:bodyPr>
          <a:lstStyle/>
          <a:p>
            <a:r>
              <a:rPr lang="zh-CN" altLang="en-US" sz="1600" b="1" dirty="0">
                <a:solidFill>
                  <a:srgbClr val="FF0000"/>
                </a:solidFill>
                <a:latin typeface="+mn-ea"/>
              </a:rPr>
              <a:t>破产受益人</a:t>
            </a:r>
            <a:endParaRPr lang="en-US" altLang="zh-CN" sz="1600" b="1" dirty="0">
              <a:solidFill>
                <a:srgbClr val="FF0000"/>
              </a:solidFill>
              <a:latin typeface="+mn-ea"/>
            </a:endParaRPr>
          </a:p>
        </p:txBody>
      </p:sp>
      <p:sp>
        <p:nvSpPr>
          <p:cNvPr id="120" name="Rectangle 119"/>
          <p:cNvSpPr/>
          <p:nvPr/>
        </p:nvSpPr>
        <p:spPr>
          <a:xfrm>
            <a:off x="1074455" y="5384186"/>
            <a:ext cx="2847608" cy="338554"/>
          </a:xfrm>
          <a:prstGeom prst="rect">
            <a:avLst/>
          </a:prstGeom>
        </p:spPr>
        <p:txBody>
          <a:bodyPr wrap="square">
            <a:spAutoFit/>
          </a:bodyPr>
          <a:lstStyle/>
          <a:p>
            <a:r>
              <a:rPr lang="zh-CN" altLang="en-US" sz="1600" b="1" dirty="0">
                <a:solidFill>
                  <a:srgbClr val="FF0000"/>
                </a:solidFill>
                <a:latin typeface="+mn-ea"/>
              </a:rPr>
              <a:t>隐私</a:t>
            </a:r>
            <a:endParaRPr lang="en-US" altLang="zh-CN" sz="1600" b="1" dirty="0">
              <a:solidFill>
                <a:srgbClr val="FF0000"/>
              </a:solidFill>
              <a:latin typeface="+mn-ea"/>
            </a:endParaRPr>
          </a:p>
        </p:txBody>
      </p:sp>
      <p:sp>
        <p:nvSpPr>
          <p:cNvPr id="121" name="Rectangle 120"/>
          <p:cNvSpPr/>
          <p:nvPr/>
        </p:nvSpPr>
        <p:spPr>
          <a:xfrm>
            <a:off x="1118908" y="1229795"/>
            <a:ext cx="2847608" cy="338554"/>
          </a:xfrm>
          <a:prstGeom prst="rect">
            <a:avLst/>
          </a:prstGeom>
        </p:spPr>
        <p:txBody>
          <a:bodyPr wrap="square">
            <a:spAutoFit/>
          </a:bodyPr>
          <a:lstStyle/>
          <a:p>
            <a:r>
              <a:rPr lang="zh-CN" altLang="en-US" sz="1600" b="1" dirty="0">
                <a:solidFill>
                  <a:srgbClr val="FF0000"/>
                </a:solidFill>
                <a:latin typeface="+mn-ea"/>
              </a:rPr>
              <a:t>专利</a:t>
            </a:r>
            <a:endParaRPr lang="en-US" altLang="zh-CN" sz="1600" b="1" dirty="0">
              <a:solidFill>
                <a:srgbClr val="FF0000"/>
              </a:solidFill>
              <a:latin typeface="+mn-ea"/>
            </a:endParaRPr>
          </a:p>
        </p:txBody>
      </p:sp>
      <p:sp>
        <p:nvSpPr>
          <p:cNvPr id="122" name="Rectangle 121"/>
          <p:cNvSpPr/>
          <p:nvPr/>
        </p:nvSpPr>
        <p:spPr>
          <a:xfrm>
            <a:off x="4134599" y="2931512"/>
            <a:ext cx="2847608" cy="584775"/>
          </a:xfrm>
          <a:prstGeom prst="rect">
            <a:avLst/>
          </a:prstGeom>
        </p:spPr>
        <p:txBody>
          <a:bodyPr wrap="square">
            <a:spAutoFit/>
          </a:bodyPr>
          <a:lstStyle/>
          <a:p>
            <a:r>
              <a:rPr lang="zh-CN" altLang="en-US" sz="1600" b="1" dirty="0">
                <a:solidFill>
                  <a:srgbClr val="FF0000"/>
                </a:solidFill>
                <a:latin typeface="+mn-ea"/>
              </a:rPr>
              <a:t>内外科医生，</a:t>
            </a:r>
            <a:endParaRPr lang="en-US" altLang="zh-CN" sz="1600" b="1" dirty="0">
              <a:solidFill>
                <a:srgbClr val="FF0000"/>
              </a:solidFill>
              <a:latin typeface="+mn-ea"/>
            </a:endParaRPr>
          </a:p>
          <a:p>
            <a:r>
              <a:rPr lang="zh-CN" altLang="en-US" sz="1600" b="1" dirty="0">
                <a:solidFill>
                  <a:srgbClr val="FF0000"/>
                </a:solidFill>
                <a:latin typeface="+mn-ea"/>
              </a:rPr>
              <a:t>及其他治疗师</a:t>
            </a:r>
            <a:endParaRPr lang="en-US" altLang="zh-CN" sz="1600" b="1" dirty="0">
              <a:solidFill>
                <a:srgbClr val="FF0000"/>
              </a:solidFill>
              <a:latin typeface="+mn-ea"/>
            </a:endParaRPr>
          </a:p>
        </p:txBody>
      </p:sp>
      <p:sp>
        <p:nvSpPr>
          <p:cNvPr id="123" name="Rectangle 122"/>
          <p:cNvSpPr/>
          <p:nvPr/>
        </p:nvSpPr>
        <p:spPr>
          <a:xfrm>
            <a:off x="3490271" y="1965048"/>
            <a:ext cx="2847608" cy="338554"/>
          </a:xfrm>
          <a:prstGeom prst="rect">
            <a:avLst/>
          </a:prstGeom>
        </p:spPr>
        <p:txBody>
          <a:bodyPr wrap="square">
            <a:spAutoFit/>
          </a:bodyPr>
          <a:lstStyle/>
          <a:p>
            <a:r>
              <a:rPr lang="zh-CN" altLang="en-US" sz="1600" b="1" dirty="0">
                <a:solidFill>
                  <a:srgbClr val="FF0000"/>
                </a:solidFill>
                <a:latin typeface="+mn-ea"/>
              </a:rPr>
              <a:t>刑罚及惩教机构</a:t>
            </a:r>
            <a:endParaRPr lang="en-US" altLang="zh-CN" sz="1600" b="1" dirty="0">
              <a:solidFill>
                <a:srgbClr val="FF0000"/>
              </a:solidFill>
              <a:latin typeface="+mn-ea"/>
            </a:endParaRPr>
          </a:p>
        </p:txBody>
      </p:sp>
      <p:sp>
        <p:nvSpPr>
          <p:cNvPr id="124" name="Rectangle 123"/>
          <p:cNvSpPr/>
          <p:nvPr/>
        </p:nvSpPr>
        <p:spPr>
          <a:xfrm>
            <a:off x="6934720" y="1489794"/>
            <a:ext cx="2847608" cy="338554"/>
          </a:xfrm>
          <a:prstGeom prst="rect">
            <a:avLst/>
          </a:prstGeom>
        </p:spPr>
        <p:txBody>
          <a:bodyPr wrap="square">
            <a:spAutoFit/>
          </a:bodyPr>
          <a:lstStyle/>
          <a:p>
            <a:r>
              <a:rPr lang="zh-CN" altLang="en-US" sz="1600" b="1" dirty="0">
                <a:solidFill>
                  <a:srgbClr val="FF0000"/>
                </a:solidFill>
                <a:latin typeface="+mn-ea"/>
              </a:rPr>
              <a:t>所有权</a:t>
            </a:r>
            <a:endParaRPr lang="en-US" altLang="zh-CN" sz="1600" b="1" dirty="0">
              <a:solidFill>
                <a:srgbClr val="FF0000"/>
              </a:solidFill>
              <a:latin typeface="+mn-ea"/>
            </a:endParaRPr>
          </a:p>
        </p:txBody>
      </p:sp>
      <p:sp>
        <p:nvSpPr>
          <p:cNvPr id="125" name="Rectangle 124"/>
          <p:cNvSpPr/>
          <p:nvPr/>
        </p:nvSpPr>
        <p:spPr>
          <a:xfrm>
            <a:off x="8635465" y="5866968"/>
            <a:ext cx="2847608" cy="338554"/>
          </a:xfrm>
          <a:prstGeom prst="rect">
            <a:avLst/>
          </a:prstGeom>
        </p:spPr>
        <p:txBody>
          <a:bodyPr wrap="square">
            <a:spAutoFit/>
          </a:bodyPr>
          <a:lstStyle/>
          <a:p>
            <a:r>
              <a:rPr lang="zh-CN" altLang="en-US" sz="1600" b="1" dirty="0">
                <a:solidFill>
                  <a:srgbClr val="FF0000"/>
                </a:solidFill>
                <a:latin typeface="+mn-ea"/>
              </a:rPr>
              <a:t>票据改革</a:t>
            </a:r>
            <a:endParaRPr lang="en-US" altLang="zh-CN" sz="1600" b="1" dirty="0">
              <a:solidFill>
                <a:srgbClr val="FF0000"/>
              </a:solidFill>
              <a:latin typeface="+mn-ea"/>
            </a:endParaRPr>
          </a:p>
        </p:txBody>
      </p:sp>
      <p:sp>
        <p:nvSpPr>
          <p:cNvPr id="126" name="Rectangle 125"/>
          <p:cNvSpPr/>
          <p:nvPr/>
        </p:nvSpPr>
        <p:spPr>
          <a:xfrm>
            <a:off x="7006354" y="4163948"/>
            <a:ext cx="2847608" cy="338554"/>
          </a:xfrm>
          <a:prstGeom prst="rect">
            <a:avLst/>
          </a:prstGeom>
        </p:spPr>
        <p:txBody>
          <a:bodyPr wrap="square">
            <a:spAutoFit/>
          </a:bodyPr>
          <a:lstStyle/>
          <a:p>
            <a:r>
              <a:rPr lang="zh-CN" altLang="en-US" sz="1600" b="1" dirty="0">
                <a:solidFill>
                  <a:srgbClr val="FF0000"/>
                </a:solidFill>
                <a:latin typeface="+mn-ea"/>
              </a:rPr>
              <a:t>铁路</a:t>
            </a:r>
            <a:endParaRPr lang="en-US" altLang="zh-CN" sz="1600" b="1" dirty="0">
              <a:solidFill>
                <a:srgbClr val="FF0000"/>
              </a:solidFill>
              <a:latin typeface="+mn-ea"/>
            </a:endParaRPr>
          </a:p>
        </p:txBody>
      </p:sp>
      <p:sp>
        <p:nvSpPr>
          <p:cNvPr id="127" name="Rectangle 126"/>
          <p:cNvSpPr/>
          <p:nvPr/>
        </p:nvSpPr>
        <p:spPr>
          <a:xfrm>
            <a:off x="10027004" y="5134678"/>
            <a:ext cx="2117564" cy="338554"/>
          </a:xfrm>
          <a:prstGeom prst="rect">
            <a:avLst/>
          </a:prstGeom>
        </p:spPr>
        <p:txBody>
          <a:bodyPr wrap="square">
            <a:spAutoFit/>
          </a:bodyPr>
          <a:lstStyle/>
          <a:p>
            <a:r>
              <a:rPr lang="zh-CN" altLang="en-US" sz="1600" b="1" dirty="0">
                <a:solidFill>
                  <a:srgbClr val="FF0000"/>
                </a:solidFill>
                <a:latin typeface="+mn-ea"/>
              </a:rPr>
              <a:t>接收及转移被盗财产</a:t>
            </a:r>
            <a:endParaRPr lang="en-US" altLang="zh-CN" sz="1600" b="1" dirty="0">
              <a:solidFill>
                <a:srgbClr val="FF0000"/>
              </a:solidFill>
              <a:latin typeface="+mn-ea"/>
            </a:endParaRPr>
          </a:p>
        </p:txBody>
      </p:sp>
      <p:sp>
        <p:nvSpPr>
          <p:cNvPr id="128" name="Rectangle 127"/>
          <p:cNvSpPr/>
          <p:nvPr/>
        </p:nvSpPr>
        <p:spPr>
          <a:xfrm>
            <a:off x="8883956" y="2694979"/>
            <a:ext cx="2847608" cy="338554"/>
          </a:xfrm>
          <a:prstGeom prst="rect">
            <a:avLst/>
          </a:prstGeom>
        </p:spPr>
        <p:txBody>
          <a:bodyPr wrap="square">
            <a:spAutoFit/>
          </a:bodyPr>
          <a:lstStyle/>
          <a:p>
            <a:r>
              <a:rPr lang="zh-CN" altLang="en-US" sz="1600" b="1" dirty="0">
                <a:solidFill>
                  <a:srgbClr val="FF0000"/>
                </a:solidFill>
                <a:latin typeface="+mn-ea"/>
              </a:rPr>
              <a:t>公职人员及雇员</a:t>
            </a:r>
            <a:endParaRPr lang="en-US" altLang="zh-CN" sz="1600" b="1" dirty="0">
              <a:solidFill>
                <a:srgbClr val="FF0000"/>
              </a:solidFill>
              <a:latin typeface="+mn-ea"/>
            </a:endParaRPr>
          </a:p>
        </p:txBody>
      </p:sp>
      <p:sp>
        <p:nvSpPr>
          <p:cNvPr id="155" name="Rectangle 154"/>
          <p:cNvSpPr/>
          <p:nvPr/>
        </p:nvSpPr>
        <p:spPr>
          <a:xfrm>
            <a:off x="1222959" y="1459783"/>
            <a:ext cx="2847608" cy="338554"/>
          </a:xfrm>
          <a:prstGeom prst="rect">
            <a:avLst/>
          </a:prstGeom>
        </p:spPr>
        <p:txBody>
          <a:bodyPr wrap="square">
            <a:spAutoFit/>
          </a:bodyPr>
          <a:lstStyle/>
          <a:p>
            <a:r>
              <a:rPr lang="zh-CN" altLang="en-US" sz="1600" b="1" dirty="0">
                <a:solidFill>
                  <a:srgbClr val="FF0000"/>
                </a:solidFill>
                <a:latin typeface="+mn-ea"/>
              </a:rPr>
              <a:t>付款</a:t>
            </a:r>
            <a:endParaRPr lang="en-US" altLang="zh-CN" sz="1600" b="1" dirty="0">
              <a:solidFill>
                <a:srgbClr val="FF0000"/>
              </a:solidFill>
              <a:latin typeface="+mn-ea"/>
            </a:endParaRPr>
          </a:p>
        </p:txBody>
      </p:sp>
      <p:sp>
        <p:nvSpPr>
          <p:cNvPr id="156" name="Rectangle 155"/>
          <p:cNvSpPr/>
          <p:nvPr/>
        </p:nvSpPr>
        <p:spPr>
          <a:xfrm>
            <a:off x="4246865" y="1473210"/>
            <a:ext cx="2847608" cy="584775"/>
          </a:xfrm>
          <a:prstGeom prst="rect">
            <a:avLst/>
          </a:prstGeom>
        </p:spPr>
        <p:txBody>
          <a:bodyPr wrap="square">
            <a:spAutoFit/>
          </a:bodyPr>
          <a:lstStyle/>
          <a:p>
            <a:r>
              <a:rPr lang="zh-CN" altLang="en-US" sz="1600" b="1" dirty="0">
                <a:solidFill>
                  <a:srgbClr val="FF0000"/>
                </a:solidFill>
                <a:latin typeface="+mn-ea"/>
              </a:rPr>
              <a:t>小贩，推销员，</a:t>
            </a:r>
            <a:endParaRPr lang="en-US" altLang="zh-CN" sz="1600" b="1" dirty="0">
              <a:solidFill>
                <a:srgbClr val="FF0000"/>
              </a:solidFill>
              <a:latin typeface="+mn-ea"/>
            </a:endParaRPr>
          </a:p>
          <a:p>
            <a:r>
              <a:rPr lang="zh-CN" altLang="en-US" sz="1600" b="1" dirty="0">
                <a:solidFill>
                  <a:srgbClr val="FF0000"/>
                </a:solidFill>
                <a:latin typeface="+mn-ea"/>
              </a:rPr>
              <a:t>及临时商人</a:t>
            </a:r>
            <a:endParaRPr lang="en-US" altLang="zh-CN" sz="1600" b="1" dirty="0">
              <a:solidFill>
                <a:srgbClr val="FF0000"/>
              </a:solidFill>
              <a:latin typeface="+mn-ea"/>
            </a:endParaRPr>
          </a:p>
        </p:txBody>
      </p:sp>
      <p:sp>
        <p:nvSpPr>
          <p:cNvPr id="157" name="Rectangle 156"/>
          <p:cNvSpPr/>
          <p:nvPr/>
        </p:nvSpPr>
        <p:spPr>
          <a:xfrm>
            <a:off x="1072506" y="2452603"/>
            <a:ext cx="2847608" cy="338554"/>
          </a:xfrm>
          <a:prstGeom prst="rect">
            <a:avLst/>
          </a:prstGeom>
        </p:spPr>
        <p:txBody>
          <a:bodyPr wrap="square">
            <a:spAutoFit/>
          </a:bodyPr>
          <a:lstStyle/>
          <a:p>
            <a:r>
              <a:rPr lang="zh-CN" altLang="en-US" sz="1600" b="1" dirty="0">
                <a:solidFill>
                  <a:srgbClr val="FF0000"/>
                </a:solidFill>
                <a:latin typeface="+mn-ea"/>
              </a:rPr>
              <a:t>伪证</a:t>
            </a:r>
            <a:endParaRPr lang="en-US" altLang="zh-CN" sz="1600" b="1" dirty="0">
              <a:solidFill>
                <a:srgbClr val="FF0000"/>
              </a:solidFill>
              <a:latin typeface="+mn-ea"/>
            </a:endParaRPr>
          </a:p>
        </p:txBody>
      </p:sp>
      <p:sp>
        <p:nvSpPr>
          <p:cNvPr id="158" name="Rectangle 157"/>
          <p:cNvSpPr/>
          <p:nvPr/>
        </p:nvSpPr>
        <p:spPr>
          <a:xfrm>
            <a:off x="7309947" y="2441457"/>
            <a:ext cx="2847608" cy="338554"/>
          </a:xfrm>
          <a:prstGeom prst="rect">
            <a:avLst/>
          </a:prstGeom>
        </p:spPr>
        <p:txBody>
          <a:bodyPr wrap="square">
            <a:spAutoFit/>
          </a:bodyPr>
          <a:lstStyle/>
          <a:p>
            <a:r>
              <a:rPr lang="zh-CN" altLang="en-US" sz="1600" b="1" dirty="0">
                <a:solidFill>
                  <a:srgbClr val="FF0000"/>
                </a:solidFill>
                <a:latin typeface="+mn-ea"/>
              </a:rPr>
              <a:t>公共土地</a:t>
            </a:r>
            <a:endParaRPr lang="en-US" altLang="zh-CN" sz="1600" b="1" dirty="0">
              <a:solidFill>
                <a:srgbClr val="FF0000"/>
              </a:solidFill>
              <a:latin typeface="+mn-ea"/>
            </a:endParaRPr>
          </a:p>
        </p:txBody>
      </p:sp>
      <p:sp>
        <p:nvSpPr>
          <p:cNvPr id="159" name="Rectangle 158"/>
          <p:cNvSpPr/>
          <p:nvPr/>
        </p:nvSpPr>
        <p:spPr>
          <a:xfrm>
            <a:off x="2924424" y="5624017"/>
            <a:ext cx="2847608" cy="338554"/>
          </a:xfrm>
          <a:prstGeom prst="rect">
            <a:avLst/>
          </a:prstGeom>
        </p:spPr>
        <p:txBody>
          <a:bodyPr wrap="square">
            <a:spAutoFit/>
          </a:bodyPr>
          <a:lstStyle/>
          <a:p>
            <a:r>
              <a:rPr lang="zh-CN" altLang="en-US" sz="1600" b="1" dirty="0">
                <a:solidFill>
                  <a:srgbClr val="FF0000"/>
                </a:solidFill>
                <a:latin typeface="+mn-ea"/>
              </a:rPr>
              <a:t>私人特许经营合同</a:t>
            </a:r>
            <a:endParaRPr lang="en-US" altLang="zh-CN" sz="1600" b="1" dirty="0">
              <a:solidFill>
                <a:srgbClr val="FF0000"/>
              </a:solidFill>
              <a:latin typeface="+mn-ea"/>
            </a:endParaRPr>
          </a:p>
        </p:txBody>
      </p:sp>
      <p:sp>
        <p:nvSpPr>
          <p:cNvPr id="160" name="Rectangle 159"/>
          <p:cNvSpPr/>
          <p:nvPr/>
        </p:nvSpPr>
        <p:spPr>
          <a:xfrm>
            <a:off x="1435607" y="744707"/>
            <a:ext cx="2847608" cy="338554"/>
          </a:xfrm>
          <a:prstGeom prst="rect">
            <a:avLst/>
          </a:prstGeom>
        </p:spPr>
        <p:txBody>
          <a:bodyPr wrap="square">
            <a:spAutoFit/>
          </a:bodyPr>
          <a:lstStyle/>
          <a:p>
            <a:r>
              <a:rPr lang="zh-CN" altLang="en-US" sz="1600" b="1" dirty="0">
                <a:solidFill>
                  <a:srgbClr val="FF0000"/>
                </a:solidFill>
                <a:latin typeface="+mn-ea"/>
              </a:rPr>
              <a:t>界墙</a:t>
            </a:r>
            <a:endParaRPr lang="en-US" altLang="zh-CN" sz="1600" b="1" dirty="0">
              <a:solidFill>
                <a:srgbClr val="FF0000"/>
              </a:solidFill>
              <a:latin typeface="+mn-ea"/>
            </a:endParaRPr>
          </a:p>
        </p:txBody>
      </p:sp>
      <p:sp>
        <p:nvSpPr>
          <p:cNvPr id="161" name="Rectangle 160"/>
          <p:cNvSpPr/>
          <p:nvPr/>
        </p:nvSpPr>
        <p:spPr>
          <a:xfrm>
            <a:off x="1317889" y="978249"/>
            <a:ext cx="2847608" cy="338554"/>
          </a:xfrm>
          <a:prstGeom prst="rect">
            <a:avLst/>
          </a:prstGeom>
        </p:spPr>
        <p:txBody>
          <a:bodyPr wrap="square">
            <a:spAutoFit/>
          </a:bodyPr>
          <a:lstStyle/>
          <a:p>
            <a:r>
              <a:rPr lang="zh-CN" altLang="en-US" sz="1600" b="1" dirty="0">
                <a:solidFill>
                  <a:srgbClr val="FF0000"/>
                </a:solidFill>
                <a:latin typeface="+mn-ea"/>
              </a:rPr>
              <a:t>护照</a:t>
            </a:r>
            <a:endParaRPr lang="en-US" altLang="zh-CN" sz="1600" b="1" dirty="0">
              <a:solidFill>
                <a:srgbClr val="FF0000"/>
              </a:solidFill>
              <a:latin typeface="+mn-ea"/>
            </a:endParaRPr>
          </a:p>
        </p:txBody>
      </p:sp>
      <p:sp>
        <p:nvSpPr>
          <p:cNvPr id="162" name="Rectangle 161"/>
          <p:cNvSpPr/>
          <p:nvPr/>
        </p:nvSpPr>
        <p:spPr>
          <a:xfrm>
            <a:off x="1512731" y="5865734"/>
            <a:ext cx="2847608" cy="338554"/>
          </a:xfrm>
          <a:prstGeom prst="rect">
            <a:avLst/>
          </a:prstGeom>
        </p:spPr>
        <p:txBody>
          <a:bodyPr wrap="square">
            <a:spAutoFit/>
          </a:bodyPr>
          <a:lstStyle/>
          <a:p>
            <a:r>
              <a:rPr lang="zh-CN" altLang="en-US" sz="1600" b="1" dirty="0">
                <a:solidFill>
                  <a:srgbClr val="FF0000"/>
                </a:solidFill>
                <a:latin typeface="+mn-ea"/>
              </a:rPr>
              <a:t>加速审判令</a:t>
            </a:r>
            <a:endParaRPr lang="en-US" altLang="zh-CN" sz="1600" b="1" dirty="0">
              <a:solidFill>
                <a:srgbClr val="FF0000"/>
              </a:solidFill>
              <a:latin typeface="+mn-ea"/>
            </a:endParaRPr>
          </a:p>
        </p:txBody>
      </p:sp>
      <p:sp>
        <p:nvSpPr>
          <p:cNvPr id="163" name="Rectangle 162"/>
          <p:cNvSpPr/>
          <p:nvPr/>
        </p:nvSpPr>
        <p:spPr>
          <a:xfrm>
            <a:off x="6624356" y="4395905"/>
            <a:ext cx="2847608" cy="338554"/>
          </a:xfrm>
          <a:prstGeom prst="rect">
            <a:avLst/>
          </a:prstGeom>
        </p:spPr>
        <p:txBody>
          <a:bodyPr wrap="square">
            <a:spAutoFit/>
          </a:bodyPr>
          <a:lstStyle/>
          <a:p>
            <a:r>
              <a:rPr lang="zh-CN" altLang="en-US" sz="1600" b="1" dirty="0">
                <a:solidFill>
                  <a:srgbClr val="FF0000"/>
                </a:solidFill>
                <a:latin typeface="+mn-ea"/>
              </a:rPr>
              <a:t>强奸</a:t>
            </a:r>
            <a:endParaRPr lang="en-US" altLang="zh-CN" sz="1600" b="1" dirty="0">
              <a:solidFill>
                <a:srgbClr val="FF0000"/>
              </a:solidFill>
              <a:latin typeface="+mn-ea"/>
            </a:endParaRPr>
          </a:p>
        </p:txBody>
      </p:sp>
      <p:sp>
        <p:nvSpPr>
          <p:cNvPr id="164" name="Rectangle 163"/>
          <p:cNvSpPr/>
          <p:nvPr/>
        </p:nvSpPr>
        <p:spPr>
          <a:xfrm>
            <a:off x="8786635" y="5371139"/>
            <a:ext cx="2847608" cy="338554"/>
          </a:xfrm>
          <a:prstGeom prst="rect">
            <a:avLst/>
          </a:prstGeom>
        </p:spPr>
        <p:txBody>
          <a:bodyPr wrap="square">
            <a:spAutoFit/>
          </a:bodyPr>
          <a:lstStyle/>
          <a:p>
            <a:r>
              <a:rPr lang="zh-CN" altLang="en-US" sz="1600" b="1" dirty="0">
                <a:solidFill>
                  <a:srgbClr val="FF0000"/>
                </a:solidFill>
                <a:latin typeface="+mn-ea"/>
              </a:rPr>
              <a:t>记录和记录法</a:t>
            </a:r>
            <a:endParaRPr lang="en-US" altLang="zh-CN" sz="1600" b="1" dirty="0">
              <a:solidFill>
                <a:srgbClr val="FF0000"/>
              </a:solidFill>
              <a:latin typeface="+mn-ea"/>
            </a:endParaRPr>
          </a:p>
        </p:txBody>
      </p:sp>
      <p:sp>
        <p:nvSpPr>
          <p:cNvPr id="165" name="Rectangle 164"/>
          <p:cNvSpPr/>
          <p:nvPr/>
        </p:nvSpPr>
        <p:spPr>
          <a:xfrm>
            <a:off x="5042849" y="4646606"/>
            <a:ext cx="1019996" cy="830997"/>
          </a:xfrm>
          <a:prstGeom prst="rect">
            <a:avLst/>
          </a:prstGeom>
        </p:spPr>
        <p:txBody>
          <a:bodyPr wrap="square">
            <a:spAutoFit/>
          </a:bodyPr>
          <a:lstStyle/>
          <a:p>
            <a:r>
              <a:rPr lang="zh-CN" altLang="en-US" sz="1600" b="1" dirty="0">
                <a:solidFill>
                  <a:srgbClr val="FF0000"/>
                </a:solidFill>
                <a:latin typeface="+mn-ea"/>
              </a:rPr>
              <a:t>产前伤害；错误出生与受孕</a:t>
            </a:r>
            <a:endParaRPr lang="en-US" altLang="zh-CN" sz="1600" b="1" dirty="0">
              <a:solidFill>
                <a:srgbClr val="FF0000"/>
              </a:solidFill>
              <a:latin typeface="+mn-ea"/>
            </a:endParaRPr>
          </a:p>
        </p:txBody>
      </p:sp>
      <p:sp>
        <p:nvSpPr>
          <p:cNvPr id="166" name="Rectangle 165"/>
          <p:cNvSpPr/>
          <p:nvPr/>
        </p:nvSpPr>
        <p:spPr>
          <a:xfrm>
            <a:off x="1898065" y="4152457"/>
            <a:ext cx="2847608" cy="338554"/>
          </a:xfrm>
          <a:prstGeom prst="rect">
            <a:avLst/>
          </a:prstGeom>
        </p:spPr>
        <p:txBody>
          <a:bodyPr wrap="square">
            <a:spAutoFit/>
          </a:bodyPr>
          <a:lstStyle/>
          <a:p>
            <a:r>
              <a:rPr lang="zh-CN" altLang="en-US" sz="1600" b="1" dirty="0">
                <a:solidFill>
                  <a:srgbClr val="FF0000"/>
                </a:solidFill>
                <a:latin typeface="+mn-ea"/>
              </a:rPr>
              <a:t>污染控制</a:t>
            </a:r>
            <a:endParaRPr lang="en-US" altLang="zh-CN" sz="1600" b="1" dirty="0">
              <a:solidFill>
                <a:srgbClr val="FF0000"/>
              </a:solidFill>
              <a:latin typeface="+mn-ea"/>
            </a:endParaRPr>
          </a:p>
        </p:txBody>
      </p:sp>
      <p:sp>
        <p:nvSpPr>
          <p:cNvPr id="167" name="Rectangle 166"/>
          <p:cNvSpPr/>
          <p:nvPr/>
        </p:nvSpPr>
        <p:spPr>
          <a:xfrm>
            <a:off x="1996260" y="4652087"/>
            <a:ext cx="2847608" cy="338554"/>
          </a:xfrm>
          <a:prstGeom prst="rect">
            <a:avLst/>
          </a:prstGeom>
        </p:spPr>
        <p:txBody>
          <a:bodyPr wrap="square">
            <a:spAutoFit/>
          </a:bodyPr>
          <a:lstStyle/>
          <a:p>
            <a:r>
              <a:rPr lang="zh-CN" altLang="en-US" sz="1600" b="1" dirty="0">
                <a:solidFill>
                  <a:srgbClr val="FF0000"/>
                </a:solidFill>
                <a:latin typeface="+mn-ea"/>
              </a:rPr>
              <a:t>场所责任</a:t>
            </a:r>
            <a:endParaRPr lang="en-US" altLang="zh-CN" sz="1600" b="1" dirty="0">
              <a:solidFill>
                <a:srgbClr val="FF0000"/>
              </a:solidFill>
              <a:latin typeface="+mn-ea"/>
            </a:endParaRPr>
          </a:p>
        </p:txBody>
      </p:sp>
      <p:sp>
        <p:nvSpPr>
          <p:cNvPr id="168" name="Rectangle 167"/>
          <p:cNvSpPr/>
          <p:nvPr/>
        </p:nvSpPr>
        <p:spPr>
          <a:xfrm>
            <a:off x="3853157" y="4402051"/>
            <a:ext cx="2847608" cy="338554"/>
          </a:xfrm>
          <a:prstGeom prst="rect">
            <a:avLst/>
          </a:prstGeom>
        </p:spPr>
        <p:txBody>
          <a:bodyPr wrap="square">
            <a:spAutoFit/>
          </a:bodyPr>
          <a:lstStyle/>
          <a:p>
            <a:r>
              <a:rPr lang="zh-CN" altLang="en-US" sz="1600" b="1" dirty="0">
                <a:solidFill>
                  <a:srgbClr val="FF0000"/>
                </a:solidFill>
                <a:latin typeface="+mn-ea"/>
              </a:rPr>
              <a:t>委任权与转让权</a:t>
            </a:r>
            <a:endParaRPr lang="en-US" altLang="zh-CN" sz="1600" b="1" dirty="0">
              <a:solidFill>
                <a:srgbClr val="FF0000"/>
              </a:solidFill>
              <a:latin typeface="+mn-ea"/>
            </a:endParaRPr>
          </a:p>
        </p:txBody>
      </p:sp>
      <p:sp>
        <p:nvSpPr>
          <p:cNvPr id="169" name="Rectangle 168"/>
          <p:cNvSpPr/>
          <p:nvPr/>
        </p:nvSpPr>
        <p:spPr>
          <a:xfrm>
            <a:off x="7657628" y="982112"/>
            <a:ext cx="2847608" cy="338554"/>
          </a:xfrm>
          <a:prstGeom prst="rect">
            <a:avLst/>
          </a:prstGeom>
        </p:spPr>
        <p:txBody>
          <a:bodyPr wrap="square">
            <a:spAutoFit/>
          </a:bodyPr>
          <a:lstStyle/>
          <a:p>
            <a:r>
              <a:rPr lang="zh-CN" altLang="en-US" sz="1600" b="1" dirty="0">
                <a:solidFill>
                  <a:srgbClr val="FF0000"/>
                </a:solidFill>
                <a:latin typeface="+mn-ea"/>
              </a:rPr>
              <a:t>产品责任</a:t>
            </a:r>
            <a:endParaRPr lang="en-US" altLang="zh-CN" sz="1600" b="1" dirty="0">
              <a:solidFill>
                <a:srgbClr val="FF0000"/>
              </a:solidFill>
              <a:latin typeface="+mn-ea"/>
            </a:endParaRPr>
          </a:p>
        </p:txBody>
      </p:sp>
      <p:sp>
        <p:nvSpPr>
          <p:cNvPr id="170" name="Rectangle 169"/>
          <p:cNvSpPr/>
          <p:nvPr/>
        </p:nvSpPr>
        <p:spPr>
          <a:xfrm>
            <a:off x="6876020" y="721159"/>
            <a:ext cx="2847608" cy="338554"/>
          </a:xfrm>
          <a:prstGeom prst="rect">
            <a:avLst/>
          </a:prstGeom>
        </p:spPr>
        <p:txBody>
          <a:bodyPr wrap="square">
            <a:spAutoFit/>
          </a:bodyPr>
          <a:lstStyle/>
          <a:p>
            <a:r>
              <a:rPr lang="zh-CN" altLang="en-US" sz="1600" b="1" dirty="0">
                <a:solidFill>
                  <a:srgbClr val="FF0000"/>
                </a:solidFill>
                <a:latin typeface="+mn-ea"/>
              </a:rPr>
              <a:t>起诉</a:t>
            </a:r>
            <a:endParaRPr lang="en-US" altLang="zh-CN" sz="1600" b="1" dirty="0">
              <a:solidFill>
                <a:srgbClr val="FF0000"/>
              </a:solidFill>
              <a:latin typeface="+mn-ea"/>
            </a:endParaRPr>
          </a:p>
        </p:txBody>
      </p:sp>
      <p:sp>
        <p:nvSpPr>
          <p:cNvPr id="171" name="Rectangle 170"/>
          <p:cNvSpPr/>
          <p:nvPr/>
        </p:nvSpPr>
        <p:spPr>
          <a:xfrm>
            <a:off x="1005553" y="3427327"/>
            <a:ext cx="2847608" cy="338554"/>
          </a:xfrm>
          <a:prstGeom prst="rect">
            <a:avLst/>
          </a:prstGeom>
        </p:spPr>
        <p:txBody>
          <a:bodyPr wrap="square">
            <a:spAutoFit/>
          </a:bodyPr>
          <a:lstStyle/>
          <a:p>
            <a:r>
              <a:rPr lang="zh-CN" altLang="en-US" sz="1600" b="1" dirty="0">
                <a:solidFill>
                  <a:srgbClr val="FF0000"/>
                </a:solidFill>
                <a:latin typeface="+mn-ea"/>
              </a:rPr>
              <a:t>剽窃</a:t>
            </a:r>
            <a:endParaRPr lang="en-US" altLang="zh-CN" sz="1600" b="1" dirty="0">
              <a:solidFill>
                <a:srgbClr val="FF0000"/>
              </a:solidFill>
              <a:latin typeface="+mn-ea"/>
            </a:endParaRPr>
          </a:p>
        </p:txBody>
      </p:sp>
      <p:sp>
        <p:nvSpPr>
          <p:cNvPr id="172" name="Rectangle 171"/>
          <p:cNvSpPr/>
          <p:nvPr/>
        </p:nvSpPr>
        <p:spPr>
          <a:xfrm>
            <a:off x="1198686" y="3940344"/>
            <a:ext cx="2847608" cy="338554"/>
          </a:xfrm>
          <a:prstGeom prst="rect">
            <a:avLst/>
          </a:prstGeom>
        </p:spPr>
        <p:txBody>
          <a:bodyPr wrap="square">
            <a:spAutoFit/>
          </a:bodyPr>
          <a:lstStyle/>
          <a:p>
            <a:r>
              <a:rPr lang="zh-CN" altLang="en-US" sz="1600" b="1" dirty="0">
                <a:solidFill>
                  <a:srgbClr val="FF0000"/>
                </a:solidFill>
                <a:latin typeface="+mn-ea"/>
              </a:rPr>
              <a:t>诉状</a:t>
            </a:r>
            <a:endParaRPr lang="en-US" altLang="zh-CN" sz="1600" b="1" dirty="0">
              <a:solidFill>
                <a:srgbClr val="FF0000"/>
              </a:solidFill>
              <a:latin typeface="+mn-ea"/>
            </a:endParaRPr>
          </a:p>
        </p:txBody>
      </p:sp>
      <p:sp>
        <p:nvSpPr>
          <p:cNvPr id="173" name="Rectangle 172"/>
          <p:cNvSpPr/>
          <p:nvPr/>
        </p:nvSpPr>
        <p:spPr>
          <a:xfrm>
            <a:off x="7094473" y="1235530"/>
            <a:ext cx="2847608" cy="338554"/>
          </a:xfrm>
          <a:prstGeom prst="rect">
            <a:avLst/>
          </a:prstGeom>
        </p:spPr>
        <p:txBody>
          <a:bodyPr wrap="square">
            <a:spAutoFit/>
          </a:bodyPr>
          <a:lstStyle/>
          <a:p>
            <a:r>
              <a:rPr lang="zh-CN" altLang="en-US" sz="1600" b="1" dirty="0">
                <a:solidFill>
                  <a:srgbClr val="FF0000"/>
                </a:solidFill>
                <a:latin typeface="+mn-ea"/>
              </a:rPr>
              <a:t>诉讼中止令</a:t>
            </a:r>
            <a:endParaRPr lang="en-US" altLang="zh-CN" sz="1600" b="1" dirty="0">
              <a:solidFill>
                <a:srgbClr val="FF0000"/>
              </a:solidFill>
              <a:latin typeface="+mn-ea"/>
            </a:endParaRPr>
          </a:p>
        </p:txBody>
      </p:sp>
      <p:sp>
        <p:nvSpPr>
          <p:cNvPr id="174" name="Rectangle 173"/>
          <p:cNvSpPr/>
          <p:nvPr/>
        </p:nvSpPr>
        <p:spPr>
          <a:xfrm>
            <a:off x="3496812" y="5134150"/>
            <a:ext cx="2847608" cy="338554"/>
          </a:xfrm>
          <a:prstGeom prst="rect">
            <a:avLst/>
          </a:prstGeom>
        </p:spPr>
        <p:txBody>
          <a:bodyPr wrap="square">
            <a:spAutoFit/>
          </a:bodyPr>
          <a:lstStyle/>
          <a:p>
            <a:r>
              <a:rPr lang="zh-CN" altLang="en-US" sz="1600" b="1" dirty="0">
                <a:solidFill>
                  <a:srgbClr val="FF0000"/>
                </a:solidFill>
                <a:latin typeface="+mn-ea"/>
              </a:rPr>
              <a:t>审前会议与程序</a:t>
            </a:r>
            <a:endParaRPr lang="en-US" altLang="zh-CN" sz="1600" b="1" dirty="0">
              <a:solidFill>
                <a:srgbClr val="FF0000"/>
              </a:solidFill>
              <a:latin typeface="+mn-ea"/>
            </a:endParaRPr>
          </a:p>
        </p:txBody>
      </p:sp>
      <p:sp>
        <p:nvSpPr>
          <p:cNvPr id="175" name="Rectangle 174"/>
          <p:cNvSpPr/>
          <p:nvPr/>
        </p:nvSpPr>
        <p:spPr>
          <a:xfrm>
            <a:off x="7402420" y="3905930"/>
            <a:ext cx="2847608" cy="338554"/>
          </a:xfrm>
          <a:prstGeom prst="rect">
            <a:avLst/>
          </a:prstGeom>
        </p:spPr>
        <p:txBody>
          <a:bodyPr wrap="square">
            <a:spAutoFit/>
          </a:bodyPr>
          <a:lstStyle/>
          <a:p>
            <a:r>
              <a:rPr lang="zh-CN" altLang="en-US" sz="1600" b="1" dirty="0">
                <a:solidFill>
                  <a:srgbClr val="FF0000"/>
                </a:solidFill>
                <a:latin typeface="+mn-ea"/>
              </a:rPr>
              <a:t>权利开示令状</a:t>
            </a:r>
            <a:endParaRPr lang="en-US" altLang="zh-CN" sz="1600" b="1" dirty="0">
              <a:solidFill>
                <a:srgbClr val="FF0000"/>
              </a:solidFill>
              <a:latin typeface="+mn-ea"/>
            </a:endParaRPr>
          </a:p>
        </p:txBody>
      </p:sp>
      <p:sp>
        <p:nvSpPr>
          <p:cNvPr id="176" name="Rectangle 175"/>
          <p:cNvSpPr/>
          <p:nvPr/>
        </p:nvSpPr>
        <p:spPr>
          <a:xfrm>
            <a:off x="7170607" y="1961535"/>
            <a:ext cx="2847608" cy="338554"/>
          </a:xfrm>
          <a:prstGeom prst="rect">
            <a:avLst/>
          </a:prstGeom>
        </p:spPr>
        <p:txBody>
          <a:bodyPr wrap="square">
            <a:spAutoFit/>
          </a:bodyPr>
          <a:lstStyle/>
          <a:p>
            <a:r>
              <a:rPr lang="zh-CN" altLang="en-US" sz="1600" b="1" dirty="0">
                <a:solidFill>
                  <a:srgbClr val="FF0000"/>
                </a:solidFill>
                <a:latin typeface="+mn-ea"/>
              </a:rPr>
              <a:t>卖淫</a:t>
            </a:r>
            <a:endParaRPr lang="en-US" altLang="zh-CN" sz="1600" b="1" dirty="0">
              <a:solidFill>
                <a:srgbClr val="FF0000"/>
              </a:solidFill>
              <a:latin typeface="+mn-ea"/>
            </a:endParaRPr>
          </a:p>
        </p:txBody>
      </p:sp>
      <p:sp>
        <p:nvSpPr>
          <p:cNvPr id="52" name="Rectangle 51"/>
          <p:cNvSpPr/>
          <p:nvPr/>
        </p:nvSpPr>
        <p:spPr>
          <a:xfrm>
            <a:off x="3330339" y="2204519"/>
            <a:ext cx="2847608" cy="338554"/>
          </a:xfrm>
          <a:prstGeom prst="rect">
            <a:avLst/>
          </a:prstGeom>
        </p:spPr>
        <p:txBody>
          <a:bodyPr wrap="square">
            <a:spAutoFit/>
          </a:bodyPr>
          <a:lstStyle/>
          <a:p>
            <a:r>
              <a:rPr lang="zh-CN" altLang="en-US" sz="1600" b="1" dirty="0">
                <a:solidFill>
                  <a:srgbClr val="FF0000"/>
                </a:solidFill>
                <a:latin typeface="+mn-ea"/>
              </a:rPr>
              <a:t>养老金及退休基金</a:t>
            </a:r>
            <a:endParaRPr lang="en-US" altLang="zh-CN" sz="1600" b="1" dirty="0">
              <a:solidFill>
                <a:srgbClr val="FF0000"/>
              </a:solidFill>
              <a:latin typeface="+mn-ea"/>
            </a:endParaRPr>
          </a:p>
        </p:txBody>
      </p:sp>
      <p:sp>
        <p:nvSpPr>
          <p:cNvPr id="53" name="Rectangle 52"/>
          <p:cNvSpPr/>
          <p:nvPr/>
        </p:nvSpPr>
        <p:spPr>
          <a:xfrm>
            <a:off x="270359" y="762103"/>
            <a:ext cx="5320344" cy="5509200"/>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Party Walls </a:t>
            </a:r>
          </a:p>
          <a:p>
            <a:pPr>
              <a:buFont typeface="Arial" panose="020B0604020202020204" pitchFamily="34" charset="0"/>
              <a:buChar char="•"/>
            </a:pPr>
            <a:r>
              <a:rPr lang="en-US" sz="1600" dirty="0">
                <a:solidFill>
                  <a:srgbClr val="373739"/>
                </a:solidFill>
                <a:latin typeface="Helvetica" panose="020B0604020202020204" pitchFamily="34" charset="0"/>
              </a:rPr>
              <a:t>Passports </a:t>
            </a:r>
          </a:p>
          <a:p>
            <a:pPr>
              <a:buFont typeface="Arial" panose="020B0604020202020204" pitchFamily="34" charset="0"/>
              <a:buChar char="•"/>
            </a:pPr>
            <a:r>
              <a:rPr lang="en-US" sz="1600" dirty="0">
                <a:solidFill>
                  <a:srgbClr val="373739"/>
                </a:solidFill>
                <a:latin typeface="Helvetica" panose="020B0604020202020204" pitchFamily="34" charset="0"/>
              </a:rPr>
              <a:t>Patents </a:t>
            </a:r>
          </a:p>
          <a:p>
            <a:pPr>
              <a:buFont typeface="Arial" panose="020B0604020202020204" pitchFamily="34" charset="0"/>
              <a:buChar char="•"/>
            </a:pPr>
            <a:r>
              <a:rPr lang="en-US" sz="1600" dirty="0">
                <a:solidFill>
                  <a:srgbClr val="373739"/>
                </a:solidFill>
                <a:latin typeface="Helvetica" panose="020B0604020202020204" pitchFamily="34" charset="0"/>
              </a:rPr>
              <a:t>Payment </a:t>
            </a:r>
          </a:p>
          <a:p>
            <a:pPr>
              <a:buFont typeface="Arial" panose="020B0604020202020204" pitchFamily="34" charset="0"/>
              <a:buChar char="•"/>
            </a:pPr>
            <a:r>
              <a:rPr lang="en-US" sz="1600" dirty="0">
                <a:solidFill>
                  <a:srgbClr val="373739"/>
                </a:solidFill>
                <a:latin typeface="Helvetica" panose="020B0604020202020204" pitchFamily="34" charset="0"/>
              </a:rPr>
              <a:t>Peddlers, Solicitors, and Transient Dealers </a:t>
            </a:r>
          </a:p>
          <a:p>
            <a:pPr>
              <a:buFont typeface="Arial" panose="020B0604020202020204" pitchFamily="34" charset="0"/>
              <a:buChar char="•"/>
            </a:pPr>
            <a:r>
              <a:rPr lang="en-US" sz="1600" dirty="0">
                <a:solidFill>
                  <a:srgbClr val="373739"/>
                </a:solidFill>
                <a:latin typeface="Helvetica" panose="020B0604020202020204" pitchFamily="34" charset="0"/>
              </a:rPr>
              <a:t>Penal and Correctional Institutions </a:t>
            </a:r>
          </a:p>
          <a:p>
            <a:pPr>
              <a:buFont typeface="Arial" panose="020B0604020202020204" pitchFamily="34" charset="0"/>
              <a:buChar char="•"/>
            </a:pPr>
            <a:r>
              <a:rPr lang="en-US" sz="1600" dirty="0">
                <a:solidFill>
                  <a:srgbClr val="373739"/>
                </a:solidFill>
                <a:latin typeface="Helvetica" panose="020B0604020202020204" pitchFamily="34" charset="0"/>
              </a:rPr>
              <a:t>Pensions and Retirement Funds </a:t>
            </a:r>
          </a:p>
          <a:p>
            <a:pPr>
              <a:buFont typeface="Arial" panose="020B0604020202020204" pitchFamily="34" charset="0"/>
              <a:buChar char="•"/>
            </a:pPr>
            <a:r>
              <a:rPr lang="en-US" sz="1600" dirty="0">
                <a:solidFill>
                  <a:srgbClr val="373739"/>
                </a:solidFill>
                <a:latin typeface="Helvetica" panose="020B0604020202020204" pitchFamily="34" charset="0"/>
              </a:rPr>
              <a:t>Perjury </a:t>
            </a:r>
          </a:p>
          <a:p>
            <a:pPr>
              <a:buFont typeface="Arial" panose="020B0604020202020204" pitchFamily="34" charset="0"/>
              <a:buChar char="•"/>
            </a:pPr>
            <a:r>
              <a:rPr lang="en-US" sz="1600" dirty="0">
                <a:solidFill>
                  <a:srgbClr val="373739"/>
                </a:solidFill>
                <a:latin typeface="Helvetica" panose="020B0604020202020204" pitchFamily="34" charset="0"/>
              </a:rPr>
              <a:t>Perpetuities and Restraints on Alienation </a:t>
            </a:r>
          </a:p>
          <a:p>
            <a:pPr>
              <a:buFont typeface="Arial" panose="020B0604020202020204" pitchFamily="34" charset="0"/>
              <a:buChar char="•"/>
            </a:pPr>
            <a:r>
              <a:rPr lang="en-US" sz="1600" dirty="0">
                <a:solidFill>
                  <a:srgbClr val="373739"/>
                </a:solidFill>
                <a:latin typeface="Helvetica" panose="020B0604020202020204" pitchFamily="34" charset="0"/>
              </a:rPr>
              <a:t>Physicians, Surgeons, and Other Healers </a:t>
            </a:r>
          </a:p>
          <a:p>
            <a:pPr>
              <a:buFont typeface="Arial" panose="020B0604020202020204" pitchFamily="34" charset="0"/>
              <a:buChar char="•"/>
            </a:pPr>
            <a:r>
              <a:rPr lang="en-US" sz="1600" dirty="0">
                <a:solidFill>
                  <a:srgbClr val="373739"/>
                </a:solidFill>
                <a:latin typeface="Helvetica" panose="020B0604020202020204" pitchFamily="34" charset="0"/>
              </a:rPr>
              <a:t>Pipelines </a:t>
            </a:r>
          </a:p>
          <a:p>
            <a:pPr>
              <a:buFont typeface="Arial" panose="020B0604020202020204" pitchFamily="34" charset="0"/>
              <a:buChar char="•"/>
            </a:pPr>
            <a:r>
              <a:rPr lang="en-US" sz="1600" dirty="0">
                <a:solidFill>
                  <a:srgbClr val="373739"/>
                </a:solidFill>
                <a:latin typeface="Helvetica" panose="020B0604020202020204" pitchFamily="34" charset="0"/>
              </a:rPr>
              <a:t>Piracy </a:t>
            </a:r>
          </a:p>
          <a:p>
            <a:pPr>
              <a:buFont typeface="Arial" panose="020B0604020202020204" pitchFamily="34" charset="0"/>
              <a:buChar char="•"/>
            </a:pPr>
            <a:r>
              <a:rPr lang="en-US" sz="1600" dirty="0">
                <a:solidFill>
                  <a:srgbClr val="373739"/>
                </a:solidFill>
                <a:latin typeface="Helvetica" panose="020B0604020202020204" pitchFamily="34" charset="0"/>
              </a:rPr>
              <a:t>Plant and Job Safety -- OSHA and State Laws </a:t>
            </a:r>
          </a:p>
          <a:p>
            <a:pPr>
              <a:buFont typeface="Arial" panose="020B0604020202020204" pitchFamily="34" charset="0"/>
              <a:buChar char="•"/>
            </a:pPr>
            <a:r>
              <a:rPr lang="en-US" sz="1600" dirty="0">
                <a:solidFill>
                  <a:srgbClr val="373739"/>
                </a:solidFill>
                <a:latin typeface="Helvetica" panose="020B0604020202020204" pitchFamily="34" charset="0"/>
              </a:rPr>
              <a:t>Pleading </a:t>
            </a:r>
          </a:p>
          <a:p>
            <a:pPr>
              <a:buFont typeface="Arial" panose="020B0604020202020204" pitchFamily="34" charset="0"/>
              <a:buChar char="•"/>
            </a:pPr>
            <a:r>
              <a:rPr lang="en-US" sz="1600" dirty="0">
                <a:solidFill>
                  <a:srgbClr val="373739"/>
                </a:solidFill>
                <a:latin typeface="Helvetica" panose="020B0604020202020204" pitchFamily="34" charset="0"/>
              </a:rPr>
              <a:t>Pollution Control </a:t>
            </a:r>
          </a:p>
          <a:p>
            <a:pPr>
              <a:buFont typeface="Arial" panose="020B0604020202020204" pitchFamily="34" charset="0"/>
              <a:buChar char="•"/>
            </a:pPr>
            <a:r>
              <a:rPr lang="en-US" sz="1600" dirty="0">
                <a:solidFill>
                  <a:srgbClr val="373739"/>
                </a:solidFill>
                <a:latin typeface="Helvetica" panose="020B0604020202020204" pitchFamily="34" charset="0"/>
              </a:rPr>
              <a:t>Powers of Appointment and Alienation </a:t>
            </a:r>
          </a:p>
          <a:p>
            <a:pPr>
              <a:buFont typeface="Arial" panose="020B0604020202020204" pitchFamily="34" charset="0"/>
              <a:buChar char="•"/>
            </a:pPr>
            <a:r>
              <a:rPr lang="en-US" sz="1600" dirty="0">
                <a:solidFill>
                  <a:srgbClr val="373739"/>
                </a:solidFill>
                <a:latin typeface="Helvetica" panose="020B0604020202020204" pitchFamily="34" charset="0"/>
              </a:rPr>
              <a:t>Premises Liability </a:t>
            </a:r>
          </a:p>
          <a:p>
            <a:pPr>
              <a:buFont typeface="Arial" panose="020B0604020202020204" pitchFamily="34" charset="0"/>
              <a:buChar char="•"/>
            </a:pPr>
            <a:r>
              <a:rPr lang="en-US" sz="1600" dirty="0">
                <a:solidFill>
                  <a:srgbClr val="373739"/>
                </a:solidFill>
                <a:latin typeface="Helvetica" panose="020B0604020202020204" pitchFamily="34" charset="0"/>
              </a:rPr>
              <a:t>Prenatal Injuries; Wrongful Life, Birth, or Conception </a:t>
            </a:r>
          </a:p>
          <a:p>
            <a:pPr>
              <a:buFont typeface="Arial" panose="020B0604020202020204" pitchFamily="34" charset="0"/>
              <a:buChar char="•"/>
            </a:pPr>
            <a:r>
              <a:rPr lang="en-US" sz="1600" dirty="0">
                <a:solidFill>
                  <a:srgbClr val="373739"/>
                </a:solidFill>
                <a:latin typeface="Helvetica" panose="020B0604020202020204" pitchFamily="34" charset="0"/>
              </a:rPr>
              <a:t>Pretrial Conference and Procedure </a:t>
            </a:r>
          </a:p>
          <a:p>
            <a:pPr>
              <a:buFont typeface="Arial" panose="020B0604020202020204" pitchFamily="34" charset="0"/>
              <a:buChar char="•"/>
            </a:pPr>
            <a:r>
              <a:rPr lang="en-US" sz="1600" dirty="0">
                <a:solidFill>
                  <a:srgbClr val="373739"/>
                </a:solidFill>
                <a:latin typeface="Helvetica" panose="020B0604020202020204" pitchFamily="34" charset="0"/>
              </a:rPr>
              <a:t>Privacy </a:t>
            </a:r>
          </a:p>
          <a:p>
            <a:pPr>
              <a:buFont typeface="Arial" panose="020B0604020202020204" pitchFamily="34" charset="0"/>
              <a:buChar char="•"/>
            </a:pPr>
            <a:r>
              <a:rPr lang="en-US" sz="1600" dirty="0">
                <a:solidFill>
                  <a:srgbClr val="373739"/>
                </a:solidFill>
                <a:latin typeface="Helvetica" panose="020B0604020202020204" pitchFamily="34" charset="0"/>
              </a:rPr>
              <a:t>Private Franchise Contracts </a:t>
            </a:r>
          </a:p>
          <a:p>
            <a:pPr>
              <a:buFont typeface="Arial" panose="020B0604020202020204" pitchFamily="34" charset="0"/>
              <a:buChar char="•"/>
            </a:pPr>
            <a:r>
              <a:rPr lang="en-US" sz="1600" dirty="0" err="1">
                <a:solidFill>
                  <a:srgbClr val="373739"/>
                </a:solidFill>
                <a:latin typeface="Helvetica" panose="020B0604020202020204" pitchFamily="34" charset="0"/>
              </a:rPr>
              <a:t>Procedendo</a:t>
            </a:r>
            <a:r>
              <a:rPr lang="en-US" sz="1600" dirty="0">
                <a:solidFill>
                  <a:srgbClr val="373739"/>
                </a:solidFill>
                <a:latin typeface="Helvetica" panose="020B0604020202020204" pitchFamily="34" charset="0"/>
              </a:rPr>
              <a:t> </a:t>
            </a:r>
          </a:p>
        </p:txBody>
      </p:sp>
      <p:sp>
        <p:nvSpPr>
          <p:cNvPr id="58" name="Rectangle 57"/>
          <p:cNvSpPr/>
          <p:nvPr/>
        </p:nvSpPr>
        <p:spPr>
          <a:xfrm>
            <a:off x="5982841" y="762103"/>
            <a:ext cx="5467967" cy="5539978"/>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Process </a:t>
            </a:r>
          </a:p>
          <a:p>
            <a:pPr>
              <a:buFont typeface="Arial" panose="020B0604020202020204" pitchFamily="34" charset="0"/>
              <a:buChar char="•"/>
            </a:pPr>
            <a:r>
              <a:rPr lang="en-US" sz="1600" dirty="0">
                <a:solidFill>
                  <a:srgbClr val="373739"/>
                </a:solidFill>
                <a:latin typeface="Helvetica" panose="020B0604020202020204" pitchFamily="34" charset="0"/>
              </a:rPr>
              <a:t>Products Liability </a:t>
            </a:r>
          </a:p>
          <a:p>
            <a:pPr>
              <a:buFont typeface="Arial" panose="020B0604020202020204" pitchFamily="34" charset="0"/>
              <a:buChar char="•"/>
            </a:pPr>
            <a:r>
              <a:rPr lang="en-US" sz="1600" dirty="0">
                <a:solidFill>
                  <a:srgbClr val="373739"/>
                </a:solidFill>
                <a:latin typeface="Helvetica" panose="020B0604020202020204" pitchFamily="34" charset="0"/>
              </a:rPr>
              <a:t>Prohibition </a:t>
            </a:r>
          </a:p>
          <a:p>
            <a:pPr>
              <a:buFont typeface="Arial" panose="020B0604020202020204" pitchFamily="34" charset="0"/>
              <a:buChar char="•"/>
            </a:pPr>
            <a:r>
              <a:rPr lang="en-US" sz="1600" dirty="0">
                <a:solidFill>
                  <a:srgbClr val="373739"/>
                </a:solidFill>
                <a:latin typeface="Helvetica" panose="020B0604020202020204" pitchFamily="34" charset="0"/>
              </a:rPr>
              <a:t>Property </a:t>
            </a:r>
          </a:p>
          <a:p>
            <a:pPr>
              <a:buFont typeface="Arial" panose="020B0604020202020204" pitchFamily="34" charset="0"/>
              <a:buChar char="•"/>
            </a:pPr>
            <a:r>
              <a:rPr lang="en-US" sz="1600" dirty="0">
                <a:solidFill>
                  <a:srgbClr val="373739"/>
                </a:solidFill>
                <a:latin typeface="Helvetica" panose="020B0604020202020204" pitchFamily="34" charset="0"/>
              </a:rPr>
              <a:t>Prosecuting Attorneys </a:t>
            </a:r>
          </a:p>
          <a:p>
            <a:pPr>
              <a:buFont typeface="Arial" panose="020B0604020202020204" pitchFamily="34" charset="0"/>
              <a:buChar char="•"/>
            </a:pPr>
            <a:r>
              <a:rPr lang="en-US" sz="1600" dirty="0">
                <a:solidFill>
                  <a:srgbClr val="373739"/>
                </a:solidFill>
                <a:latin typeface="Helvetica" panose="020B0604020202020204" pitchFamily="34" charset="0"/>
              </a:rPr>
              <a:t>Prostitution </a:t>
            </a:r>
          </a:p>
          <a:p>
            <a:pPr>
              <a:buFont typeface="Arial" panose="020B0604020202020204" pitchFamily="34" charset="0"/>
              <a:buChar char="•"/>
            </a:pPr>
            <a:r>
              <a:rPr lang="en-US" sz="1600" dirty="0">
                <a:solidFill>
                  <a:srgbClr val="373739"/>
                </a:solidFill>
                <a:latin typeface="Helvetica" panose="020B0604020202020204" pitchFamily="34" charset="0"/>
              </a:rPr>
              <a:t>Public Funds </a:t>
            </a:r>
          </a:p>
          <a:p>
            <a:pPr>
              <a:buFont typeface="Arial" panose="020B0604020202020204" pitchFamily="34" charset="0"/>
              <a:buChar char="•"/>
            </a:pPr>
            <a:r>
              <a:rPr lang="en-US" sz="1600" dirty="0">
                <a:solidFill>
                  <a:srgbClr val="373739"/>
                </a:solidFill>
                <a:latin typeface="Helvetica" panose="020B0604020202020204" pitchFamily="34" charset="0"/>
              </a:rPr>
              <a:t>Public Lands </a:t>
            </a:r>
          </a:p>
          <a:p>
            <a:pPr>
              <a:buFont typeface="Arial" panose="020B0604020202020204" pitchFamily="34" charset="0"/>
              <a:buChar char="•"/>
            </a:pPr>
            <a:r>
              <a:rPr lang="en-US" sz="1600" dirty="0">
                <a:solidFill>
                  <a:srgbClr val="373739"/>
                </a:solidFill>
                <a:latin typeface="Helvetica" panose="020B0604020202020204" pitchFamily="34" charset="0"/>
              </a:rPr>
              <a:t>Public Officers and Employees </a:t>
            </a:r>
          </a:p>
          <a:p>
            <a:pPr>
              <a:buFont typeface="Arial" panose="020B0604020202020204" pitchFamily="34" charset="0"/>
              <a:buChar char="•"/>
            </a:pPr>
            <a:r>
              <a:rPr lang="en-US" sz="1600" dirty="0">
                <a:solidFill>
                  <a:srgbClr val="373739"/>
                </a:solidFill>
                <a:latin typeface="Helvetica" panose="020B0604020202020204" pitchFamily="34" charset="0"/>
              </a:rPr>
              <a:t>Public Securities and Obligations </a:t>
            </a:r>
          </a:p>
          <a:p>
            <a:pPr>
              <a:buFont typeface="Arial" panose="020B0604020202020204" pitchFamily="34" charset="0"/>
              <a:buChar char="•"/>
            </a:pPr>
            <a:r>
              <a:rPr lang="en-US" sz="1600" dirty="0">
                <a:solidFill>
                  <a:srgbClr val="373739"/>
                </a:solidFill>
                <a:latin typeface="Helvetica" panose="020B0604020202020204" pitchFamily="34" charset="0"/>
              </a:rPr>
              <a:t>Public Utilities </a:t>
            </a:r>
          </a:p>
          <a:p>
            <a:pPr>
              <a:buFont typeface="Arial" panose="020B0604020202020204" pitchFamily="34" charset="0"/>
              <a:buChar char="•"/>
            </a:pPr>
            <a:r>
              <a:rPr lang="en-US" sz="1600" dirty="0">
                <a:solidFill>
                  <a:srgbClr val="373739"/>
                </a:solidFill>
                <a:latin typeface="Helvetica" panose="020B0604020202020204" pitchFamily="34" charset="0"/>
              </a:rPr>
              <a:t>Public Works and Contracts </a:t>
            </a:r>
          </a:p>
          <a:p>
            <a:pPr>
              <a:buFont typeface="Arial" panose="020B0604020202020204" pitchFamily="34" charset="0"/>
              <a:buChar char="•"/>
            </a:pPr>
            <a:r>
              <a:rPr lang="en-US" sz="1600" dirty="0">
                <a:solidFill>
                  <a:srgbClr val="373739"/>
                </a:solidFill>
                <a:latin typeface="Helvetica" panose="020B0604020202020204" pitchFamily="34" charset="0"/>
              </a:rPr>
              <a:t>Quieting Title and Determination of Adverse Claims </a:t>
            </a:r>
          </a:p>
          <a:p>
            <a:pPr>
              <a:buFont typeface="Arial" panose="020B0604020202020204" pitchFamily="34" charset="0"/>
              <a:buChar char="•"/>
            </a:pPr>
            <a:r>
              <a:rPr lang="en-US" sz="1600" dirty="0">
                <a:solidFill>
                  <a:srgbClr val="373739"/>
                </a:solidFill>
                <a:latin typeface="Helvetica" panose="020B0604020202020204" pitchFamily="34" charset="0"/>
              </a:rPr>
              <a:t>Quo </a:t>
            </a:r>
            <a:r>
              <a:rPr lang="en-US" sz="1600" dirty="0" err="1">
                <a:solidFill>
                  <a:srgbClr val="373739"/>
                </a:solidFill>
                <a:latin typeface="Helvetica" panose="020B0604020202020204" pitchFamily="34" charset="0"/>
              </a:rPr>
              <a:t>Warranto</a:t>
            </a:r>
            <a:r>
              <a:rPr lang="en-US" sz="1600" dirty="0">
                <a:solidFill>
                  <a:srgbClr val="373739"/>
                </a:solidFill>
                <a:latin typeface="Helvetica" panose="020B0604020202020204" pitchFamily="34" charset="0"/>
              </a:rPr>
              <a:t> </a:t>
            </a:r>
          </a:p>
          <a:p>
            <a:pPr>
              <a:buFont typeface="Arial" panose="020B0604020202020204" pitchFamily="34" charset="0"/>
              <a:buChar char="•"/>
            </a:pPr>
            <a:r>
              <a:rPr lang="en-US" sz="1600" dirty="0">
                <a:solidFill>
                  <a:srgbClr val="373739"/>
                </a:solidFill>
                <a:latin typeface="Helvetica" panose="020B0604020202020204" pitchFamily="34" charset="0"/>
              </a:rPr>
              <a:t>Railroads </a:t>
            </a:r>
          </a:p>
          <a:p>
            <a:pPr>
              <a:buFont typeface="Arial" panose="020B0604020202020204" pitchFamily="34" charset="0"/>
              <a:buChar char="•"/>
            </a:pPr>
            <a:r>
              <a:rPr lang="en-US" sz="1600" dirty="0">
                <a:solidFill>
                  <a:srgbClr val="373739"/>
                </a:solidFill>
                <a:latin typeface="Helvetica" panose="020B0604020202020204" pitchFamily="34" charset="0"/>
              </a:rPr>
              <a:t>Rape </a:t>
            </a:r>
          </a:p>
          <a:p>
            <a:pPr>
              <a:buFont typeface="Arial" panose="020B0604020202020204" pitchFamily="34" charset="0"/>
              <a:buChar char="•"/>
            </a:pPr>
            <a:r>
              <a:rPr lang="en-US" sz="1600" dirty="0">
                <a:solidFill>
                  <a:srgbClr val="373739"/>
                </a:solidFill>
                <a:latin typeface="Helvetica" panose="020B0604020202020204" pitchFamily="34" charset="0"/>
              </a:rPr>
              <a:t>Real Estate Time-Sharing </a:t>
            </a:r>
          </a:p>
          <a:p>
            <a:pPr>
              <a:buFont typeface="Arial" panose="020B0604020202020204" pitchFamily="34" charset="0"/>
              <a:buChar char="•"/>
            </a:pPr>
            <a:r>
              <a:rPr lang="en-US" sz="1600" dirty="0">
                <a:solidFill>
                  <a:srgbClr val="373739"/>
                </a:solidFill>
                <a:latin typeface="Helvetica" panose="020B0604020202020204" pitchFamily="34" charset="0"/>
              </a:rPr>
              <a:t>Receivers </a:t>
            </a:r>
          </a:p>
          <a:p>
            <a:pPr>
              <a:buFont typeface="Arial" panose="020B0604020202020204" pitchFamily="34" charset="0"/>
              <a:buChar char="•"/>
            </a:pPr>
            <a:r>
              <a:rPr lang="en-US" sz="1600" dirty="0">
                <a:solidFill>
                  <a:srgbClr val="373739"/>
                </a:solidFill>
                <a:latin typeface="Helvetica" panose="020B0604020202020204" pitchFamily="34" charset="0"/>
              </a:rPr>
              <a:t>Receiving and Transporting Stolen Property </a:t>
            </a:r>
          </a:p>
          <a:p>
            <a:pPr>
              <a:buFont typeface="Arial" panose="020B0604020202020204" pitchFamily="34" charset="0"/>
              <a:buChar char="•"/>
            </a:pPr>
            <a:r>
              <a:rPr lang="en-US" sz="1600" dirty="0">
                <a:solidFill>
                  <a:srgbClr val="373739"/>
                </a:solidFill>
                <a:latin typeface="Helvetica" panose="020B0604020202020204" pitchFamily="34" charset="0"/>
              </a:rPr>
              <a:t>Records and Recording Laws </a:t>
            </a:r>
          </a:p>
          <a:p>
            <a:pPr>
              <a:buFont typeface="Arial" panose="020B0604020202020204" pitchFamily="34" charset="0"/>
              <a:buChar char="•"/>
            </a:pPr>
            <a:r>
              <a:rPr lang="en-US" sz="1600" dirty="0">
                <a:solidFill>
                  <a:srgbClr val="373739"/>
                </a:solidFill>
                <a:latin typeface="Helvetica" panose="020B0604020202020204" pitchFamily="34" charset="0"/>
              </a:rPr>
              <a:t>References </a:t>
            </a:r>
          </a:p>
          <a:p>
            <a:pPr>
              <a:buFont typeface="Arial" panose="020B0604020202020204" pitchFamily="34" charset="0"/>
              <a:buChar char="•"/>
            </a:pPr>
            <a:r>
              <a:rPr lang="en-US" sz="1600" dirty="0">
                <a:solidFill>
                  <a:srgbClr val="373739"/>
                </a:solidFill>
                <a:latin typeface="Helvetica" panose="020B0604020202020204" pitchFamily="34" charset="0"/>
              </a:rPr>
              <a:t>Reformation of Instruments </a:t>
            </a:r>
          </a:p>
        </p:txBody>
      </p:sp>
      <p:sp>
        <p:nvSpPr>
          <p:cNvPr id="2" name="Slide Number Placeholder 1">
            <a:extLst>
              <a:ext uri="{FF2B5EF4-FFF2-40B4-BE49-F238E27FC236}">
                <a16:creationId xmlns:a16="http://schemas.microsoft.com/office/drawing/2014/main" id="{24AE5B53-851D-46B5-A14A-3E257C396456}"/>
              </a:ext>
            </a:extLst>
          </p:cNvPr>
          <p:cNvSpPr>
            <a:spLocks noGrp="1"/>
          </p:cNvSpPr>
          <p:nvPr>
            <p:ph type="sldNum" sz="quarter" idx="12"/>
          </p:nvPr>
        </p:nvSpPr>
        <p:spPr/>
        <p:txBody>
          <a:bodyPr/>
          <a:lstStyle/>
          <a:p>
            <a:fld id="{AFAE5B16-0F33-4EE9-AE34-61D676368225}" type="slidenum">
              <a:rPr lang="zh-CN" altLang="en-US" smtClean="0"/>
              <a:t>33</a:t>
            </a:fld>
            <a:endParaRPr lang="zh-CN" altLang="en-US"/>
          </a:p>
        </p:txBody>
      </p:sp>
    </p:spTree>
    <p:custDataLst>
      <p:tags r:id="rId1"/>
    </p:custDataLst>
    <p:extLst>
      <p:ext uri="{BB962C8B-B14F-4D97-AF65-F5344CB8AC3E}">
        <p14:creationId xmlns:p14="http://schemas.microsoft.com/office/powerpoint/2010/main" val="28643560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a:t>   优质</a:t>
            </a:r>
            <a:r>
              <a:rPr lang="en-US" altLang="zh-CN" sz="2800" dirty="0"/>
              <a:t>Source</a:t>
            </a:r>
            <a:r>
              <a:rPr lang="zh-CN" altLang="en-US" sz="2800" dirty="0"/>
              <a:t>推荐：</a:t>
            </a:r>
            <a:r>
              <a:rPr lang="en-US" sz="2800" dirty="0"/>
              <a:t> AMJUR </a:t>
            </a:r>
            <a:r>
              <a:rPr lang="zh-CN" altLang="en-US" sz="2800" dirty="0"/>
              <a:t>内容列表</a:t>
            </a:r>
            <a:endParaRPr lang="en-US" sz="2800" dirty="0"/>
          </a:p>
        </p:txBody>
      </p:sp>
      <p:sp>
        <p:nvSpPr>
          <p:cNvPr id="55" name="Rectangle 54"/>
          <p:cNvSpPr/>
          <p:nvPr/>
        </p:nvSpPr>
        <p:spPr>
          <a:xfrm>
            <a:off x="1135256" y="3562544"/>
            <a:ext cx="2847608" cy="338554"/>
          </a:xfrm>
          <a:prstGeom prst="rect">
            <a:avLst/>
          </a:prstGeom>
        </p:spPr>
        <p:txBody>
          <a:bodyPr wrap="square">
            <a:spAutoFit/>
          </a:bodyPr>
          <a:lstStyle/>
          <a:p>
            <a:r>
              <a:rPr lang="zh-CN" altLang="en-US" sz="1600" b="1" dirty="0">
                <a:solidFill>
                  <a:srgbClr val="FF0000"/>
                </a:solidFill>
                <a:latin typeface="+mn-ea"/>
              </a:rPr>
              <a:t>印章</a:t>
            </a:r>
            <a:endParaRPr lang="en-US" altLang="zh-CN" sz="1600" b="1" dirty="0">
              <a:solidFill>
                <a:srgbClr val="FF0000"/>
              </a:solidFill>
              <a:latin typeface="+mn-ea"/>
            </a:endParaRPr>
          </a:p>
        </p:txBody>
      </p:sp>
      <p:sp>
        <p:nvSpPr>
          <p:cNvPr id="56" name="Rectangle 55"/>
          <p:cNvSpPr/>
          <p:nvPr/>
        </p:nvSpPr>
        <p:spPr>
          <a:xfrm>
            <a:off x="1431610" y="1581421"/>
            <a:ext cx="2847608" cy="338554"/>
          </a:xfrm>
          <a:prstGeom prst="rect">
            <a:avLst/>
          </a:prstGeom>
        </p:spPr>
        <p:txBody>
          <a:bodyPr wrap="square">
            <a:spAutoFit/>
          </a:bodyPr>
          <a:lstStyle/>
          <a:p>
            <a:r>
              <a:rPr lang="zh-CN" altLang="en-US" sz="1600" b="1" dirty="0">
                <a:solidFill>
                  <a:srgbClr val="FF0000"/>
                </a:solidFill>
                <a:latin typeface="+mn-ea"/>
              </a:rPr>
              <a:t>财物发还</a:t>
            </a:r>
            <a:endParaRPr lang="en-US" altLang="zh-CN" sz="1600" b="1" dirty="0">
              <a:solidFill>
                <a:srgbClr val="FF0000"/>
              </a:solidFill>
              <a:latin typeface="+mn-ea"/>
            </a:endParaRPr>
          </a:p>
        </p:txBody>
      </p:sp>
      <p:sp>
        <p:nvSpPr>
          <p:cNvPr id="57" name="Rectangle 56"/>
          <p:cNvSpPr/>
          <p:nvPr/>
        </p:nvSpPr>
        <p:spPr>
          <a:xfrm>
            <a:off x="6964818" y="858580"/>
            <a:ext cx="1627858" cy="338554"/>
          </a:xfrm>
          <a:prstGeom prst="rect">
            <a:avLst/>
          </a:prstGeom>
        </p:spPr>
        <p:txBody>
          <a:bodyPr wrap="square">
            <a:spAutoFit/>
          </a:bodyPr>
          <a:lstStyle/>
          <a:p>
            <a:r>
              <a:rPr lang="zh-CN" altLang="en-US" sz="1600" b="1" dirty="0">
                <a:solidFill>
                  <a:srgbClr val="FF0000"/>
                </a:solidFill>
                <a:latin typeface="+mn-ea"/>
              </a:rPr>
              <a:t>鸡奸</a:t>
            </a:r>
            <a:endParaRPr lang="en-US" altLang="zh-CN" sz="1600" b="1" dirty="0">
              <a:solidFill>
                <a:srgbClr val="FF0000"/>
              </a:solidFill>
              <a:latin typeface="+mn-ea"/>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135256" y="2558246"/>
            <a:ext cx="2847608" cy="338554"/>
          </a:xfrm>
          <a:prstGeom prst="rect">
            <a:avLst/>
          </a:prstGeom>
        </p:spPr>
        <p:txBody>
          <a:bodyPr wrap="square">
            <a:spAutoFit/>
          </a:bodyPr>
          <a:lstStyle/>
          <a:p>
            <a:r>
              <a:rPr lang="zh-CN" altLang="en-US" sz="1600" b="1" dirty="0">
                <a:solidFill>
                  <a:srgbClr val="FF0000"/>
                </a:solidFill>
                <a:latin typeface="+mn-ea"/>
              </a:rPr>
              <a:t>销售</a:t>
            </a:r>
            <a:endParaRPr lang="en-US" altLang="zh-CN" sz="1600" b="1" dirty="0">
              <a:solidFill>
                <a:srgbClr val="FF0000"/>
              </a:solidFill>
              <a:latin typeface="+mn-ea"/>
            </a:endParaRPr>
          </a:p>
        </p:txBody>
      </p:sp>
      <p:sp>
        <p:nvSpPr>
          <p:cNvPr id="111" name="Rectangle 110"/>
          <p:cNvSpPr/>
          <p:nvPr/>
        </p:nvSpPr>
        <p:spPr>
          <a:xfrm>
            <a:off x="7260288" y="2803309"/>
            <a:ext cx="2847608" cy="338554"/>
          </a:xfrm>
          <a:prstGeom prst="rect">
            <a:avLst/>
          </a:prstGeom>
        </p:spPr>
        <p:txBody>
          <a:bodyPr wrap="square">
            <a:spAutoFit/>
          </a:bodyPr>
          <a:lstStyle/>
          <a:p>
            <a:r>
              <a:rPr lang="zh-CN" altLang="en-US" sz="1600" b="1" dirty="0">
                <a:solidFill>
                  <a:srgbClr val="FF0000"/>
                </a:solidFill>
                <a:latin typeface="+mn-ea"/>
              </a:rPr>
              <a:t>规约</a:t>
            </a:r>
            <a:endParaRPr lang="en-US" altLang="zh-CN" sz="1600" b="1" dirty="0">
              <a:solidFill>
                <a:srgbClr val="FF0000"/>
              </a:solidFill>
              <a:latin typeface="+mn-ea"/>
            </a:endParaRPr>
          </a:p>
        </p:txBody>
      </p:sp>
      <p:sp>
        <p:nvSpPr>
          <p:cNvPr id="112" name="Rectangle 111"/>
          <p:cNvSpPr/>
          <p:nvPr/>
        </p:nvSpPr>
        <p:spPr>
          <a:xfrm>
            <a:off x="6704392" y="5744898"/>
            <a:ext cx="2847608" cy="338554"/>
          </a:xfrm>
          <a:prstGeom prst="rect">
            <a:avLst/>
          </a:prstGeom>
        </p:spPr>
        <p:txBody>
          <a:bodyPr wrap="square">
            <a:spAutoFit/>
          </a:bodyPr>
          <a:lstStyle/>
          <a:p>
            <a:r>
              <a:rPr lang="zh-CN" altLang="en-US" sz="1600" b="1" dirty="0">
                <a:solidFill>
                  <a:srgbClr val="FF0000"/>
                </a:solidFill>
                <a:latin typeface="+mn-ea"/>
              </a:rPr>
              <a:t>时间</a:t>
            </a:r>
            <a:endParaRPr lang="en-US" altLang="zh-CN" sz="1600" b="1" dirty="0">
              <a:solidFill>
                <a:srgbClr val="FF0000"/>
              </a:solidFill>
              <a:latin typeface="+mn-ea"/>
            </a:endParaRPr>
          </a:p>
        </p:txBody>
      </p:sp>
      <p:sp>
        <p:nvSpPr>
          <p:cNvPr id="113" name="Rectangle 112"/>
          <p:cNvSpPr/>
          <p:nvPr/>
        </p:nvSpPr>
        <p:spPr>
          <a:xfrm>
            <a:off x="1501036" y="5029926"/>
            <a:ext cx="2847608" cy="338554"/>
          </a:xfrm>
          <a:prstGeom prst="rect">
            <a:avLst/>
          </a:prstGeom>
        </p:spPr>
        <p:txBody>
          <a:bodyPr wrap="square">
            <a:spAutoFit/>
          </a:bodyPr>
          <a:lstStyle/>
          <a:p>
            <a:r>
              <a:rPr lang="zh-CN" altLang="en-US" sz="1600" b="1" dirty="0">
                <a:solidFill>
                  <a:srgbClr val="FF0000"/>
                </a:solidFill>
                <a:latin typeface="+mn-ea"/>
              </a:rPr>
              <a:t>诱惑</a:t>
            </a:r>
            <a:endParaRPr lang="en-US" altLang="zh-CN" sz="1600" b="1" dirty="0">
              <a:solidFill>
                <a:srgbClr val="FF0000"/>
              </a:solidFill>
              <a:latin typeface="+mn-ea"/>
            </a:endParaRPr>
          </a:p>
        </p:txBody>
      </p:sp>
      <p:sp>
        <p:nvSpPr>
          <p:cNvPr id="114" name="Rectangle 113"/>
          <p:cNvSpPr/>
          <p:nvPr/>
        </p:nvSpPr>
        <p:spPr>
          <a:xfrm>
            <a:off x="7200828" y="4508969"/>
            <a:ext cx="2847608" cy="338554"/>
          </a:xfrm>
          <a:prstGeom prst="rect">
            <a:avLst/>
          </a:prstGeom>
        </p:spPr>
        <p:txBody>
          <a:bodyPr wrap="square">
            <a:spAutoFit/>
          </a:bodyPr>
          <a:lstStyle/>
          <a:p>
            <a:r>
              <a:rPr lang="zh-CN" altLang="en-US" sz="1600" b="1" dirty="0">
                <a:solidFill>
                  <a:srgbClr val="FF0000"/>
                </a:solidFill>
                <a:latin typeface="+mn-ea"/>
              </a:rPr>
              <a:t>合同保证</a:t>
            </a:r>
            <a:endParaRPr lang="en-US" altLang="zh-CN" sz="1600" b="1" dirty="0">
              <a:solidFill>
                <a:srgbClr val="FF0000"/>
              </a:solidFill>
              <a:latin typeface="+mn-ea"/>
            </a:endParaRPr>
          </a:p>
        </p:txBody>
      </p:sp>
      <p:sp>
        <p:nvSpPr>
          <p:cNvPr id="117" name="Rectangle 116"/>
          <p:cNvSpPr/>
          <p:nvPr/>
        </p:nvSpPr>
        <p:spPr>
          <a:xfrm>
            <a:off x="1433752" y="2077980"/>
            <a:ext cx="2707303" cy="338554"/>
          </a:xfrm>
          <a:prstGeom prst="rect">
            <a:avLst/>
          </a:prstGeom>
        </p:spPr>
        <p:txBody>
          <a:bodyPr wrap="square">
            <a:spAutoFit/>
          </a:bodyPr>
          <a:lstStyle/>
          <a:p>
            <a:r>
              <a:rPr lang="zh-CN" altLang="en-US" sz="1600" b="1" dirty="0">
                <a:solidFill>
                  <a:srgbClr val="FF0000"/>
                </a:solidFill>
                <a:latin typeface="+mn-ea"/>
              </a:rPr>
              <a:t>薪酬</a:t>
            </a:r>
            <a:endParaRPr lang="en-US" altLang="zh-CN" sz="1600" b="1" dirty="0">
              <a:solidFill>
                <a:srgbClr val="FF0000"/>
              </a:solidFill>
              <a:latin typeface="+mn-ea"/>
            </a:endParaRPr>
          </a:p>
        </p:txBody>
      </p:sp>
      <p:sp>
        <p:nvSpPr>
          <p:cNvPr id="118" name="Rectangle 117"/>
          <p:cNvSpPr/>
          <p:nvPr/>
        </p:nvSpPr>
        <p:spPr>
          <a:xfrm>
            <a:off x="3252541" y="5973787"/>
            <a:ext cx="2253980" cy="338554"/>
          </a:xfrm>
          <a:prstGeom prst="rect">
            <a:avLst/>
          </a:prstGeom>
        </p:spPr>
        <p:txBody>
          <a:bodyPr wrap="square">
            <a:spAutoFit/>
          </a:bodyPr>
          <a:lstStyle/>
          <a:p>
            <a:r>
              <a:rPr lang="zh-CN" altLang="en-US" sz="1600" b="1" dirty="0">
                <a:solidFill>
                  <a:srgbClr val="FF0000"/>
                </a:solidFill>
                <a:latin typeface="+mn-ea"/>
              </a:rPr>
              <a:t>社会保障及医疗保险</a:t>
            </a:r>
            <a:endParaRPr lang="en-US" altLang="zh-CN" sz="1600" b="1" dirty="0">
              <a:solidFill>
                <a:srgbClr val="FF0000"/>
              </a:solidFill>
              <a:latin typeface="+mn-ea"/>
            </a:endParaRPr>
          </a:p>
        </p:txBody>
      </p:sp>
      <p:sp>
        <p:nvSpPr>
          <p:cNvPr id="119" name="Rectangle 118"/>
          <p:cNvSpPr/>
          <p:nvPr/>
        </p:nvSpPr>
        <p:spPr>
          <a:xfrm>
            <a:off x="1897154" y="5256474"/>
            <a:ext cx="2847608" cy="338554"/>
          </a:xfrm>
          <a:prstGeom prst="rect">
            <a:avLst/>
          </a:prstGeom>
        </p:spPr>
        <p:txBody>
          <a:bodyPr wrap="square">
            <a:spAutoFit/>
          </a:bodyPr>
          <a:lstStyle/>
          <a:p>
            <a:r>
              <a:rPr lang="zh-CN" altLang="en-US" sz="1600" b="1" dirty="0">
                <a:solidFill>
                  <a:srgbClr val="FF0000"/>
                </a:solidFill>
                <a:latin typeface="+mn-ea"/>
              </a:rPr>
              <a:t>扣押（令）</a:t>
            </a:r>
            <a:endParaRPr lang="en-US" altLang="zh-CN" sz="1600" b="1" dirty="0">
              <a:solidFill>
                <a:srgbClr val="FF0000"/>
              </a:solidFill>
              <a:latin typeface="+mn-ea"/>
            </a:endParaRPr>
          </a:p>
        </p:txBody>
      </p:sp>
      <p:sp>
        <p:nvSpPr>
          <p:cNvPr id="120" name="Rectangle 119"/>
          <p:cNvSpPr/>
          <p:nvPr/>
        </p:nvSpPr>
        <p:spPr>
          <a:xfrm>
            <a:off x="7081325" y="5479416"/>
            <a:ext cx="2847608" cy="338554"/>
          </a:xfrm>
          <a:prstGeom prst="rect">
            <a:avLst/>
          </a:prstGeom>
        </p:spPr>
        <p:txBody>
          <a:bodyPr wrap="square">
            <a:spAutoFit/>
          </a:bodyPr>
          <a:lstStyle/>
          <a:p>
            <a:r>
              <a:rPr lang="zh-CN" altLang="en-US" sz="1600" b="1" dirty="0">
                <a:solidFill>
                  <a:srgbClr val="FF0000"/>
                </a:solidFill>
                <a:latin typeface="+mn-ea"/>
              </a:rPr>
              <a:t>恐怖主义</a:t>
            </a:r>
            <a:endParaRPr lang="en-US" altLang="zh-CN" sz="1600" b="1" dirty="0">
              <a:solidFill>
                <a:srgbClr val="FF0000"/>
              </a:solidFill>
              <a:latin typeface="+mn-ea"/>
            </a:endParaRPr>
          </a:p>
        </p:txBody>
      </p:sp>
      <p:sp>
        <p:nvSpPr>
          <p:cNvPr id="121" name="Rectangle 120"/>
          <p:cNvSpPr/>
          <p:nvPr/>
        </p:nvSpPr>
        <p:spPr>
          <a:xfrm>
            <a:off x="9630641" y="2081517"/>
            <a:ext cx="2847608" cy="338554"/>
          </a:xfrm>
          <a:prstGeom prst="rect">
            <a:avLst/>
          </a:prstGeom>
        </p:spPr>
        <p:txBody>
          <a:bodyPr wrap="square">
            <a:spAutoFit/>
          </a:bodyPr>
          <a:lstStyle/>
          <a:p>
            <a:r>
              <a:rPr lang="zh-CN" altLang="en-US" sz="1600" b="1" dirty="0">
                <a:solidFill>
                  <a:srgbClr val="FF0000"/>
                </a:solidFill>
                <a:latin typeface="+mn-ea"/>
              </a:rPr>
              <a:t>国家，领土，及属地</a:t>
            </a:r>
            <a:endParaRPr lang="en-US" altLang="zh-CN" sz="1600" b="1" dirty="0">
              <a:solidFill>
                <a:srgbClr val="FF0000"/>
              </a:solidFill>
              <a:latin typeface="+mn-ea"/>
            </a:endParaRPr>
          </a:p>
        </p:txBody>
      </p:sp>
      <p:sp>
        <p:nvSpPr>
          <p:cNvPr id="122" name="Rectangle 121"/>
          <p:cNvSpPr/>
          <p:nvPr/>
        </p:nvSpPr>
        <p:spPr>
          <a:xfrm>
            <a:off x="2598283" y="4029710"/>
            <a:ext cx="2847608" cy="338554"/>
          </a:xfrm>
          <a:prstGeom prst="rect">
            <a:avLst/>
          </a:prstGeom>
        </p:spPr>
        <p:txBody>
          <a:bodyPr wrap="square">
            <a:spAutoFit/>
          </a:bodyPr>
          <a:lstStyle/>
          <a:p>
            <a:r>
              <a:rPr lang="zh-CN" altLang="en-US" sz="1600" b="1" dirty="0">
                <a:solidFill>
                  <a:srgbClr val="FF0000"/>
                </a:solidFill>
                <a:latin typeface="+mn-ea"/>
              </a:rPr>
              <a:t>担保交易</a:t>
            </a:r>
            <a:endParaRPr lang="en-US" altLang="zh-CN" sz="1600" b="1" dirty="0">
              <a:solidFill>
                <a:srgbClr val="FF0000"/>
              </a:solidFill>
              <a:latin typeface="+mn-ea"/>
            </a:endParaRPr>
          </a:p>
        </p:txBody>
      </p:sp>
      <p:sp>
        <p:nvSpPr>
          <p:cNvPr id="123" name="Rectangle 122"/>
          <p:cNvSpPr/>
          <p:nvPr/>
        </p:nvSpPr>
        <p:spPr>
          <a:xfrm>
            <a:off x="2955727" y="840971"/>
            <a:ext cx="2847608" cy="338554"/>
          </a:xfrm>
          <a:prstGeom prst="rect">
            <a:avLst/>
          </a:prstGeom>
        </p:spPr>
        <p:txBody>
          <a:bodyPr wrap="square">
            <a:spAutoFit/>
          </a:bodyPr>
          <a:lstStyle/>
          <a:p>
            <a:r>
              <a:rPr lang="zh-CN" altLang="en-US" sz="1600" b="1" dirty="0">
                <a:solidFill>
                  <a:srgbClr val="FF0000"/>
                </a:solidFill>
                <a:latin typeface="+mn-ea"/>
              </a:rPr>
              <a:t>土地所有权登记</a:t>
            </a:r>
            <a:endParaRPr lang="en-US" altLang="zh-CN" sz="1600" b="1" dirty="0">
              <a:solidFill>
                <a:srgbClr val="FF0000"/>
              </a:solidFill>
              <a:latin typeface="+mn-ea"/>
            </a:endParaRPr>
          </a:p>
        </p:txBody>
      </p:sp>
      <p:sp>
        <p:nvSpPr>
          <p:cNvPr id="124" name="Rectangle 123"/>
          <p:cNvSpPr/>
          <p:nvPr/>
        </p:nvSpPr>
        <p:spPr>
          <a:xfrm>
            <a:off x="6995128" y="2334006"/>
            <a:ext cx="2847608" cy="338554"/>
          </a:xfrm>
          <a:prstGeom prst="rect">
            <a:avLst/>
          </a:prstGeom>
        </p:spPr>
        <p:txBody>
          <a:bodyPr wrap="square">
            <a:spAutoFit/>
          </a:bodyPr>
          <a:lstStyle/>
          <a:p>
            <a:r>
              <a:rPr lang="zh-CN" altLang="en-US" sz="1600" b="1" dirty="0">
                <a:solidFill>
                  <a:srgbClr val="FF0000"/>
                </a:solidFill>
                <a:latin typeface="+mn-ea"/>
              </a:rPr>
              <a:t>议会立法</a:t>
            </a:r>
            <a:endParaRPr lang="en-US" altLang="zh-CN" sz="1600" b="1" dirty="0">
              <a:solidFill>
                <a:srgbClr val="FF0000"/>
              </a:solidFill>
              <a:latin typeface="+mn-ea"/>
            </a:endParaRPr>
          </a:p>
        </p:txBody>
      </p:sp>
      <p:sp>
        <p:nvSpPr>
          <p:cNvPr id="125" name="Rectangle 124"/>
          <p:cNvSpPr/>
          <p:nvPr/>
        </p:nvSpPr>
        <p:spPr>
          <a:xfrm>
            <a:off x="1497635" y="5755341"/>
            <a:ext cx="2847608" cy="338554"/>
          </a:xfrm>
          <a:prstGeom prst="rect">
            <a:avLst/>
          </a:prstGeom>
        </p:spPr>
        <p:txBody>
          <a:bodyPr wrap="square">
            <a:spAutoFit/>
          </a:bodyPr>
          <a:lstStyle/>
          <a:p>
            <a:r>
              <a:rPr lang="zh-CN" altLang="en-US" sz="1600" b="1" dirty="0">
                <a:solidFill>
                  <a:srgbClr val="FF0000"/>
                </a:solidFill>
                <a:latin typeface="+mn-ea"/>
              </a:rPr>
              <a:t>航运</a:t>
            </a:r>
            <a:endParaRPr lang="en-US" altLang="zh-CN" sz="1600" b="1" dirty="0">
              <a:solidFill>
                <a:srgbClr val="FF0000"/>
              </a:solidFill>
              <a:latin typeface="+mn-ea"/>
            </a:endParaRPr>
          </a:p>
        </p:txBody>
      </p:sp>
      <p:sp>
        <p:nvSpPr>
          <p:cNvPr id="126" name="Rectangle 125"/>
          <p:cNvSpPr/>
          <p:nvPr/>
        </p:nvSpPr>
        <p:spPr>
          <a:xfrm>
            <a:off x="8079797" y="5010197"/>
            <a:ext cx="2847608" cy="338554"/>
          </a:xfrm>
          <a:prstGeom prst="rect">
            <a:avLst/>
          </a:prstGeom>
        </p:spPr>
        <p:txBody>
          <a:bodyPr wrap="square">
            <a:spAutoFit/>
          </a:bodyPr>
          <a:lstStyle/>
          <a:p>
            <a:r>
              <a:rPr lang="zh-CN" altLang="en-US" sz="1600" b="1" dirty="0">
                <a:solidFill>
                  <a:srgbClr val="FF0000"/>
                </a:solidFill>
                <a:latin typeface="+mn-ea"/>
              </a:rPr>
              <a:t>电信</a:t>
            </a:r>
            <a:endParaRPr lang="en-US" altLang="zh-CN" sz="1600" b="1" dirty="0">
              <a:solidFill>
                <a:srgbClr val="FF0000"/>
              </a:solidFill>
              <a:latin typeface="+mn-ea"/>
            </a:endParaRPr>
          </a:p>
        </p:txBody>
      </p:sp>
      <p:sp>
        <p:nvSpPr>
          <p:cNvPr id="127" name="Rectangle 126"/>
          <p:cNvSpPr/>
          <p:nvPr/>
        </p:nvSpPr>
        <p:spPr>
          <a:xfrm>
            <a:off x="3484073" y="5487045"/>
            <a:ext cx="2521378" cy="338554"/>
          </a:xfrm>
          <a:prstGeom prst="rect">
            <a:avLst/>
          </a:prstGeom>
        </p:spPr>
        <p:txBody>
          <a:bodyPr wrap="square">
            <a:spAutoFit/>
          </a:bodyPr>
          <a:lstStyle/>
          <a:p>
            <a:r>
              <a:rPr lang="zh-CN" altLang="en-US" sz="1600" b="1" dirty="0">
                <a:solidFill>
                  <a:srgbClr val="FF0000"/>
                </a:solidFill>
                <a:latin typeface="+mn-ea"/>
              </a:rPr>
              <a:t>治安官，警察，及巡警</a:t>
            </a:r>
            <a:endParaRPr lang="en-US" altLang="zh-CN" sz="1600" b="1" dirty="0">
              <a:solidFill>
                <a:srgbClr val="FF0000"/>
              </a:solidFill>
              <a:latin typeface="+mn-ea"/>
            </a:endParaRPr>
          </a:p>
        </p:txBody>
      </p:sp>
      <p:sp>
        <p:nvSpPr>
          <p:cNvPr id="128" name="Rectangle 127"/>
          <p:cNvSpPr/>
          <p:nvPr/>
        </p:nvSpPr>
        <p:spPr>
          <a:xfrm>
            <a:off x="2524931" y="2810387"/>
            <a:ext cx="2847608" cy="338554"/>
          </a:xfrm>
          <a:prstGeom prst="rect">
            <a:avLst/>
          </a:prstGeom>
        </p:spPr>
        <p:txBody>
          <a:bodyPr wrap="square">
            <a:spAutoFit/>
          </a:bodyPr>
          <a:lstStyle/>
          <a:p>
            <a:r>
              <a:rPr lang="zh-CN" altLang="en-US" sz="1600" b="1" dirty="0">
                <a:solidFill>
                  <a:srgbClr val="FF0000"/>
                </a:solidFill>
                <a:latin typeface="+mn-ea"/>
              </a:rPr>
              <a:t>销售及使用税</a:t>
            </a:r>
            <a:endParaRPr lang="en-US" altLang="zh-CN" sz="1600" b="1" dirty="0">
              <a:solidFill>
                <a:srgbClr val="FF0000"/>
              </a:solidFill>
              <a:latin typeface="+mn-ea"/>
            </a:endParaRPr>
          </a:p>
        </p:txBody>
      </p:sp>
      <p:sp>
        <p:nvSpPr>
          <p:cNvPr id="155" name="Rectangle 154"/>
          <p:cNvSpPr/>
          <p:nvPr/>
        </p:nvSpPr>
        <p:spPr>
          <a:xfrm>
            <a:off x="7942162" y="4282960"/>
            <a:ext cx="2847608" cy="338554"/>
          </a:xfrm>
          <a:prstGeom prst="rect">
            <a:avLst/>
          </a:prstGeom>
        </p:spPr>
        <p:txBody>
          <a:bodyPr wrap="square">
            <a:spAutoFit/>
          </a:bodyPr>
          <a:lstStyle/>
          <a:p>
            <a:r>
              <a:rPr lang="zh-CN" altLang="en-US" sz="1600" b="1" dirty="0">
                <a:solidFill>
                  <a:srgbClr val="FF0000"/>
                </a:solidFill>
                <a:latin typeface="+mn-ea"/>
              </a:rPr>
              <a:t>人员支持</a:t>
            </a:r>
            <a:endParaRPr lang="en-US" altLang="zh-CN" sz="1600" b="1" dirty="0">
              <a:solidFill>
                <a:srgbClr val="FF0000"/>
              </a:solidFill>
              <a:latin typeface="+mn-ea"/>
            </a:endParaRPr>
          </a:p>
        </p:txBody>
      </p:sp>
      <p:sp>
        <p:nvSpPr>
          <p:cNvPr id="156" name="Rectangle 155"/>
          <p:cNvSpPr/>
          <p:nvPr/>
        </p:nvSpPr>
        <p:spPr>
          <a:xfrm>
            <a:off x="2351977" y="1331931"/>
            <a:ext cx="2847608" cy="338554"/>
          </a:xfrm>
          <a:prstGeom prst="rect">
            <a:avLst/>
          </a:prstGeom>
        </p:spPr>
        <p:txBody>
          <a:bodyPr wrap="square">
            <a:spAutoFit/>
          </a:bodyPr>
          <a:lstStyle/>
          <a:p>
            <a:r>
              <a:rPr lang="zh-CN" altLang="en-US" sz="1600" b="1" dirty="0">
                <a:solidFill>
                  <a:srgbClr val="FF0000"/>
                </a:solidFill>
                <a:latin typeface="+mn-ea"/>
              </a:rPr>
              <a:t>宗教社团</a:t>
            </a:r>
            <a:endParaRPr lang="en-US" altLang="zh-CN" sz="1600" b="1" dirty="0">
              <a:solidFill>
                <a:srgbClr val="FF0000"/>
              </a:solidFill>
              <a:latin typeface="+mn-ea"/>
            </a:endParaRPr>
          </a:p>
        </p:txBody>
      </p:sp>
      <p:sp>
        <p:nvSpPr>
          <p:cNvPr id="157" name="Rectangle 156"/>
          <p:cNvSpPr/>
          <p:nvPr/>
        </p:nvSpPr>
        <p:spPr>
          <a:xfrm>
            <a:off x="7348256" y="3291113"/>
            <a:ext cx="2847608" cy="338554"/>
          </a:xfrm>
          <a:prstGeom prst="rect">
            <a:avLst/>
          </a:prstGeom>
        </p:spPr>
        <p:txBody>
          <a:bodyPr wrap="square">
            <a:spAutoFit/>
          </a:bodyPr>
          <a:lstStyle/>
          <a:p>
            <a:r>
              <a:rPr lang="zh-CN" altLang="en-US" sz="1600" b="1" dirty="0">
                <a:solidFill>
                  <a:srgbClr val="FF0000"/>
                </a:solidFill>
                <a:latin typeface="+mn-ea"/>
              </a:rPr>
              <a:t>代位权</a:t>
            </a:r>
            <a:endParaRPr lang="en-US" altLang="zh-CN" sz="1600" b="1" dirty="0">
              <a:solidFill>
                <a:srgbClr val="FF0000"/>
              </a:solidFill>
              <a:latin typeface="+mn-ea"/>
            </a:endParaRPr>
          </a:p>
        </p:txBody>
      </p:sp>
      <p:sp>
        <p:nvSpPr>
          <p:cNvPr id="158" name="Rectangle 157"/>
          <p:cNvSpPr/>
          <p:nvPr/>
        </p:nvSpPr>
        <p:spPr>
          <a:xfrm>
            <a:off x="8250391" y="4018350"/>
            <a:ext cx="2847608" cy="338554"/>
          </a:xfrm>
          <a:prstGeom prst="rect">
            <a:avLst/>
          </a:prstGeom>
        </p:spPr>
        <p:txBody>
          <a:bodyPr wrap="square">
            <a:spAutoFit/>
          </a:bodyPr>
          <a:lstStyle/>
          <a:p>
            <a:r>
              <a:rPr lang="zh-CN" altLang="en-US" sz="1600" b="1" dirty="0">
                <a:solidFill>
                  <a:srgbClr val="FF0000"/>
                </a:solidFill>
                <a:latin typeface="+mn-ea"/>
              </a:rPr>
              <a:t>星期日与节假日</a:t>
            </a:r>
            <a:endParaRPr lang="en-US" altLang="zh-CN" sz="1600" b="1" dirty="0">
              <a:solidFill>
                <a:srgbClr val="FF0000"/>
              </a:solidFill>
              <a:latin typeface="+mn-ea"/>
            </a:endParaRPr>
          </a:p>
        </p:txBody>
      </p:sp>
      <p:sp>
        <p:nvSpPr>
          <p:cNvPr id="159" name="Rectangle 158"/>
          <p:cNvSpPr/>
          <p:nvPr/>
        </p:nvSpPr>
        <p:spPr>
          <a:xfrm>
            <a:off x="1377069" y="2328657"/>
            <a:ext cx="2847608" cy="338554"/>
          </a:xfrm>
          <a:prstGeom prst="rect">
            <a:avLst/>
          </a:prstGeom>
        </p:spPr>
        <p:txBody>
          <a:bodyPr wrap="square">
            <a:spAutoFit/>
          </a:bodyPr>
          <a:lstStyle/>
          <a:p>
            <a:r>
              <a:rPr lang="zh-CN" altLang="en-US" sz="1600" b="1" dirty="0">
                <a:solidFill>
                  <a:srgbClr val="FF0000"/>
                </a:solidFill>
                <a:latin typeface="+mn-ea"/>
              </a:rPr>
              <a:t>抢劫</a:t>
            </a:r>
            <a:endParaRPr lang="en-US" altLang="zh-CN" sz="1600" b="1" dirty="0">
              <a:solidFill>
                <a:srgbClr val="FF0000"/>
              </a:solidFill>
              <a:latin typeface="+mn-ea"/>
            </a:endParaRPr>
          </a:p>
        </p:txBody>
      </p:sp>
      <p:sp>
        <p:nvSpPr>
          <p:cNvPr id="160" name="Rectangle 159"/>
          <p:cNvSpPr/>
          <p:nvPr/>
        </p:nvSpPr>
        <p:spPr>
          <a:xfrm>
            <a:off x="8463217" y="1826281"/>
            <a:ext cx="2847608" cy="338554"/>
          </a:xfrm>
          <a:prstGeom prst="rect">
            <a:avLst/>
          </a:prstGeom>
        </p:spPr>
        <p:txBody>
          <a:bodyPr wrap="square">
            <a:spAutoFit/>
          </a:bodyPr>
          <a:lstStyle/>
          <a:p>
            <a:r>
              <a:rPr lang="zh-CN" altLang="en-US" sz="1600" b="1" dirty="0">
                <a:solidFill>
                  <a:srgbClr val="FF0000"/>
                </a:solidFill>
                <a:latin typeface="+mn-ea"/>
              </a:rPr>
              <a:t>州及地方税收</a:t>
            </a:r>
            <a:endParaRPr lang="en-US" altLang="zh-CN" sz="1600" b="1" dirty="0">
              <a:solidFill>
                <a:srgbClr val="FF0000"/>
              </a:solidFill>
              <a:latin typeface="+mn-ea"/>
            </a:endParaRPr>
          </a:p>
        </p:txBody>
      </p:sp>
      <p:sp>
        <p:nvSpPr>
          <p:cNvPr id="161" name="Rectangle 160"/>
          <p:cNvSpPr/>
          <p:nvPr/>
        </p:nvSpPr>
        <p:spPr>
          <a:xfrm>
            <a:off x="8185304" y="1592243"/>
            <a:ext cx="2847608" cy="338554"/>
          </a:xfrm>
          <a:prstGeom prst="rect">
            <a:avLst/>
          </a:prstGeom>
        </p:spPr>
        <p:txBody>
          <a:bodyPr wrap="square">
            <a:spAutoFit/>
          </a:bodyPr>
          <a:lstStyle/>
          <a:p>
            <a:r>
              <a:rPr lang="zh-CN" altLang="en-US" sz="1600" b="1" dirty="0">
                <a:solidFill>
                  <a:srgbClr val="FF0000"/>
                </a:solidFill>
                <a:latin typeface="+mn-ea"/>
              </a:rPr>
              <a:t>强制履行</a:t>
            </a:r>
            <a:endParaRPr lang="en-US" altLang="zh-CN" sz="1600" b="1" dirty="0">
              <a:solidFill>
                <a:srgbClr val="FF0000"/>
              </a:solidFill>
              <a:latin typeface="+mn-ea"/>
            </a:endParaRPr>
          </a:p>
        </p:txBody>
      </p:sp>
      <p:sp>
        <p:nvSpPr>
          <p:cNvPr id="162" name="Rectangle 161"/>
          <p:cNvSpPr/>
          <p:nvPr/>
        </p:nvSpPr>
        <p:spPr>
          <a:xfrm>
            <a:off x="4539643" y="4754082"/>
            <a:ext cx="2847608" cy="584775"/>
          </a:xfrm>
          <a:prstGeom prst="rect">
            <a:avLst/>
          </a:prstGeom>
        </p:spPr>
        <p:txBody>
          <a:bodyPr wrap="square">
            <a:spAutoFit/>
          </a:bodyPr>
          <a:lstStyle/>
          <a:p>
            <a:r>
              <a:rPr lang="zh-CN" altLang="en-US" sz="1600" b="1" dirty="0">
                <a:solidFill>
                  <a:srgbClr val="FF0000"/>
                </a:solidFill>
                <a:latin typeface="+mn-ea"/>
              </a:rPr>
              <a:t>煽动叛乱，颠覆</a:t>
            </a:r>
            <a:endParaRPr lang="en-US" altLang="zh-CN" sz="1600" b="1" dirty="0">
              <a:solidFill>
                <a:srgbClr val="FF0000"/>
              </a:solidFill>
              <a:latin typeface="+mn-ea"/>
            </a:endParaRPr>
          </a:p>
          <a:p>
            <a:r>
              <a:rPr lang="zh-CN" altLang="en-US" sz="1600" b="1" dirty="0">
                <a:solidFill>
                  <a:srgbClr val="FF0000"/>
                </a:solidFill>
                <a:latin typeface="+mn-ea"/>
              </a:rPr>
              <a:t>活动，及叛国</a:t>
            </a:r>
            <a:endParaRPr lang="en-US" altLang="zh-CN" sz="1600" b="1" dirty="0">
              <a:solidFill>
                <a:srgbClr val="FF0000"/>
              </a:solidFill>
              <a:latin typeface="+mn-ea"/>
            </a:endParaRPr>
          </a:p>
        </p:txBody>
      </p:sp>
      <p:sp>
        <p:nvSpPr>
          <p:cNvPr id="163" name="Rectangle 162"/>
          <p:cNvSpPr/>
          <p:nvPr/>
        </p:nvSpPr>
        <p:spPr>
          <a:xfrm>
            <a:off x="6868083" y="5239461"/>
            <a:ext cx="2847608" cy="338554"/>
          </a:xfrm>
          <a:prstGeom prst="rect">
            <a:avLst/>
          </a:prstGeom>
        </p:spPr>
        <p:txBody>
          <a:bodyPr wrap="square">
            <a:spAutoFit/>
          </a:bodyPr>
          <a:lstStyle/>
          <a:p>
            <a:r>
              <a:rPr lang="zh-CN" altLang="en-US" sz="1600" b="1" dirty="0">
                <a:solidFill>
                  <a:srgbClr val="FF0000"/>
                </a:solidFill>
                <a:latin typeface="+mn-ea"/>
              </a:rPr>
              <a:t>投标</a:t>
            </a:r>
            <a:endParaRPr lang="en-US" altLang="zh-CN" sz="1600" b="1" dirty="0">
              <a:solidFill>
                <a:srgbClr val="FF0000"/>
              </a:solidFill>
              <a:latin typeface="+mn-ea"/>
            </a:endParaRPr>
          </a:p>
        </p:txBody>
      </p:sp>
      <p:sp>
        <p:nvSpPr>
          <p:cNvPr id="164" name="Rectangle 163"/>
          <p:cNvSpPr/>
          <p:nvPr/>
        </p:nvSpPr>
        <p:spPr>
          <a:xfrm>
            <a:off x="2700298" y="3781669"/>
            <a:ext cx="2847608" cy="338554"/>
          </a:xfrm>
          <a:prstGeom prst="rect">
            <a:avLst/>
          </a:prstGeom>
        </p:spPr>
        <p:txBody>
          <a:bodyPr wrap="square">
            <a:spAutoFit/>
          </a:bodyPr>
          <a:lstStyle/>
          <a:p>
            <a:r>
              <a:rPr lang="zh-CN" altLang="en-US" sz="1600" b="1" dirty="0">
                <a:solidFill>
                  <a:srgbClr val="FF0000"/>
                </a:solidFill>
                <a:latin typeface="+mn-ea"/>
              </a:rPr>
              <a:t>搜查和扣押</a:t>
            </a:r>
            <a:endParaRPr lang="en-US" altLang="zh-CN" sz="1600" b="1" dirty="0">
              <a:solidFill>
                <a:srgbClr val="FF0000"/>
              </a:solidFill>
              <a:latin typeface="+mn-ea"/>
            </a:endParaRPr>
          </a:p>
        </p:txBody>
      </p:sp>
      <p:sp>
        <p:nvSpPr>
          <p:cNvPr id="165" name="Rectangle 164"/>
          <p:cNvSpPr/>
          <p:nvPr/>
        </p:nvSpPr>
        <p:spPr>
          <a:xfrm>
            <a:off x="3597382" y="1829462"/>
            <a:ext cx="2464081" cy="338554"/>
          </a:xfrm>
          <a:prstGeom prst="rect">
            <a:avLst/>
          </a:prstGeom>
        </p:spPr>
        <p:txBody>
          <a:bodyPr wrap="square">
            <a:spAutoFit/>
          </a:bodyPr>
          <a:lstStyle/>
          <a:p>
            <a:r>
              <a:rPr lang="zh-CN" altLang="en-US" sz="1600" b="1" dirty="0">
                <a:solidFill>
                  <a:srgbClr val="FF0000"/>
                </a:solidFill>
                <a:latin typeface="+mn-ea"/>
              </a:rPr>
              <a:t>返还请求权及隐含合同</a:t>
            </a:r>
            <a:endParaRPr lang="en-US" altLang="zh-CN" sz="1600" b="1" dirty="0">
              <a:solidFill>
                <a:srgbClr val="FF0000"/>
              </a:solidFill>
              <a:latin typeface="+mn-ea"/>
            </a:endParaRPr>
          </a:p>
        </p:txBody>
      </p:sp>
      <p:sp>
        <p:nvSpPr>
          <p:cNvPr id="166" name="Rectangle 165"/>
          <p:cNvSpPr/>
          <p:nvPr/>
        </p:nvSpPr>
        <p:spPr>
          <a:xfrm>
            <a:off x="9252861" y="3050992"/>
            <a:ext cx="2847608" cy="338554"/>
          </a:xfrm>
          <a:prstGeom prst="rect">
            <a:avLst/>
          </a:prstGeom>
        </p:spPr>
        <p:txBody>
          <a:bodyPr wrap="square">
            <a:spAutoFit/>
          </a:bodyPr>
          <a:lstStyle/>
          <a:p>
            <a:r>
              <a:rPr lang="zh-CN" altLang="en-US" sz="1600" b="1" dirty="0">
                <a:solidFill>
                  <a:srgbClr val="FF0000"/>
                </a:solidFill>
                <a:latin typeface="+mn-ea"/>
              </a:rPr>
              <a:t>股票和商品交易所</a:t>
            </a:r>
            <a:endParaRPr lang="en-US" altLang="zh-CN" sz="1600" b="1" dirty="0">
              <a:solidFill>
                <a:srgbClr val="FF0000"/>
              </a:solidFill>
              <a:latin typeface="+mn-ea"/>
            </a:endParaRPr>
          </a:p>
        </p:txBody>
      </p:sp>
      <p:sp>
        <p:nvSpPr>
          <p:cNvPr id="167" name="Rectangle 166"/>
          <p:cNvSpPr/>
          <p:nvPr/>
        </p:nvSpPr>
        <p:spPr>
          <a:xfrm>
            <a:off x="10510948" y="3522235"/>
            <a:ext cx="2847608" cy="584775"/>
          </a:xfrm>
          <a:prstGeom prst="rect">
            <a:avLst/>
          </a:prstGeom>
        </p:spPr>
        <p:txBody>
          <a:bodyPr wrap="square">
            <a:spAutoFit/>
          </a:bodyPr>
          <a:lstStyle/>
          <a:p>
            <a:r>
              <a:rPr lang="zh-CN" altLang="en-US" sz="1600" b="1" dirty="0">
                <a:solidFill>
                  <a:srgbClr val="FF0000"/>
                </a:solidFill>
                <a:latin typeface="+mn-ea"/>
              </a:rPr>
              <a:t>慈善或公共</a:t>
            </a:r>
            <a:endParaRPr lang="en-US" altLang="zh-CN" sz="1600" b="1" dirty="0">
              <a:solidFill>
                <a:srgbClr val="FF0000"/>
              </a:solidFill>
              <a:latin typeface="+mn-ea"/>
            </a:endParaRPr>
          </a:p>
          <a:p>
            <a:r>
              <a:rPr lang="zh-CN" altLang="en-US" sz="1600" b="1" dirty="0">
                <a:solidFill>
                  <a:srgbClr val="FF0000"/>
                </a:solidFill>
                <a:latin typeface="+mn-ea"/>
              </a:rPr>
              <a:t>目的捐献</a:t>
            </a:r>
            <a:endParaRPr lang="en-US" altLang="zh-CN" sz="1600" b="1" dirty="0">
              <a:solidFill>
                <a:srgbClr val="FF0000"/>
              </a:solidFill>
              <a:latin typeface="+mn-ea"/>
            </a:endParaRPr>
          </a:p>
        </p:txBody>
      </p:sp>
      <p:sp>
        <p:nvSpPr>
          <p:cNvPr id="168" name="Rectangle 167"/>
          <p:cNvSpPr/>
          <p:nvPr/>
        </p:nvSpPr>
        <p:spPr>
          <a:xfrm>
            <a:off x="1356066" y="3046182"/>
            <a:ext cx="2847608" cy="338554"/>
          </a:xfrm>
          <a:prstGeom prst="rect">
            <a:avLst/>
          </a:prstGeom>
        </p:spPr>
        <p:txBody>
          <a:bodyPr wrap="square">
            <a:spAutoFit/>
          </a:bodyPr>
          <a:lstStyle/>
          <a:p>
            <a:r>
              <a:rPr lang="zh-CN" altLang="en-US" sz="1600" b="1" dirty="0">
                <a:solidFill>
                  <a:srgbClr val="FF0000"/>
                </a:solidFill>
                <a:latin typeface="+mn-ea"/>
              </a:rPr>
              <a:t>海难救助</a:t>
            </a:r>
            <a:endParaRPr lang="en-US" altLang="zh-CN" sz="1600" b="1" dirty="0">
              <a:solidFill>
                <a:srgbClr val="FF0000"/>
              </a:solidFill>
              <a:latin typeface="+mn-ea"/>
            </a:endParaRPr>
          </a:p>
        </p:txBody>
      </p:sp>
      <p:sp>
        <p:nvSpPr>
          <p:cNvPr id="169" name="Rectangle 168"/>
          <p:cNvSpPr/>
          <p:nvPr/>
        </p:nvSpPr>
        <p:spPr>
          <a:xfrm>
            <a:off x="8909049" y="1348368"/>
            <a:ext cx="2847608" cy="338554"/>
          </a:xfrm>
          <a:prstGeom prst="rect">
            <a:avLst/>
          </a:prstGeom>
        </p:spPr>
        <p:txBody>
          <a:bodyPr wrap="square">
            <a:spAutoFit/>
          </a:bodyPr>
          <a:lstStyle/>
          <a:p>
            <a:r>
              <a:rPr lang="zh-CN" altLang="en-US" sz="1600" b="1" dirty="0">
                <a:solidFill>
                  <a:srgbClr val="FF0000"/>
                </a:solidFill>
                <a:latin typeface="+mn-ea"/>
              </a:rPr>
              <a:t>特别或局部评估</a:t>
            </a:r>
            <a:endParaRPr lang="en-US" altLang="zh-CN" sz="1600" b="1" dirty="0">
              <a:solidFill>
                <a:srgbClr val="FF0000"/>
              </a:solidFill>
              <a:latin typeface="+mn-ea"/>
            </a:endParaRPr>
          </a:p>
        </p:txBody>
      </p:sp>
      <p:sp>
        <p:nvSpPr>
          <p:cNvPr id="170" name="Rectangle 169"/>
          <p:cNvSpPr/>
          <p:nvPr/>
        </p:nvSpPr>
        <p:spPr>
          <a:xfrm>
            <a:off x="7231494" y="1073402"/>
            <a:ext cx="2847608" cy="338554"/>
          </a:xfrm>
          <a:prstGeom prst="rect">
            <a:avLst/>
          </a:prstGeom>
        </p:spPr>
        <p:txBody>
          <a:bodyPr wrap="square">
            <a:spAutoFit/>
          </a:bodyPr>
          <a:lstStyle/>
          <a:p>
            <a:r>
              <a:rPr lang="zh-CN" altLang="en-US" sz="1600" b="1" dirty="0">
                <a:solidFill>
                  <a:srgbClr val="FF0000"/>
                </a:solidFill>
                <a:latin typeface="+mn-ea"/>
              </a:rPr>
              <a:t>空间法</a:t>
            </a:r>
            <a:endParaRPr lang="en-US" altLang="zh-CN" sz="1600" b="1" dirty="0">
              <a:solidFill>
                <a:srgbClr val="FF0000"/>
              </a:solidFill>
              <a:latin typeface="+mn-ea"/>
            </a:endParaRPr>
          </a:p>
        </p:txBody>
      </p:sp>
      <p:sp>
        <p:nvSpPr>
          <p:cNvPr id="171" name="Rectangle 170"/>
          <p:cNvSpPr/>
          <p:nvPr/>
        </p:nvSpPr>
        <p:spPr>
          <a:xfrm>
            <a:off x="8093865" y="3787556"/>
            <a:ext cx="2847608" cy="338554"/>
          </a:xfrm>
          <a:prstGeom prst="rect">
            <a:avLst/>
          </a:prstGeom>
        </p:spPr>
        <p:txBody>
          <a:bodyPr wrap="square">
            <a:spAutoFit/>
          </a:bodyPr>
          <a:lstStyle/>
          <a:p>
            <a:r>
              <a:rPr lang="zh-CN" altLang="en-US" sz="1600" b="1" dirty="0">
                <a:solidFill>
                  <a:srgbClr val="FF0000"/>
                </a:solidFill>
                <a:latin typeface="+mn-ea"/>
              </a:rPr>
              <a:t>即决审判</a:t>
            </a:r>
            <a:endParaRPr lang="en-US" altLang="zh-CN" sz="1600" b="1" dirty="0">
              <a:solidFill>
                <a:srgbClr val="FF0000"/>
              </a:solidFill>
              <a:latin typeface="+mn-ea"/>
            </a:endParaRPr>
          </a:p>
        </p:txBody>
      </p:sp>
      <p:sp>
        <p:nvSpPr>
          <p:cNvPr id="172" name="Rectangle 171"/>
          <p:cNvSpPr/>
          <p:nvPr/>
        </p:nvSpPr>
        <p:spPr>
          <a:xfrm>
            <a:off x="7899417" y="4753051"/>
            <a:ext cx="2847608" cy="338554"/>
          </a:xfrm>
          <a:prstGeom prst="rect">
            <a:avLst/>
          </a:prstGeom>
        </p:spPr>
        <p:txBody>
          <a:bodyPr wrap="square">
            <a:spAutoFit/>
          </a:bodyPr>
          <a:lstStyle/>
          <a:p>
            <a:r>
              <a:rPr lang="zh-CN" altLang="en-US" sz="1600" b="1" dirty="0">
                <a:solidFill>
                  <a:srgbClr val="FF0000"/>
                </a:solidFill>
                <a:latin typeface="+mn-ea"/>
              </a:rPr>
              <a:t>纳税人行为</a:t>
            </a:r>
            <a:endParaRPr lang="en-US" altLang="zh-CN" sz="1600" b="1" dirty="0">
              <a:solidFill>
                <a:srgbClr val="FF0000"/>
              </a:solidFill>
              <a:latin typeface="+mn-ea"/>
            </a:endParaRPr>
          </a:p>
        </p:txBody>
      </p:sp>
      <p:sp>
        <p:nvSpPr>
          <p:cNvPr id="173" name="Rectangle 172"/>
          <p:cNvSpPr/>
          <p:nvPr/>
        </p:nvSpPr>
        <p:spPr>
          <a:xfrm>
            <a:off x="7778747" y="2558246"/>
            <a:ext cx="2847608" cy="338554"/>
          </a:xfrm>
          <a:prstGeom prst="rect">
            <a:avLst/>
          </a:prstGeom>
        </p:spPr>
        <p:txBody>
          <a:bodyPr wrap="square">
            <a:spAutoFit/>
          </a:bodyPr>
          <a:lstStyle/>
          <a:p>
            <a:r>
              <a:rPr lang="zh-CN" altLang="en-US" sz="1600" b="1" dirty="0">
                <a:solidFill>
                  <a:srgbClr val="FF0000"/>
                </a:solidFill>
                <a:latin typeface="+mn-ea"/>
              </a:rPr>
              <a:t>反欺诈法</a:t>
            </a:r>
            <a:endParaRPr lang="en-US" altLang="zh-CN" sz="1600" b="1" dirty="0">
              <a:solidFill>
                <a:srgbClr val="FF0000"/>
              </a:solidFill>
              <a:latin typeface="+mn-ea"/>
            </a:endParaRPr>
          </a:p>
        </p:txBody>
      </p:sp>
      <p:sp>
        <p:nvSpPr>
          <p:cNvPr id="174" name="Rectangle 173"/>
          <p:cNvSpPr/>
          <p:nvPr/>
        </p:nvSpPr>
        <p:spPr>
          <a:xfrm>
            <a:off x="1329104" y="3287505"/>
            <a:ext cx="2847608" cy="338554"/>
          </a:xfrm>
          <a:prstGeom prst="rect">
            <a:avLst/>
          </a:prstGeom>
        </p:spPr>
        <p:txBody>
          <a:bodyPr wrap="square">
            <a:spAutoFit/>
          </a:bodyPr>
          <a:lstStyle/>
          <a:p>
            <a:r>
              <a:rPr lang="zh-CN" altLang="en-US" sz="1600" b="1" dirty="0">
                <a:solidFill>
                  <a:srgbClr val="FF0000"/>
                </a:solidFill>
                <a:latin typeface="+mn-ea"/>
              </a:rPr>
              <a:t>学校</a:t>
            </a:r>
            <a:endParaRPr lang="en-US" altLang="zh-CN" sz="1600" b="1" dirty="0">
              <a:solidFill>
                <a:srgbClr val="FF0000"/>
              </a:solidFill>
              <a:latin typeface="+mn-ea"/>
            </a:endParaRPr>
          </a:p>
        </p:txBody>
      </p:sp>
      <p:sp>
        <p:nvSpPr>
          <p:cNvPr id="175" name="Rectangle 174"/>
          <p:cNvSpPr/>
          <p:nvPr/>
        </p:nvSpPr>
        <p:spPr>
          <a:xfrm>
            <a:off x="3478699" y="4256258"/>
            <a:ext cx="2847608" cy="338554"/>
          </a:xfrm>
          <a:prstGeom prst="rect">
            <a:avLst/>
          </a:prstGeom>
        </p:spPr>
        <p:txBody>
          <a:bodyPr wrap="square">
            <a:spAutoFit/>
          </a:bodyPr>
          <a:lstStyle/>
          <a:p>
            <a:r>
              <a:rPr lang="zh-CN" altLang="en-US" sz="1600" b="1" dirty="0">
                <a:solidFill>
                  <a:srgbClr val="FF0000"/>
                </a:solidFill>
                <a:latin typeface="+mn-ea"/>
              </a:rPr>
              <a:t>证券监管：联邦</a:t>
            </a:r>
            <a:endParaRPr lang="en-US" altLang="zh-CN" sz="1600" b="1" dirty="0">
              <a:solidFill>
                <a:srgbClr val="FF0000"/>
              </a:solidFill>
              <a:latin typeface="+mn-ea"/>
            </a:endParaRPr>
          </a:p>
        </p:txBody>
      </p:sp>
      <p:sp>
        <p:nvSpPr>
          <p:cNvPr id="52" name="Rectangle 51"/>
          <p:cNvSpPr/>
          <p:nvPr/>
        </p:nvSpPr>
        <p:spPr>
          <a:xfrm>
            <a:off x="1360137" y="1087470"/>
            <a:ext cx="2847608" cy="338554"/>
          </a:xfrm>
          <a:prstGeom prst="rect">
            <a:avLst/>
          </a:prstGeom>
        </p:spPr>
        <p:txBody>
          <a:bodyPr wrap="square">
            <a:spAutoFit/>
          </a:bodyPr>
          <a:lstStyle/>
          <a:p>
            <a:r>
              <a:rPr lang="zh-CN" altLang="en-US" sz="1600" b="1" dirty="0">
                <a:solidFill>
                  <a:srgbClr val="FF0000"/>
                </a:solidFill>
                <a:latin typeface="+mn-ea"/>
              </a:rPr>
              <a:t>发布</a:t>
            </a:r>
            <a:endParaRPr lang="en-US" altLang="zh-CN" sz="1600" b="1" dirty="0">
              <a:solidFill>
                <a:srgbClr val="FF0000"/>
              </a:solidFill>
              <a:latin typeface="+mn-ea"/>
            </a:endParaRPr>
          </a:p>
        </p:txBody>
      </p:sp>
      <p:sp>
        <p:nvSpPr>
          <p:cNvPr id="51" name="Rectangle 50"/>
          <p:cNvSpPr/>
          <p:nvPr/>
        </p:nvSpPr>
        <p:spPr>
          <a:xfrm>
            <a:off x="467306" y="874646"/>
            <a:ext cx="5320344" cy="569386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Registration of Land Titles </a:t>
            </a:r>
          </a:p>
          <a:p>
            <a:pPr>
              <a:buFont typeface="Arial" panose="020B0604020202020204" pitchFamily="34" charset="0"/>
              <a:buChar char="•"/>
            </a:pPr>
            <a:r>
              <a:rPr lang="en-US" sz="1600" dirty="0">
                <a:solidFill>
                  <a:srgbClr val="373739"/>
                </a:solidFill>
                <a:latin typeface="Helvetica" panose="020B0604020202020204" pitchFamily="34" charset="0"/>
              </a:rPr>
              <a:t>Release </a:t>
            </a:r>
          </a:p>
          <a:p>
            <a:pPr>
              <a:buFont typeface="Arial" panose="020B0604020202020204" pitchFamily="34" charset="0"/>
              <a:buChar char="•"/>
            </a:pPr>
            <a:r>
              <a:rPr lang="en-US" sz="1600" dirty="0">
                <a:solidFill>
                  <a:srgbClr val="373739"/>
                </a:solidFill>
                <a:latin typeface="Helvetica" panose="020B0604020202020204" pitchFamily="34" charset="0"/>
              </a:rPr>
              <a:t>Religious Societies </a:t>
            </a:r>
          </a:p>
          <a:p>
            <a:pPr>
              <a:buFont typeface="Arial" panose="020B0604020202020204" pitchFamily="34" charset="0"/>
              <a:buChar char="•"/>
            </a:pPr>
            <a:r>
              <a:rPr lang="en-US" sz="1600" dirty="0">
                <a:solidFill>
                  <a:srgbClr val="373739"/>
                </a:solidFill>
                <a:latin typeface="Helvetica" panose="020B0604020202020204" pitchFamily="34" charset="0"/>
              </a:rPr>
              <a:t>Replevin </a:t>
            </a:r>
          </a:p>
          <a:p>
            <a:pPr>
              <a:buFont typeface="Arial" panose="020B0604020202020204" pitchFamily="34" charset="0"/>
              <a:buChar char="•"/>
            </a:pPr>
            <a:r>
              <a:rPr lang="en-US" sz="1600" dirty="0">
                <a:solidFill>
                  <a:srgbClr val="373739"/>
                </a:solidFill>
                <a:latin typeface="Helvetica" panose="020B0604020202020204" pitchFamily="34" charset="0"/>
              </a:rPr>
              <a:t>Restitution and Implied Contracts </a:t>
            </a:r>
          </a:p>
          <a:p>
            <a:pPr>
              <a:buFont typeface="Arial" panose="020B0604020202020204" pitchFamily="34" charset="0"/>
              <a:buChar char="•"/>
            </a:pPr>
            <a:r>
              <a:rPr lang="en-US" sz="1600" dirty="0">
                <a:solidFill>
                  <a:srgbClr val="373739"/>
                </a:solidFill>
                <a:latin typeface="Helvetica" panose="020B0604020202020204" pitchFamily="34" charset="0"/>
              </a:rPr>
              <a:t>Rewards </a:t>
            </a:r>
          </a:p>
          <a:p>
            <a:pPr>
              <a:buFont typeface="Arial" panose="020B0604020202020204" pitchFamily="34" charset="0"/>
              <a:buChar char="•"/>
            </a:pPr>
            <a:r>
              <a:rPr lang="en-US" sz="1600" dirty="0">
                <a:solidFill>
                  <a:srgbClr val="373739"/>
                </a:solidFill>
                <a:latin typeface="Helvetica" panose="020B0604020202020204" pitchFamily="34" charset="0"/>
              </a:rPr>
              <a:t>Robbery </a:t>
            </a:r>
          </a:p>
          <a:p>
            <a:pPr>
              <a:buFont typeface="Arial" panose="020B0604020202020204" pitchFamily="34" charset="0"/>
              <a:buChar char="•"/>
            </a:pPr>
            <a:r>
              <a:rPr lang="en-US" sz="1600" dirty="0">
                <a:solidFill>
                  <a:srgbClr val="373739"/>
                </a:solidFill>
                <a:latin typeface="Helvetica" panose="020B0604020202020204" pitchFamily="34" charset="0"/>
              </a:rPr>
              <a:t>Sales </a:t>
            </a:r>
          </a:p>
          <a:p>
            <a:pPr>
              <a:buFont typeface="Arial" panose="020B0604020202020204" pitchFamily="34" charset="0"/>
              <a:buChar char="•"/>
            </a:pPr>
            <a:r>
              <a:rPr lang="en-US" sz="1600" dirty="0">
                <a:solidFill>
                  <a:srgbClr val="373739"/>
                </a:solidFill>
                <a:latin typeface="Helvetica" panose="020B0604020202020204" pitchFamily="34" charset="0"/>
              </a:rPr>
              <a:t>Sales and Use Taxes </a:t>
            </a:r>
          </a:p>
          <a:p>
            <a:pPr>
              <a:buFont typeface="Arial" panose="020B0604020202020204" pitchFamily="34" charset="0"/>
              <a:buChar char="•"/>
            </a:pPr>
            <a:r>
              <a:rPr lang="en-US" sz="1600" dirty="0">
                <a:solidFill>
                  <a:srgbClr val="373739"/>
                </a:solidFill>
                <a:latin typeface="Helvetica" panose="020B0604020202020204" pitchFamily="34" charset="0"/>
              </a:rPr>
              <a:t>Salvage </a:t>
            </a:r>
          </a:p>
          <a:p>
            <a:pPr>
              <a:buFont typeface="Arial" panose="020B0604020202020204" pitchFamily="34" charset="0"/>
              <a:buChar char="•"/>
            </a:pPr>
            <a:r>
              <a:rPr lang="en-US" sz="1600" dirty="0">
                <a:solidFill>
                  <a:srgbClr val="373739"/>
                </a:solidFill>
                <a:latin typeface="Helvetica" panose="020B0604020202020204" pitchFamily="34" charset="0"/>
              </a:rPr>
              <a:t>Schools </a:t>
            </a:r>
          </a:p>
          <a:p>
            <a:pPr>
              <a:buFont typeface="Arial" panose="020B0604020202020204" pitchFamily="34" charset="0"/>
              <a:buChar char="•"/>
            </a:pPr>
            <a:r>
              <a:rPr lang="en-US" sz="1600" dirty="0">
                <a:solidFill>
                  <a:srgbClr val="373739"/>
                </a:solidFill>
                <a:latin typeface="Helvetica" panose="020B0604020202020204" pitchFamily="34" charset="0"/>
              </a:rPr>
              <a:t>Seals </a:t>
            </a:r>
          </a:p>
          <a:p>
            <a:pPr>
              <a:buFont typeface="Arial" panose="020B0604020202020204" pitchFamily="34" charset="0"/>
              <a:buChar char="•"/>
            </a:pPr>
            <a:r>
              <a:rPr lang="en-US" sz="1600" dirty="0">
                <a:solidFill>
                  <a:srgbClr val="373739"/>
                </a:solidFill>
                <a:latin typeface="Helvetica" panose="020B0604020202020204" pitchFamily="34" charset="0"/>
              </a:rPr>
              <a:t>Searches and Seizures </a:t>
            </a:r>
          </a:p>
          <a:p>
            <a:pPr>
              <a:buFont typeface="Arial" panose="020B0604020202020204" pitchFamily="34" charset="0"/>
              <a:buChar char="•"/>
            </a:pPr>
            <a:r>
              <a:rPr lang="en-US" sz="1600" dirty="0">
                <a:solidFill>
                  <a:srgbClr val="373739"/>
                </a:solidFill>
                <a:latin typeface="Helvetica" panose="020B0604020202020204" pitchFamily="34" charset="0"/>
              </a:rPr>
              <a:t>Secured Transactions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Federal </a:t>
            </a:r>
          </a:p>
          <a:p>
            <a:pPr>
              <a:buFont typeface="Arial" panose="020B0604020202020204" pitchFamily="34" charset="0"/>
              <a:buChar char="•"/>
            </a:pPr>
            <a:r>
              <a:rPr lang="en-US" sz="1600" dirty="0">
                <a:solidFill>
                  <a:srgbClr val="373739"/>
                </a:solidFill>
                <a:latin typeface="Helvetica" panose="020B0604020202020204" pitchFamily="34" charset="0"/>
              </a:rPr>
              <a:t>Securities Regulation -- State </a:t>
            </a:r>
          </a:p>
          <a:p>
            <a:pPr>
              <a:buFont typeface="Arial" panose="020B0604020202020204" pitchFamily="34" charset="0"/>
              <a:buChar char="•"/>
            </a:pPr>
            <a:r>
              <a:rPr lang="en-US" sz="1600" dirty="0">
                <a:solidFill>
                  <a:srgbClr val="373739"/>
                </a:solidFill>
                <a:latin typeface="Helvetica" panose="020B0604020202020204" pitchFamily="34" charset="0"/>
              </a:rPr>
              <a:t>Sedition, Subversive Activities, and Treason </a:t>
            </a:r>
          </a:p>
          <a:p>
            <a:pPr>
              <a:buFont typeface="Arial" panose="020B0604020202020204" pitchFamily="34" charset="0"/>
              <a:buChar char="•"/>
            </a:pPr>
            <a:r>
              <a:rPr lang="en-US" sz="1600" dirty="0">
                <a:solidFill>
                  <a:srgbClr val="373739"/>
                </a:solidFill>
                <a:latin typeface="Helvetica" panose="020B0604020202020204" pitchFamily="34" charset="0"/>
              </a:rPr>
              <a:t>Seduction </a:t>
            </a:r>
          </a:p>
          <a:p>
            <a:pPr>
              <a:buFont typeface="Arial" panose="020B0604020202020204" pitchFamily="34" charset="0"/>
              <a:buChar char="•"/>
            </a:pPr>
            <a:r>
              <a:rPr lang="en-US" sz="1600" dirty="0">
                <a:solidFill>
                  <a:srgbClr val="373739"/>
                </a:solidFill>
                <a:latin typeface="Helvetica" panose="020B0604020202020204" pitchFamily="34" charset="0"/>
              </a:rPr>
              <a:t>Sequestration </a:t>
            </a:r>
          </a:p>
          <a:p>
            <a:pPr>
              <a:buFont typeface="Arial" panose="020B0604020202020204" pitchFamily="34" charset="0"/>
              <a:buChar char="•"/>
            </a:pPr>
            <a:r>
              <a:rPr lang="en-US" sz="1600" dirty="0">
                <a:solidFill>
                  <a:srgbClr val="373739"/>
                </a:solidFill>
                <a:latin typeface="Helvetica" panose="020B0604020202020204" pitchFamily="34" charset="0"/>
              </a:rPr>
              <a:t>Sheriffs, Police, and Constables </a:t>
            </a:r>
          </a:p>
          <a:p>
            <a:pPr>
              <a:buFont typeface="Arial" panose="020B0604020202020204" pitchFamily="34" charset="0"/>
              <a:buChar char="•"/>
            </a:pPr>
            <a:r>
              <a:rPr lang="en-US" sz="1600" dirty="0">
                <a:solidFill>
                  <a:srgbClr val="373739"/>
                </a:solidFill>
                <a:latin typeface="Helvetica" panose="020B0604020202020204" pitchFamily="34" charset="0"/>
              </a:rPr>
              <a:t>Shipping </a:t>
            </a:r>
          </a:p>
          <a:p>
            <a:pPr>
              <a:buFont typeface="Arial" panose="020B0604020202020204" pitchFamily="34" charset="0"/>
              <a:buChar char="•"/>
            </a:pPr>
            <a:r>
              <a:rPr lang="en-US" sz="1600" dirty="0">
                <a:solidFill>
                  <a:srgbClr val="373739"/>
                </a:solidFill>
                <a:latin typeface="Helvetica" panose="020B0604020202020204" pitchFamily="34" charset="0"/>
              </a:rPr>
              <a:t>Social Security and Medicare </a:t>
            </a:r>
          </a:p>
        </p:txBody>
      </p:sp>
      <p:sp>
        <p:nvSpPr>
          <p:cNvPr id="54" name="Rectangle 53"/>
          <p:cNvSpPr/>
          <p:nvPr/>
        </p:nvSpPr>
        <p:spPr>
          <a:xfrm>
            <a:off x="6081317" y="874646"/>
            <a:ext cx="5467967" cy="5570756"/>
          </a:xfrm>
          <a:prstGeom prst="rect">
            <a:avLst/>
          </a:prstGeom>
        </p:spPr>
        <p:txBody>
          <a:bodyPr wrap="square">
            <a:spAutoFit/>
          </a:bodyPr>
          <a:lstStyle/>
          <a:p>
            <a:pPr>
              <a:buFont typeface="Arial" panose="020B0604020202020204" pitchFamily="34" charset="0"/>
              <a:buChar char="•"/>
            </a:pPr>
            <a:r>
              <a:rPr lang="en-US" sz="1600" dirty="0">
                <a:solidFill>
                  <a:srgbClr val="373739"/>
                </a:solidFill>
                <a:latin typeface="Helvetica" panose="020B0604020202020204" pitchFamily="34" charset="0"/>
              </a:rPr>
              <a:t>Sodomy </a:t>
            </a:r>
          </a:p>
          <a:p>
            <a:pPr>
              <a:buFont typeface="Arial" panose="020B0604020202020204" pitchFamily="34" charset="0"/>
              <a:buChar char="•"/>
            </a:pPr>
            <a:r>
              <a:rPr lang="en-US" sz="1600" dirty="0">
                <a:solidFill>
                  <a:srgbClr val="373739"/>
                </a:solidFill>
                <a:latin typeface="Helvetica" panose="020B0604020202020204" pitchFamily="34" charset="0"/>
              </a:rPr>
              <a:t>Space Law </a:t>
            </a:r>
          </a:p>
          <a:p>
            <a:pPr>
              <a:buFont typeface="Arial" panose="020B0604020202020204" pitchFamily="34" charset="0"/>
              <a:buChar char="•"/>
            </a:pPr>
            <a:r>
              <a:rPr lang="en-US" sz="1600" dirty="0">
                <a:solidFill>
                  <a:srgbClr val="373739"/>
                </a:solidFill>
                <a:latin typeface="Helvetica" panose="020B0604020202020204" pitchFamily="34" charset="0"/>
              </a:rPr>
              <a:t>Special or Local Assessments </a:t>
            </a:r>
          </a:p>
          <a:p>
            <a:pPr>
              <a:buFont typeface="Arial" panose="020B0604020202020204" pitchFamily="34" charset="0"/>
              <a:buChar char="•"/>
            </a:pPr>
            <a:r>
              <a:rPr lang="en-US" sz="1600" dirty="0">
                <a:solidFill>
                  <a:srgbClr val="373739"/>
                </a:solidFill>
                <a:latin typeface="Helvetica" panose="020B0604020202020204" pitchFamily="34" charset="0"/>
              </a:rPr>
              <a:t>Specific Performance </a:t>
            </a:r>
          </a:p>
          <a:p>
            <a:pPr>
              <a:buFont typeface="Arial" panose="020B0604020202020204" pitchFamily="34" charset="0"/>
              <a:buChar char="•"/>
            </a:pPr>
            <a:r>
              <a:rPr lang="en-US" sz="1600" dirty="0">
                <a:solidFill>
                  <a:srgbClr val="373739"/>
                </a:solidFill>
                <a:latin typeface="Helvetica" panose="020B0604020202020204" pitchFamily="34" charset="0"/>
              </a:rPr>
              <a:t>State and Local Taxation </a:t>
            </a:r>
          </a:p>
          <a:p>
            <a:pPr>
              <a:buFont typeface="Arial" panose="020B0604020202020204" pitchFamily="34" charset="0"/>
              <a:buChar char="•"/>
            </a:pPr>
            <a:r>
              <a:rPr lang="en-US" sz="1600" dirty="0">
                <a:solidFill>
                  <a:srgbClr val="373739"/>
                </a:solidFill>
                <a:latin typeface="Helvetica" panose="020B0604020202020204" pitchFamily="34" charset="0"/>
              </a:rPr>
              <a:t>States, Territories, and Dependencies </a:t>
            </a:r>
          </a:p>
          <a:p>
            <a:pPr>
              <a:buFont typeface="Arial" panose="020B0604020202020204" pitchFamily="34" charset="0"/>
              <a:buChar char="•"/>
            </a:pPr>
            <a:r>
              <a:rPr lang="en-US" sz="1600" dirty="0">
                <a:solidFill>
                  <a:srgbClr val="373739"/>
                </a:solidFill>
                <a:latin typeface="Helvetica" panose="020B0604020202020204" pitchFamily="34" charset="0"/>
              </a:rPr>
              <a:t>Statutes </a:t>
            </a:r>
          </a:p>
          <a:p>
            <a:pPr>
              <a:buFont typeface="Arial" panose="020B0604020202020204" pitchFamily="34" charset="0"/>
              <a:buChar char="•"/>
            </a:pPr>
            <a:r>
              <a:rPr lang="en-US" sz="1600" dirty="0">
                <a:solidFill>
                  <a:srgbClr val="373739"/>
                </a:solidFill>
                <a:latin typeface="Helvetica" panose="020B0604020202020204" pitchFamily="34" charset="0"/>
              </a:rPr>
              <a:t>Statute of Frauds </a:t>
            </a:r>
          </a:p>
          <a:p>
            <a:pPr>
              <a:buFont typeface="Arial" panose="020B0604020202020204" pitchFamily="34" charset="0"/>
              <a:buChar char="•"/>
            </a:pPr>
            <a:r>
              <a:rPr lang="en-US" sz="1600" dirty="0">
                <a:solidFill>
                  <a:srgbClr val="373739"/>
                </a:solidFill>
                <a:latin typeface="Helvetica" panose="020B0604020202020204" pitchFamily="34" charset="0"/>
              </a:rPr>
              <a:t>Stipulations </a:t>
            </a:r>
          </a:p>
          <a:p>
            <a:pPr>
              <a:buFont typeface="Arial" panose="020B0604020202020204" pitchFamily="34" charset="0"/>
              <a:buChar char="•"/>
            </a:pPr>
            <a:r>
              <a:rPr lang="en-US" sz="1600" dirty="0">
                <a:solidFill>
                  <a:srgbClr val="373739"/>
                </a:solidFill>
                <a:latin typeface="Helvetica" panose="020B0604020202020204" pitchFamily="34" charset="0"/>
              </a:rPr>
              <a:t>Stock and Commodity Exchanges </a:t>
            </a:r>
          </a:p>
          <a:p>
            <a:pPr>
              <a:buFont typeface="Arial" panose="020B0604020202020204" pitchFamily="34" charset="0"/>
              <a:buChar char="•"/>
            </a:pPr>
            <a:r>
              <a:rPr lang="en-US" sz="1600" dirty="0">
                <a:solidFill>
                  <a:srgbClr val="373739"/>
                </a:solidFill>
                <a:latin typeface="Helvetica" panose="020B0604020202020204" pitchFamily="34" charset="0"/>
              </a:rPr>
              <a:t>Subrogation </a:t>
            </a:r>
          </a:p>
          <a:p>
            <a:pPr>
              <a:buFont typeface="Arial" panose="020B0604020202020204" pitchFamily="34" charset="0"/>
              <a:buChar char="•"/>
            </a:pPr>
            <a:r>
              <a:rPr lang="en-US" sz="1600" dirty="0">
                <a:solidFill>
                  <a:srgbClr val="373739"/>
                </a:solidFill>
                <a:latin typeface="Helvetica" panose="020B0604020202020204" pitchFamily="34" charset="0"/>
              </a:rPr>
              <a:t>Subscriptions for Charitable or Public Purposes </a:t>
            </a:r>
          </a:p>
          <a:p>
            <a:pPr>
              <a:buFont typeface="Arial" panose="020B0604020202020204" pitchFamily="34" charset="0"/>
              <a:buChar char="•"/>
            </a:pPr>
            <a:r>
              <a:rPr lang="en-US" sz="1600" dirty="0">
                <a:solidFill>
                  <a:srgbClr val="373739"/>
                </a:solidFill>
                <a:latin typeface="Helvetica" panose="020B0604020202020204" pitchFamily="34" charset="0"/>
              </a:rPr>
              <a:t>Summary Judgment </a:t>
            </a:r>
          </a:p>
          <a:p>
            <a:pPr>
              <a:buFont typeface="Arial" panose="020B0604020202020204" pitchFamily="34" charset="0"/>
              <a:buChar char="•"/>
            </a:pPr>
            <a:r>
              <a:rPr lang="en-US" sz="1600" dirty="0">
                <a:solidFill>
                  <a:srgbClr val="373739"/>
                </a:solidFill>
                <a:latin typeface="Helvetica" panose="020B0604020202020204" pitchFamily="34" charset="0"/>
              </a:rPr>
              <a:t>Sundays and Holidays </a:t>
            </a:r>
          </a:p>
          <a:p>
            <a:pPr>
              <a:buFont typeface="Arial" panose="020B0604020202020204" pitchFamily="34" charset="0"/>
              <a:buChar char="•"/>
            </a:pPr>
            <a:r>
              <a:rPr lang="en-US" sz="1600" dirty="0">
                <a:solidFill>
                  <a:srgbClr val="373739"/>
                </a:solidFill>
                <a:latin typeface="Helvetica" panose="020B0604020202020204" pitchFamily="34" charset="0"/>
              </a:rPr>
              <a:t>Support of Persons </a:t>
            </a:r>
          </a:p>
          <a:p>
            <a:pPr>
              <a:buFont typeface="Arial" panose="020B0604020202020204" pitchFamily="34" charset="0"/>
              <a:buChar char="•"/>
            </a:pPr>
            <a:r>
              <a:rPr lang="en-US" sz="1600" dirty="0">
                <a:solidFill>
                  <a:srgbClr val="373739"/>
                </a:solidFill>
                <a:latin typeface="Helvetica" panose="020B0604020202020204" pitchFamily="34" charset="0"/>
              </a:rPr>
              <a:t>Suretyship </a:t>
            </a:r>
          </a:p>
          <a:p>
            <a:pPr>
              <a:buFont typeface="Arial" panose="020B0604020202020204" pitchFamily="34" charset="0"/>
              <a:buChar char="•"/>
            </a:pPr>
            <a:r>
              <a:rPr lang="en-US" sz="1600" dirty="0">
                <a:solidFill>
                  <a:srgbClr val="373739"/>
                </a:solidFill>
                <a:latin typeface="Helvetica" panose="020B0604020202020204" pitchFamily="34" charset="0"/>
              </a:rPr>
              <a:t>Taxpayers' Actions </a:t>
            </a:r>
          </a:p>
          <a:p>
            <a:pPr>
              <a:buFont typeface="Arial" panose="020B0604020202020204" pitchFamily="34" charset="0"/>
              <a:buChar char="•"/>
            </a:pPr>
            <a:r>
              <a:rPr lang="en-US" sz="1600" dirty="0">
                <a:solidFill>
                  <a:srgbClr val="373739"/>
                </a:solidFill>
                <a:latin typeface="Helvetica" panose="020B0604020202020204" pitchFamily="34" charset="0"/>
              </a:rPr>
              <a:t>Telecommunications </a:t>
            </a:r>
          </a:p>
          <a:p>
            <a:pPr>
              <a:buFont typeface="Arial" panose="020B0604020202020204" pitchFamily="34" charset="0"/>
              <a:buChar char="•"/>
            </a:pPr>
            <a:r>
              <a:rPr lang="en-US" sz="1600" dirty="0">
                <a:solidFill>
                  <a:srgbClr val="373739"/>
                </a:solidFill>
                <a:latin typeface="Helvetica" panose="020B0604020202020204" pitchFamily="34" charset="0"/>
              </a:rPr>
              <a:t>Tender </a:t>
            </a:r>
          </a:p>
          <a:p>
            <a:pPr>
              <a:buFont typeface="Arial" panose="020B0604020202020204" pitchFamily="34" charset="0"/>
              <a:buChar char="•"/>
            </a:pPr>
            <a:r>
              <a:rPr lang="en-US" sz="1600" dirty="0">
                <a:solidFill>
                  <a:srgbClr val="373739"/>
                </a:solidFill>
                <a:latin typeface="Helvetica" panose="020B0604020202020204" pitchFamily="34" charset="0"/>
              </a:rPr>
              <a:t>Terrorism </a:t>
            </a:r>
          </a:p>
          <a:p>
            <a:pPr>
              <a:buFont typeface="Arial" panose="020B0604020202020204" pitchFamily="34" charset="0"/>
              <a:buChar char="•"/>
            </a:pPr>
            <a:r>
              <a:rPr lang="en-US" sz="1600" dirty="0">
                <a:solidFill>
                  <a:srgbClr val="373739"/>
                </a:solidFill>
                <a:latin typeface="Helvetica" panose="020B0604020202020204" pitchFamily="34" charset="0"/>
              </a:rPr>
              <a:t>Time </a:t>
            </a:r>
          </a:p>
          <a:p>
            <a:pPr>
              <a:buFont typeface="Arial" panose="020B0604020202020204" pitchFamily="34" charset="0"/>
              <a:buChar char="•"/>
            </a:pPr>
            <a:r>
              <a:rPr lang="en-US" sz="1600" dirty="0">
                <a:solidFill>
                  <a:srgbClr val="373739"/>
                </a:solidFill>
                <a:latin typeface="Helvetica" panose="020B0604020202020204" pitchFamily="34" charset="0"/>
              </a:rPr>
              <a:t>Torts </a:t>
            </a:r>
          </a:p>
        </p:txBody>
      </p:sp>
      <p:sp>
        <p:nvSpPr>
          <p:cNvPr id="59" name="Rectangle 58"/>
          <p:cNvSpPr/>
          <p:nvPr/>
        </p:nvSpPr>
        <p:spPr>
          <a:xfrm>
            <a:off x="3266897" y="4508969"/>
            <a:ext cx="2847608" cy="338554"/>
          </a:xfrm>
          <a:prstGeom prst="rect">
            <a:avLst/>
          </a:prstGeom>
        </p:spPr>
        <p:txBody>
          <a:bodyPr wrap="square">
            <a:spAutoFit/>
          </a:bodyPr>
          <a:lstStyle/>
          <a:p>
            <a:r>
              <a:rPr lang="zh-CN" altLang="en-US" sz="1600" b="1" dirty="0">
                <a:solidFill>
                  <a:srgbClr val="FF0000"/>
                </a:solidFill>
                <a:latin typeface="+mn-ea"/>
              </a:rPr>
              <a:t>证券监管：州</a:t>
            </a:r>
            <a:endParaRPr lang="en-US" altLang="zh-CN" sz="1600" b="1" dirty="0">
              <a:solidFill>
                <a:srgbClr val="FF0000"/>
              </a:solidFill>
              <a:latin typeface="+mn-ea"/>
            </a:endParaRPr>
          </a:p>
        </p:txBody>
      </p:sp>
      <p:sp>
        <p:nvSpPr>
          <p:cNvPr id="60" name="Rectangle 59"/>
          <p:cNvSpPr/>
          <p:nvPr/>
        </p:nvSpPr>
        <p:spPr>
          <a:xfrm>
            <a:off x="6690324" y="5981676"/>
            <a:ext cx="2847608" cy="338554"/>
          </a:xfrm>
          <a:prstGeom prst="rect">
            <a:avLst/>
          </a:prstGeom>
        </p:spPr>
        <p:txBody>
          <a:bodyPr wrap="square">
            <a:spAutoFit/>
          </a:bodyPr>
          <a:lstStyle/>
          <a:p>
            <a:r>
              <a:rPr lang="zh-CN" altLang="en-US" sz="1600" b="1" dirty="0">
                <a:solidFill>
                  <a:srgbClr val="FF0000"/>
                </a:solidFill>
                <a:latin typeface="+mn-ea"/>
              </a:rPr>
              <a:t>侵权</a:t>
            </a:r>
            <a:endParaRPr lang="en-US" altLang="zh-CN" sz="1600" b="1" dirty="0">
              <a:solidFill>
                <a:srgbClr val="FF0000"/>
              </a:solidFill>
              <a:latin typeface="+mn-ea"/>
            </a:endParaRPr>
          </a:p>
        </p:txBody>
      </p:sp>
      <p:sp>
        <p:nvSpPr>
          <p:cNvPr id="2" name="Slide Number Placeholder 1">
            <a:extLst>
              <a:ext uri="{FF2B5EF4-FFF2-40B4-BE49-F238E27FC236}">
                <a16:creationId xmlns:a16="http://schemas.microsoft.com/office/drawing/2014/main" id="{932FEB59-2C8C-4E8A-8BBC-D0F59FB6BEE1}"/>
              </a:ext>
            </a:extLst>
          </p:cNvPr>
          <p:cNvSpPr>
            <a:spLocks noGrp="1"/>
          </p:cNvSpPr>
          <p:nvPr>
            <p:ph type="sldNum" sz="quarter" idx="12"/>
          </p:nvPr>
        </p:nvSpPr>
        <p:spPr/>
        <p:txBody>
          <a:bodyPr/>
          <a:lstStyle/>
          <a:p>
            <a:fld id="{AFAE5B16-0F33-4EE9-AE34-61D676368225}" type="slidenum">
              <a:rPr lang="zh-CN" altLang="en-US" smtClean="0"/>
              <a:t>34</a:t>
            </a:fld>
            <a:endParaRPr lang="zh-CN" altLang="en-US"/>
          </a:p>
        </p:txBody>
      </p:sp>
    </p:spTree>
    <p:custDataLst>
      <p:tags r:id="rId1"/>
    </p:custDataLst>
    <p:extLst>
      <p:ext uri="{BB962C8B-B14F-4D97-AF65-F5344CB8AC3E}">
        <p14:creationId xmlns:p14="http://schemas.microsoft.com/office/powerpoint/2010/main" val="6285196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3.3 </a:t>
            </a:r>
            <a:r>
              <a:rPr lang="zh-CN" altLang="en-US" sz="2800" dirty="0"/>
              <a:t>检索方式二：</a:t>
            </a:r>
            <a:r>
              <a:rPr lang="en-US" altLang="zh-CN" sz="2800" dirty="0"/>
              <a:t>Find a Topic</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11C3D4E8-6981-47DD-8E60-62DEA0B50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3" y="721159"/>
            <a:ext cx="9818221" cy="412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4CF452C-3332-4344-9A0A-C8191B5EA738}"/>
              </a:ext>
            </a:extLst>
          </p:cNvPr>
          <p:cNvSpPr txBox="1"/>
          <p:nvPr/>
        </p:nvSpPr>
        <p:spPr>
          <a:xfrm>
            <a:off x="5142193" y="519840"/>
            <a:ext cx="914400" cy="1169551"/>
          </a:xfrm>
          <a:prstGeom prst="rect">
            <a:avLst/>
          </a:prstGeom>
          <a:noFill/>
        </p:spPr>
        <p:txBody>
          <a:bodyPr wrap="square" rtlCol="0">
            <a:spAutoFit/>
          </a:bodyPr>
          <a:lstStyle/>
          <a:p>
            <a:r>
              <a:rPr lang="zh-CN" altLang="en-US" sz="1400" dirty="0">
                <a:solidFill>
                  <a:srgbClr val="FF0000"/>
                </a:solidFill>
                <a:latin typeface="+mj-ea"/>
                <a:ea typeface="+mj-ea"/>
              </a:rPr>
              <a:t>可展开后选择所要查找话题中的内容类型</a:t>
            </a:r>
          </a:p>
        </p:txBody>
      </p:sp>
      <p:pic>
        <p:nvPicPr>
          <p:cNvPr id="16" name="Picture 15" descr="A screenshot of a social media post&#10;&#10;Description automatically generated">
            <a:extLst>
              <a:ext uri="{FF2B5EF4-FFF2-40B4-BE49-F238E27FC236}">
                <a16:creationId xmlns:a16="http://schemas.microsoft.com/office/drawing/2014/main" id="{BB4DECD7-EB40-45BD-B35B-EB27C874B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241" y="1689391"/>
            <a:ext cx="9213215" cy="4040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0E130EE1-C40E-427C-8261-0202218D09A6}"/>
              </a:ext>
            </a:extLst>
          </p:cNvPr>
          <p:cNvSpPr txBox="1"/>
          <p:nvPr/>
        </p:nvSpPr>
        <p:spPr>
          <a:xfrm>
            <a:off x="6418729" y="2120153"/>
            <a:ext cx="914400" cy="1169551"/>
          </a:xfrm>
          <a:prstGeom prst="rect">
            <a:avLst/>
          </a:prstGeom>
          <a:noFill/>
        </p:spPr>
        <p:txBody>
          <a:bodyPr wrap="square" rtlCol="0">
            <a:spAutoFit/>
          </a:bodyPr>
          <a:lstStyle/>
          <a:p>
            <a:r>
              <a:rPr lang="zh-CN" altLang="en-US" sz="1400" dirty="0">
                <a:solidFill>
                  <a:srgbClr val="FF0000"/>
                </a:solidFill>
                <a:latin typeface="+mj-ea"/>
                <a:ea typeface="+mj-ea"/>
              </a:rPr>
              <a:t>以要查找期刊为例，选择期刊为内容类型</a:t>
            </a:r>
          </a:p>
        </p:txBody>
      </p:sp>
      <p:pic>
        <p:nvPicPr>
          <p:cNvPr id="19" name="Picture 18" descr="A screenshot of a computer&#10;&#10;Description automatically generated">
            <a:extLst>
              <a:ext uri="{FF2B5EF4-FFF2-40B4-BE49-F238E27FC236}">
                <a16:creationId xmlns:a16="http://schemas.microsoft.com/office/drawing/2014/main" id="{5AD59103-3EB4-4BF1-B26C-3A7614BAC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886957"/>
            <a:ext cx="9224091" cy="4040642"/>
          </a:xfrm>
          <a:prstGeom prst="rect">
            <a:avLst/>
          </a:prstGeom>
        </p:spPr>
      </p:pic>
      <p:sp>
        <p:nvSpPr>
          <p:cNvPr id="20" name="TextBox 19">
            <a:extLst>
              <a:ext uri="{FF2B5EF4-FFF2-40B4-BE49-F238E27FC236}">
                <a16:creationId xmlns:a16="http://schemas.microsoft.com/office/drawing/2014/main" id="{E48F356A-A5B7-4C5B-B7CD-53A56A8F3DFC}"/>
              </a:ext>
            </a:extLst>
          </p:cNvPr>
          <p:cNvSpPr txBox="1"/>
          <p:nvPr/>
        </p:nvSpPr>
        <p:spPr>
          <a:xfrm>
            <a:off x="4426456" y="2227874"/>
            <a:ext cx="914400" cy="954107"/>
          </a:xfrm>
          <a:prstGeom prst="rect">
            <a:avLst/>
          </a:prstGeom>
          <a:noFill/>
        </p:spPr>
        <p:txBody>
          <a:bodyPr wrap="square" rtlCol="0">
            <a:spAutoFit/>
          </a:bodyPr>
          <a:lstStyle/>
          <a:p>
            <a:r>
              <a:rPr lang="zh-CN" altLang="en-US" sz="1400" dirty="0">
                <a:solidFill>
                  <a:srgbClr val="FF0000"/>
                </a:solidFill>
                <a:latin typeface="+mj-ea"/>
                <a:ea typeface="+mj-ea"/>
              </a:rPr>
              <a:t>在结果中输入关键词以精确结果</a:t>
            </a:r>
          </a:p>
        </p:txBody>
      </p:sp>
      <p:pic>
        <p:nvPicPr>
          <p:cNvPr id="22" name="Picture 21" descr="A screenshot of a social media post&#10;&#10;Description automatically generated">
            <a:extLst>
              <a:ext uri="{FF2B5EF4-FFF2-40B4-BE49-F238E27FC236}">
                <a16:creationId xmlns:a16="http://schemas.microsoft.com/office/drawing/2014/main" id="{C9C97FDD-7201-4049-9CAE-38F884989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82" y="1127966"/>
            <a:ext cx="9913225" cy="4040636"/>
          </a:xfrm>
          <a:prstGeom prst="rect">
            <a:avLst/>
          </a:prstGeom>
        </p:spPr>
      </p:pic>
      <p:sp>
        <p:nvSpPr>
          <p:cNvPr id="2" name="Slide Number Placeholder 1">
            <a:extLst>
              <a:ext uri="{FF2B5EF4-FFF2-40B4-BE49-F238E27FC236}">
                <a16:creationId xmlns:a16="http://schemas.microsoft.com/office/drawing/2014/main" id="{9D4B6F3F-CF2E-4ADD-AE9E-43CA07A0D64F}"/>
              </a:ext>
            </a:extLst>
          </p:cNvPr>
          <p:cNvSpPr>
            <a:spLocks noGrp="1"/>
          </p:cNvSpPr>
          <p:nvPr>
            <p:ph type="sldNum" sz="quarter" idx="12"/>
          </p:nvPr>
        </p:nvSpPr>
        <p:spPr/>
        <p:txBody>
          <a:bodyPr/>
          <a:lstStyle/>
          <a:p>
            <a:fld id="{AFAE5B16-0F33-4EE9-AE34-61D676368225}" type="slidenum">
              <a:rPr lang="zh-CN" altLang="en-US" smtClean="0"/>
              <a:t>35</a:t>
            </a:fld>
            <a:endParaRPr lang="zh-CN" altLang="en-US"/>
          </a:p>
        </p:txBody>
      </p:sp>
    </p:spTree>
    <p:custDataLst>
      <p:tags r:id="rId1"/>
    </p:custDataLst>
    <p:extLst>
      <p:ext uri="{BB962C8B-B14F-4D97-AF65-F5344CB8AC3E}">
        <p14:creationId xmlns:p14="http://schemas.microsoft.com/office/powerpoint/2010/main" val="39918873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sp>
        <p:nvSpPr>
          <p:cNvPr id="3" name="Rectangle 2"/>
          <p:cNvSpPr/>
          <p:nvPr/>
        </p:nvSpPr>
        <p:spPr>
          <a:xfrm>
            <a:off x="308920" y="1049880"/>
            <a:ext cx="11348009" cy="4093428"/>
          </a:xfrm>
          <a:prstGeom prst="rect">
            <a:avLst/>
          </a:prstGeom>
        </p:spPr>
        <p:txBody>
          <a:bodyPr wrap="square">
            <a:spAutoFit/>
          </a:bodyPr>
          <a:lstStyle/>
          <a:p>
            <a:r>
              <a:rPr lang="zh-CN" altLang="en-US" sz="2000" dirty="0">
                <a:solidFill>
                  <a:srgbClr val="000000"/>
                </a:solidFill>
                <a:latin typeface="+mj-ea"/>
                <a:ea typeface="+mj-ea"/>
              </a:rPr>
              <a:t>① 键入自然语言检索词，如：</a:t>
            </a:r>
            <a:r>
              <a:rPr lang="en-US" sz="2000" dirty="0">
                <a:solidFill>
                  <a:srgbClr val="000000"/>
                </a:solidFill>
                <a:latin typeface="+mj-ea"/>
              </a:rPr>
              <a:t> artificial intelligence</a:t>
            </a:r>
            <a:r>
              <a:rPr lang="zh-CN" altLang="en-US" sz="2000" dirty="0">
                <a:solidFill>
                  <a:srgbClr val="000000"/>
                </a:solidFill>
                <a:latin typeface="+mj-ea"/>
                <a:ea typeface="+mj-ea"/>
              </a:rPr>
              <a:t>，搜索结果会显示所有含</a:t>
            </a:r>
            <a:r>
              <a:rPr lang="zh-CN" altLang="en-US" sz="2000" dirty="0">
                <a:solidFill>
                  <a:srgbClr val="000000"/>
                </a:solidFill>
                <a:latin typeface="+mj-ea"/>
              </a:rPr>
              <a:t>“ </a:t>
            </a:r>
            <a:r>
              <a:rPr lang="en-US" sz="2000" dirty="0">
                <a:solidFill>
                  <a:srgbClr val="000000"/>
                </a:solidFill>
                <a:latin typeface="+mj-ea"/>
              </a:rPr>
              <a:t>artificial</a:t>
            </a:r>
            <a:r>
              <a:rPr lang="zh-CN" altLang="en-US" sz="2000" dirty="0">
                <a:solidFill>
                  <a:srgbClr val="000000"/>
                </a:solidFill>
                <a:latin typeface="+mj-ea"/>
              </a:rPr>
              <a:t> ”</a:t>
            </a:r>
            <a:r>
              <a:rPr lang="zh-CN" altLang="en-US" sz="2000" dirty="0">
                <a:solidFill>
                  <a:srgbClr val="000000"/>
                </a:solidFill>
                <a:latin typeface="+mj-ea"/>
                <a:ea typeface="+mj-ea"/>
              </a:rPr>
              <a:t>或</a:t>
            </a:r>
            <a:r>
              <a:rPr lang="zh-CN" altLang="en-US" sz="2000" dirty="0">
                <a:solidFill>
                  <a:srgbClr val="000000"/>
                </a:solidFill>
                <a:latin typeface="+mj-ea"/>
              </a:rPr>
              <a:t>“ </a:t>
            </a:r>
            <a:r>
              <a:rPr lang="en-US" sz="2000" dirty="0">
                <a:solidFill>
                  <a:srgbClr val="000000"/>
                </a:solidFill>
                <a:latin typeface="+mj-ea"/>
              </a:rPr>
              <a:t>intelligence</a:t>
            </a:r>
            <a:r>
              <a:rPr lang="zh-CN" altLang="en-US" sz="2000" dirty="0">
                <a:solidFill>
                  <a:srgbClr val="000000"/>
                </a:solidFill>
                <a:latin typeface="+mj-ea"/>
              </a:rPr>
              <a:t>”</a:t>
            </a:r>
            <a:r>
              <a:rPr lang="zh-CN" altLang="en-US" sz="2000" dirty="0">
                <a:solidFill>
                  <a:srgbClr val="000000"/>
                </a:solidFill>
                <a:latin typeface="+mj-ea"/>
                <a:ea typeface="+mj-ea"/>
              </a:rPr>
              <a:t>的内容；</a:t>
            </a:r>
            <a:endParaRPr lang="en-US" sz="2000" dirty="0">
              <a:solidFill>
                <a:srgbClr val="000000"/>
              </a:solidFill>
              <a:latin typeface="+mj-ea"/>
              <a:ea typeface="+mj-ea"/>
            </a:endParaRPr>
          </a:p>
          <a:p>
            <a:endParaRPr lang="en-US" altLang="zh-CN" sz="2000" dirty="0">
              <a:solidFill>
                <a:srgbClr val="000000"/>
              </a:solidFill>
              <a:latin typeface="+mj-ea"/>
              <a:ea typeface="+mj-ea"/>
            </a:endParaRPr>
          </a:p>
          <a:p>
            <a:r>
              <a:rPr lang="zh-CN" altLang="en-US" sz="2000" dirty="0">
                <a:solidFill>
                  <a:srgbClr val="000000"/>
                </a:solidFill>
                <a:latin typeface="+mj-ea"/>
                <a:ea typeface="+mj-ea"/>
              </a:rPr>
              <a:t>② 键入检索词及连接词，如 </a:t>
            </a:r>
            <a:r>
              <a:rPr lang="en-US" altLang="zh-CN" sz="2000" b="1" dirty="0">
                <a:solidFill>
                  <a:srgbClr val="000000"/>
                </a:solidFill>
                <a:latin typeface="+mj-ea"/>
                <a:ea typeface="+mj-ea"/>
              </a:rPr>
              <a:t>(</a:t>
            </a:r>
            <a:r>
              <a:rPr lang="en-US" sz="2000" dirty="0">
                <a:solidFill>
                  <a:srgbClr val="000000"/>
                </a:solidFill>
                <a:latin typeface="+mj-ea"/>
                <a:ea typeface="+mj-ea"/>
              </a:rPr>
              <a:t>“AI” OR “artificial intelligence”</a:t>
            </a:r>
            <a:r>
              <a:rPr lang="en-US" sz="2000" b="1" dirty="0">
                <a:solidFill>
                  <a:srgbClr val="000000"/>
                </a:solidFill>
                <a:latin typeface="+mj-ea"/>
                <a:ea typeface="+mj-ea"/>
              </a:rPr>
              <a:t>) </a:t>
            </a:r>
            <a:r>
              <a:rPr lang="en-US" sz="2000" dirty="0">
                <a:solidFill>
                  <a:srgbClr val="000000"/>
                </a:solidFill>
                <a:latin typeface="+mj-ea"/>
                <a:ea typeface="+mj-ea"/>
              </a:rPr>
              <a:t>AND Data</a:t>
            </a:r>
            <a:r>
              <a:rPr lang="zh-CN" altLang="en-US" sz="2000" dirty="0">
                <a:solidFill>
                  <a:srgbClr val="000000"/>
                </a:solidFill>
                <a:latin typeface="+mj-ea"/>
                <a:ea typeface="+mj-ea"/>
              </a:rPr>
              <a:t>，搜索结果会显示所有符合要求的内容；</a:t>
            </a:r>
            <a:endParaRPr lang="en-US" sz="2000" dirty="0">
              <a:solidFill>
                <a:srgbClr val="000000"/>
              </a:solidFill>
              <a:latin typeface="+mj-ea"/>
              <a:ea typeface="+mj-ea"/>
            </a:endParaRPr>
          </a:p>
          <a:p>
            <a:endParaRPr lang="en-US" altLang="zh-CN" sz="2000" dirty="0">
              <a:solidFill>
                <a:srgbClr val="000000"/>
              </a:solidFill>
              <a:latin typeface="+mj-ea"/>
              <a:ea typeface="+mj-ea"/>
            </a:endParaRPr>
          </a:p>
          <a:p>
            <a:r>
              <a:rPr lang="zh-CN" altLang="en-US" sz="2000" dirty="0">
                <a:solidFill>
                  <a:srgbClr val="000000"/>
                </a:solidFill>
                <a:latin typeface="+mj-ea"/>
                <a:ea typeface="+mj-ea"/>
              </a:rPr>
              <a:t>③ </a:t>
            </a:r>
            <a:r>
              <a:rPr lang="zh-CN" altLang="en-US" sz="2000" dirty="0">
                <a:latin typeface="+mj-ea"/>
                <a:ea typeface="+mj-ea"/>
              </a:rPr>
              <a:t>键入部分或完整的资料名称，如</a:t>
            </a:r>
            <a:r>
              <a:rPr lang="zh-CN" altLang="en-US" sz="2000" dirty="0">
                <a:solidFill>
                  <a:srgbClr val="000000"/>
                </a:solidFill>
                <a:latin typeface="+mj-ea"/>
                <a:ea typeface="+mj-ea"/>
              </a:rPr>
              <a:t>：</a:t>
            </a:r>
            <a:r>
              <a:rPr lang="en-US" sz="2000" dirty="0">
                <a:solidFill>
                  <a:srgbClr val="000000"/>
                </a:solidFill>
                <a:latin typeface="+mj-ea"/>
                <a:ea typeface="+mj-ea"/>
              </a:rPr>
              <a:t>American Law Reports</a:t>
            </a:r>
            <a:r>
              <a:rPr lang="zh-CN" altLang="en-US" sz="2000" dirty="0">
                <a:latin typeface="+mj-ea"/>
                <a:ea typeface="+mj-ea"/>
              </a:rPr>
              <a:t>，可查找到这个资源的所有相关内容；</a:t>
            </a:r>
            <a:endParaRPr lang="en-US" altLang="zh-CN" sz="2000" dirty="0">
              <a:latin typeface="+mj-ea"/>
              <a:ea typeface="+mj-ea"/>
            </a:endParaRPr>
          </a:p>
          <a:p>
            <a:r>
              <a:rPr lang="en-US" altLang="zh-CN" sz="2000" dirty="0">
                <a:latin typeface="+mj-ea"/>
                <a:ea typeface="+mj-ea"/>
              </a:rPr>
              <a:t>    </a:t>
            </a:r>
          </a:p>
          <a:p>
            <a:r>
              <a:rPr lang="en-US" altLang="zh-CN" sz="2000" dirty="0">
                <a:solidFill>
                  <a:srgbClr val="000000"/>
                </a:solidFill>
                <a:latin typeface="+mj-ea"/>
                <a:ea typeface="+mj-ea"/>
              </a:rPr>
              <a:t>     </a:t>
            </a:r>
            <a:r>
              <a:rPr lang="zh-CN" altLang="en-US" sz="2000" dirty="0">
                <a:solidFill>
                  <a:srgbClr val="000000"/>
                </a:solidFill>
                <a:latin typeface="黑体" panose="02010609060101010101" pitchFamily="49" charset="-122"/>
                <a:ea typeface="黑体" panose="02010609060101010101" pitchFamily="49" charset="-122"/>
              </a:rPr>
              <a:t>步骤：</a:t>
            </a:r>
            <a:r>
              <a:rPr lang="en-US" altLang="zh-CN" sz="2000" dirty="0">
                <a:solidFill>
                  <a:srgbClr val="000000"/>
                </a:solidFill>
                <a:latin typeface="黑体" panose="02010609060101010101" pitchFamily="49" charset="-122"/>
                <a:ea typeface="黑体" panose="02010609060101010101" pitchFamily="49" charset="-122"/>
              </a:rPr>
              <a:t>A </a:t>
            </a:r>
            <a:r>
              <a:rPr lang="zh-CN" altLang="en-US" sz="2000" dirty="0">
                <a:solidFill>
                  <a:srgbClr val="000000"/>
                </a:solidFill>
                <a:latin typeface="黑体" panose="02010609060101010101" pitchFamily="49" charset="-122"/>
                <a:ea typeface="黑体" panose="02010609060101010101" pitchFamily="49" charset="-122"/>
              </a:rPr>
              <a:t>在检索红框里输入所知道的资料完整名称或部分名称；</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B </a:t>
            </a:r>
            <a:r>
              <a:rPr lang="zh-CN" altLang="en-US" sz="2000" dirty="0">
                <a:solidFill>
                  <a:srgbClr val="000000"/>
                </a:solidFill>
                <a:latin typeface="黑体" panose="02010609060101010101" pitchFamily="49" charset="-122"/>
                <a:ea typeface="黑体" panose="02010609060101010101" pitchFamily="49" charset="-122"/>
              </a:rPr>
              <a:t>选择加入资料来源名称进行检索，或继续选择下级菜单进行检索与输出传递；</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C </a:t>
            </a:r>
            <a:r>
              <a:rPr lang="zh-CN" altLang="en-US" sz="2000" dirty="0">
                <a:solidFill>
                  <a:srgbClr val="000000"/>
                </a:solidFill>
                <a:latin typeface="黑体" panose="02010609060101010101" pitchFamily="49" charset="-122"/>
                <a:ea typeface="黑体" panose="02010609060101010101" pitchFamily="49" charset="-122"/>
              </a:rPr>
              <a:t>选择资料来源的</a:t>
            </a:r>
            <a:r>
              <a:rPr lang="en-US" altLang="zh-CN" sz="2000" dirty="0">
                <a:solidFill>
                  <a:srgbClr val="000000"/>
                </a:solidFill>
                <a:latin typeface="黑体" panose="02010609060101010101" pitchFamily="49" charset="-122"/>
                <a:ea typeface="黑体" panose="02010609060101010101" pitchFamily="49" charset="-122"/>
              </a:rPr>
              <a:t>T</a:t>
            </a:r>
            <a:r>
              <a:rPr lang="en-US" altLang="zh-CN" sz="2000" dirty="0">
                <a:solidFill>
                  <a:srgbClr val="000000"/>
                </a:solidFill>
                <a:latin typeface="Calibri" panose="020F0502020204030204" pitchFamily="34" charset="0"/>
                <a:ea typeface="黑体" panose="02010609060101010101" pitchFamily="49" charset="-122"/>
              </a:rPr>
              <a:t>able of Contents</a:t>
            </a:r>
            <a:r>
              <a:rPr lang="zh-CN" altLang="en-US" sz="2000" dirty="0">
                <a:solidFill>
                  <a:srgbClr val="000000"/>
                </a:solidFill>
                <a:latin typeface="黑体" panose="02010609060101010101" pitchFamily="49" charset="-122"/>
                <a:ea typeface="黑体" panose="02010609060101010101" pitchFamily="49" charset="-122"/>
              </a:rPr>
              <a:t>链接来浏览目录、检索完整的目录；</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         D </a:t>
            </a:r>
            <a:r>
              <a:rPr lang="zh-CN" altLang="en-US" sz="2000" dirty="0">
                <a:solidFill>
                  <a:srgbClr val="000000"/>
                </a:solidFill>
                <a:latin typeface="黑体" panose="02010609060101010101" pitchFamily="49" charset="-122"/>
                <a:ea typeface="黑体" panose="02010609060101010101" pitchFamily="49" charset="-122"/>
              </a:rPr>
              <a:t>点选资料来源的</a:t>
            </a:r>
            <a:r>
              <a:rPr lang="en-US" sz="2000" dirty="0">
                <a:solidFill>
                  <a:srgbClr val="000000"/>
                </a:solidFill>
                <a:latin typeface="Calibri" panose="020F0502020204030204" pitchFamily="34" charset="0"/>
                <a:ea typeface="黑体" panose="02010609060101010101" pitchFamily="49" charset="-122"/>
              </a:rPr>
              <a:t>Get documents</a:t>
            </a:r>
            <a:r>
              <a:rPr lang="zh-CN" altLang="en-US" sz="2000" dirty="0">
                <a:solidFill>
                  <a:srgbClr val="000000"/>
                </a:solidFill>
                <a:latin typeface="黑体" panose="02010609060101010101" pitchFamily="49" charset="-122"/>
                <a:ea typeface="黑体" panose="02010609060101010101" pitchFamily="49" charset="-122"/>
              </a:rPr>
              <a:t>链接，获取该资料来源的所有可用文件。</a:t>
            </a:r>
            <a:endParaRPr lang="en-US" altLang="zh-CN" sz="2000" dirty="0">
              <a:solidFill>
                <a:srgbClr val="000000"/>
              </a:solidFill>
              <a:latin typeface="+mj-ea"/>
              <a:ea typeface="+mj-ea"/>
            </a:endParaRPr>
          </a:p>
          <a:p>
            <a:r>
              <a:rPr lang="en-US" altLang="zh-CN" sz="2000" dirty="0">
                <a:solidFill>
                  <a:srgbClr val="000000"/>
                </a:solidFill>
                <a:latin typeface="+mj-ea"/>
                <a:ea typeface="+mj-ea"/>
              </a:rPr>
              <a:t>                   </a:t>
            </a:r>
            <a:r>
              <a:rPr lang="zh-CN" altLang="en-US" sz="2000" dirty="0">
                <a:solidFill>
                  <a:srgbClr val="FF0000"/>
                </a:solidFill>
                <a:latin typeface="+mj-ea"/>
                <a:ea typeface="+mj-ea"/>
              </a:rPr>
              <a:t>（</a:t>
            </a:r>
            <a:r>
              <a:rPr lang="en-US" altLang="zh-CN" sz="2000" dirty="0">
                <a:solidFill>
                  <a:srgbClr val="FF0000"/>
                </a:solidFill>
                <a:latin typeface="+mj-ea"/>
                <a:ea typeface="+mj-ea"/>
              </a:rPr>
              <a:t>C,D</a:t>
            </a:r>
            <a:r>
              <a:rPr lang="zh-CN" altLang="en-US" sz="2000" dirty="0">
                <a:solidFill>
                  <a:srgbClr val="FF0000"/>
                </a:solidFill>
                <a:latin typeface="+mj-ea"/>
                <a:ea typeface="+mj-ea"/>
              </a:rPr>
              <a:t>两步与直接浏览方式一致）</a:t>
            </a:r>
            <a:endParaRPr lang="en-US" altLang="zh-CN" sz="2000" dirty="0">
              <a:solidFill>
                <a:srgbClr val="FF0000"/>
              </a:solidFill>
              <a:latin typeface="黑体" panose="02010609060101010101" pitchFamily="49" charset="-122"/>
              <a:ea typeface="黑体" panose="02010609060101010101" pitchFamily="49" charset="-122"/>
            </a:endParaRPr>
          </a:p>
        </p:txBody>
      </p:sp>
      <p:sp>
        <p:nvSpPr>
          <p:cNvPr id="2" name="Slide Number Placeholder 1">
            <a:extLst>
              <a:ext uri="{FF2B5EF4-FFF2-40B4-BE49-F238E27FC236}">
                <a16:creationId xmlns:a16="http://schemas.microsoft.com/office/drawing/2014/main" id="{8D75C0BC-252D-4D44-A55B-F383FCB5A33F}"/>
              </a:ext>
            </a:extLst>
          </p:cNvPr>
          <p:cNvSpPr>
            <a:spLocks noGrp="1"/>
          </p:cNvSpPr>
          <p:nvPr>
            <p:ph type="sldNum" sz="quarter" idx="12"/>
          </p:nvPr>
        </p:nvSpPr>
        <p:spPr/>
        <p:txBody>
          <a:bodyPr/>
          <a:lstStyle/>
          <a:p>
            <a:fld id="{AFAE5B16-0F33-4EE9-AE34-61D676368225}" type="slidenum">
              <a:rPr lang="zh-CN" altLang="en-US" smtClean="0"/>
              <a:t>36</a:t>
            </a:fld>
            <a:endParaRPr lang="zh-CN" altLang="en-US"/>
          </a:p>
        </p:txBody>
      </p:sp>
    </p:spTree>
    <p:custDataLst>
      <p:tags r:id="rId1"/>
    </p:custDataLst>
    <p:extLst>
      <p:ext uri="{BB962C8B-B14F-4D97-AF65-F5344CB8AC3E}">
        <p14:creationId xmlns:p14="http://schemas.microsoft.com/office/powerpoint/2010/main" val="3102129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sp>
        <p:nvSpPr>
          <p:cNvPr id="3" name="Rectangle 2"/>
          <p:cNvSpPr/>
          <p:nvPr/>
        </p:nvSpPr>
        <p:spPr>
          <a:xfrm>
            <a:off x="322568" y="1131768"/>
            <a:ext cx="11348009" cy="2246769"/>
          </a:xfrm>
          <a:prstGeom prst="rect">
            <a:avLst/>
          </a:prstGeom>
        </p:spPr>
        <p:txBody>
          <a:bodyPr wrap="square">
            <a:spAutoFit/>
          </a:bodyPr>
          <a:lstStyle/>
          <a:p>
            <a:r>
              <a:rPr lang="zh-CN" altLang="en-US" sz="2000" dirty="0">
                <a:latin typeface="+mj-ea"/>
                <a:ea typeface="+mj-ea"/>
              </a:rPr>
              <a:t>④ 键入法规名称，如：</a:t>
            </a:r>
            <a:r>
              <a:rPr lang="en-US" sz="2000" dirty="0">
                <a:latin typeface="+mj-ea"/>
                <a:ea typeface="+mj-ea"/>
              </a:rPr>
              <a:t>Georgia Lemon Law</a:t>
            </a:r>
            <a:r>
              <a:rPr lang="zh-CN" altLang="en-US" sz="2000" dirty="0">
                <a:latin typeface="+mj-ea"/>
                <a:ea typeface="+mj-ea"/>
              </a:rPr>
              <a:t>，可获得本法规的全文资料与相关检索内容；</a:t>
            </a:r>
            <a:endParaRPr lang="en-US" sz="2000" dirty="0">
              <a:latin typeface="+mj-ea"/>
              <a:ea typeface="+mj-ea"/>
            </a:endParaRPr>
          </a:p>
          <a:p>
            <a:endParaRPr lang="en-US" altLang="zh-CN" sz="2000" dirty="0">
              <a:latin typeface="+mj-ea"/>
              <a:ea typeface="+mj-ea"/>
            </a:endParaRPr>
          </a:p>
          <a:p>
            <a:r>
              <a:rPr lang="zh-CN" altLang="en-US" sz="2000" dirty="0">
                <a:latin typeface="+mj-ea"/>
                <a:ea typeface="+mj-ea"/>
              </a:rPr>
              <a:t>⑤ 键入判例名称，如：</a:t>
            </a:r>
            <a:r>
              <a:rPr lang="en-US" altLang="zh-CN" sz="2000" dirty="0">
                <a:latin typeface="+mj-ea"/>
                <a:ea typeface="+mj-ea"/>
              </a:rPr>
              <a:t>roe v. wade</a:t>
            </a:r>
            <a:r>
              <a:rPr lang="zh-CN" altLang="en-US" sz="2000" dirty="0">
                <a:latin typeface="+mj-ea"/>
                <a:ea typeface="+mj-ea"/>
              </a:rPr>
              <a:t>，可获得本判例的全文资料与相关检索内容；</a:t>
            </a:r>
            <a:endParaRPr lang="en-US" altLang="zh-CN" sz="2000" dirty="0">
              <a:latin typeface="+mj-ea"/>
              <a:ea typeface="+mj-ea"/>
            </a:endParaRPr>
          </a:p>
          <a:p>
            <a:endParaRPr lang="en-US" altLang="zh-CN" sz="2000" dirty="0">
              <a:latin typeface="+mj-ea"/>
              <a:ea typeface="+mj-ea"/>
            </a:endParaRPr>
          </a:p>
          <a:p>
            <a:r>
              <a:rPr lang="zh-CN" altLang="en-US" sz="2000" dirty="0">
                <a:latin typeface="+mj-ea"/>
                <a:ea typeface="+mj-ea"/>
              </a:rPr>
              <a:t>⑥ </a:t>
            </a:r>
            <a:r>
              <a:rPr lang="zh-CN" altLang="en-US" sz="2000" dirty="0">
                <a:solidFill>
                  <a:srgbClr val="000000"/>
                </a:solidFill>
                <a:latin typeface="+mj-ea"/>
                <a:ea typeface="+mj-ea"/>
              </a:rPr>
              <a:t>键入判例引证号，如：</a:t>
            </a:r>
            <a:r>
              <a:rPr lang="en-US" altLang="zh-CN" sz="2000" dirty="0">
                <a:solidFill>
                  <a:srgbClr val="000000"/>
                </a:solidFill>
                <a:latin typeface="+mj-ea"/>
                <a:ea typeface="+mj-ea"/>
              </a:rPr>
              <a:t>800 f2d 111</a:t>
            </a:r>
            <a:r>
              <a:rPr lang="zh-CN" altLang="en-US" sz="2000" dirty="0">
                <a:solidFill>
                  <a:srgbClr val="000000"/>
                </a:solidFill>
                <a:latin typeface="+mj-ea"/>
                <a:ea typeface="+mj-ea"/>
              </a:rPr>
              <a:t>，</a:t>
            </a:r>
            <a:r>
              <a:rPr lang="zh-CN" altLang="en-US" sz="2000" dirty="0">
                <a:latin typeface="+mj-ea"/>
                <a:ea typeface="+mj-ea"/>
              </a:rPr>
              <a:t>可获得本判例的全文资料与相关检索内容；</a:t>
            </a:r>
          </a:p>
          <a:p>
            <a:endParaRPr lang="en-US" altLang="zh-CN" sz="2000" dirty="0">
              <a:latin typeface="+mj-ea"/>
              <a:ea typeface="+mj-ea"/>
            </a:endParaRPr>
          </a:p>
          <a:p>
            <a:r>
              <a:rPr lang="zh-CN" altLang="en-US" sz="2000" dirty="0">
                <a:latin typeface="+mj-ea"/>
                <a:ea typeface="+mj-ea"/>
              </a:rPr>
              <a:t>⑦ 键入</a:t>
            </a:r>
            <a:r>
              <a:rPr lang="en-US" sz="2000" i="1" dirty="0">
                <a:latin typeface="+mj-ea"/>
              </a:rPr>
              <a:t>Shepard's</a:t>
            </a:r>
            <a:r>
              <a:rPr lang="en-US" sz="2000" i="1" dirty="0">
                <a:latin typeface="+mj-ea"/>
                <a:ea typeface="+mj-ea"/>
              </a:rPr>
              <a:t> </a:t>
            </a:r>
            <a:r>
              <a:rPr lang="en-US" sz="2000" dirty="0">
                <a:latin typeface="+mj-ea"/>
                <a:ea typeface="+mj-ea"/>
              </a:rPr>
              <a:t>Request，</a:t>
            </a:r>
            <a:r>
              <a:rPr lang="zh-CN" altLang="en-US" sz="2000" dirty="0">
                <a:latin typeface="+mj-ea"/>
                <a:ea typeface="+mj-ea"/>
              </a:rPr>
              <a:t>如：</a:t>
            </a:r>
            <a:r>
              <a:rPr lang="en-US" sz="2000" dirty="0" err="1">
                <a:latin typeface="+mj-ea"/>
                <a:ea typeface="+mj-ea"/>
              </a:rPr>
              <a:t>shep</a:t>
            </a:r>
            <a:r>
              <a:rPr lang="en-US" sz="2000" dirty="0">
                <a:latin typeface="+mj-ea"/>
                <a:ea typeface="+mj-ea"/>
              </a:rPr>
              <a:t> : 800 f2d 111</a:t>
            </a:r>
            <a:r>
              <a:rPr lang="zh-CN" altLang="en-US" sz="2000" dirty="0">
                <a:latin typeface="+mj-ea"/>
                <a:ea typeface="+mj-ea"/>
              </a:rPr>
              <a:t>，可获得本判例的全文资料与相关检索内容。</a:t>
            </a:r>
            <a:endParaRPr lang="zh-CN" altLang="en-US" sz="2000" dirty="0">
              <a:solidFill>
                <a:srgbClr val="000000"/>
              </a:solidFill>
              <a:latin typeface="+mj-ea"/>
              <a:ea typeface="+mj-ea"/>
            </a:endParaRPr>
          </a:p>
        </p:txBody>
      </p:sp>
      <p:sp>
        <p:nvSpPr>
          <p:cNvPr id="2" name="Slide Number Placeholder 1">
            <a:extLst>
              <a:ext uri="{FF2B5EF4-FFF2-40B4-BE49-F238E27FC236}">
                <a16:creationId xmlns:a16="http://schemas.microsoft.com/office/drawing/2014/main" id="{B66D8927-6E15-4D3B-968D-765B72C088C7}"/>
              </a:ext>
            </a:extLst>
          </p:cNvPr>
          <p:cNvSpPr>
            <a:spLocks noGrp="1"/>
          </p:cNvSpPr>
          <p:nvPr>
            <p:ph type="sldNum" sz="quarter" idx="12"/>
          </p:nvPr>
        </p:nvSpPr>
        <p:spPr/>
        <p:txBody>
          <a:bodyPr/>
          <a:lstStyle/>
          <a:p>
            <a:fld id="{AFAE5B16-0F33-4EE9-AE34-61D676368225}" type="slidenum">
              <a:rPr lang="zh-CN" altLang="en-US" smtClean="0"/>
              <a:t>37</a:t>
            </a:fld>
            <a:endParaRPr lang="zh-CN" altLang="en-US"/>
          </a:p>
        </p:txBody>
      </p:sp>
    </p:spTree>
    <p:custDataLst>
      <p:tags r:id="rId1"/>
    </p:custDataLst>
    <p:extLst>
      <p:ext uri="{BB962C8B-B14F-4D97-AF65-F5344CB8AC3E}">
        <p14:creationId xmlns:p14="http://schemas.microsoft.com/office/powerpoint/2010/main" val="403001227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3.4 </a:t>
            </a:r>
            <a:r>
              <a:rPr lang="zh-CN" altLang="en-US" sz="2800" dirty="0"/>
              <a:t>检索方式三：主检索框检索</a:t>
            </a:r>
            <a:endParaRPr lang="en-US" sz="2800" dirty="0"/>
          </a:p>
        </p:txBody>
      </p:sp>
      <p:pic>
        <p:nvPicPr>
          <p:cNvPr id="7" name="Picture 6" descr="A screenshot of a social media post&#10;&#10;Description automatically generated">
            <a:extLst>
              <a:ext uri="{FF2B5EF4-FFF2-40B4-BE49-F238E27FC236}">
                <a16:creationId xmlns:a16="http://schemas.microsoft.com/office/drawing/2014/main" id="{E40E2DB0-6F80-45E4-89A7-87A7BF35B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652919"/>
            <a:ext cx="10522456" cy="4460265"/>
          </a:xfrm>
          <a:prstGeom prst="rect">
            <a:avLst/>
          </a:prstGeom>
        </p:spPr>
      </p:pic>
      <p:sp>
        <p:nvSpPr>
          <p:cNvPr id="9" name="TextBox 8">
            <a:extLst>
              <a:ext uri="{FF2B5EF4-FFF2-40B4-BE49-F238E27FC236}">
                <a16:creationId xmlns:a16="http://schemas.microsoft.com/office/drawing/2014/main" id="{25524791-2490-483C-9A63-C883C71190A3}"/>
              </a:ext>
            </a:extLst>
          </p:cNvPr>
          <p:cNvSpPr txBox="1"/>
          <p:nvPr/>
        </p:nvSpPr>
        <p:spPr>
          <a:xfrm>
            <a:off x="3039035" y="1342172"/>
            <a:ext cx="950259" cy="738664"/>
          </a:xfrm>
          <a:prstGeom prst="rect">
            <a:avLst/>
          </a:prstGeom>
          <a:noFill/>
        </p:spPr>
        <p:txBody>
          <a:bodyPr wrap="square" rtlCol="0">
            <a:spAutoFit/>
          </a:bodyPr>
          <a:lstStyle/>
          <a:p>
            <a:r>
              <a:rPr lang="zh-CN" altLang="en-US" sz="1400" dirty="0">
                <a:solidFill>
                  <a:srgbClr val="FF0000"/>
                </a:solidFill>
                <a:latin typeface="+mj-ea"/>
                <a:ea typeface="+mj-ea"/>
              </a:rPr>
              <a:t>输入关键词及逻辑连接词</a:t>
            </a:r>
          </a:p>
        </p:txBody>
      </p:sp>
      <p:sp>
        <p:nvSpPr>
          <p:cNvPr id="10" name="TextBox 9">
            <a:extLst>
              <a:ext uri="{FF2B5EF4-FFF2-40B4-BE49-F238E27FC236}">
                <a16:creationId xmlns:a16="http://schemas.microsoft.com/office/drawing/2014/main" id="{892BCCFE-EE86-46DC-8CBA-71EA23E2317C}"/>
              </a:ext>
            </a:extLst>
          </p:cNvPr>
          <p:cNvSpPr txBox="1"/>
          <p:nvPr/>
        </p:nvSpPr>
        <p:spPr>
          <a:xfrm>
            <a:off x="5963902" y="1754224"/>
            <a:ext cx="1503697" cy="307777"/>
          </a:xfrm>
          <a:prstGeom prst="rect">
            <a:avLst/>
          </a:prstGeom>
          <a:noFill/>
        </p:spPr>
        <p:txBody>
          <a:bodyPr wrap="square" rtlCol="0">
            <a:spAutoFit/>
          </a:bodyPr>
          <a:lstStyle/>
          <a:p>
            <a:r>
              <a:rPr lang="zh-CN" altLang="en-US" sz="1400" dirty="0">
                <a:solidFill>
                  <a:srgbClr val="FF0000"/>
                </a:solidFill>
                <a:latin typeface="+mj-ea"/>
                <a:ea typeface="+mj-ea"/>
              </a:rPr>
              <a:t>选择内容类型</a:t>
            </a:r>
          </a:p>
        </p:txBody>
      </p:sp>
      <p:sp>
        <p:nvSpPr>
          <p:cNvPr id="14" name="TextBox 13">
            <a:extLst>
              <a:ext uri="{FF2B5EF4-FFF2-40B4-BE49-F238E27FC236}">
                <a16:creationId xmlns:a16="http://schemas.microsoft.com/office/drawing/2014/main" id="{A7390580-5042-4414-9FEC-598C177DEACB}"/>
              </a:ext>
            </a:extLst>
          </p:cNvPr>
          <p:cNvSpPr txBox="1"/>
          <p:nvPr/>
        </p:nvSpPr>
        <p:spPr>
          <a:xfrm>
            <a:off x="7757899" y="1754224"/>
            <a:ext cx="1497106" cy="523220"/>
          </a:xfrm>
          <a:prstGeom prst="rect">
            <a:avLst/>
          </a:prstGeom>
          <a:noFill/>
        </p:spPr>
        <p:txBody>
          <a:bodyPr wrap="square" rtlCol="0">
            <a:spAutoFit/>
          </a:bodyPr>
          <a:lstStyle/>
          <a:p>
            <a:r>
              <a:rPr lang="zh-CN" altLang="en-US" sz="1400" dirty="0">
                <a:solidFill>
                  <a:srgbClr val="FF0000"/>
                </a:solidFill>
                <a:latin typeface="+mj-ea"/>
                <a:ea typeface="+mj-ea"/>
              </a:rPr>
              <a:t>选择管辖权（地域）</a:t>
            </a:r>
            <a:r>
              <a:rPr lang="en-US" altLang="zh-CN" sz="1400" dirty="0">
                <a:solidFill>
                  <a:srgbClr val="FF0000"/>
                </a:solidFill>
                <a:latin typeface="+mj-ea"/>
                <a:ea typeface="+mj-ea"/>
              </a:rPr>
              <a:t>/</a:t>
            </a:r>
            <a:r>
              <a:rPr lang="zh-CN" altLang="en-US" sz="1400" dirty="0">
                <a:solidFill>
                  <a:srgbClr val="FF0000"/>
                </a:solidFill>
                <a:latin typeface="+mj-ea"/>
                <a:ea typeface="+mj-ea"/>
              </a:rPr>
              <a:t>法院</a:t>
            </a:r>
          </a:p>
        </p:txBody>
      </p:sp>
      <p:sp>
        <p:nvSpPr>
          <p:cNvPr id="15" name="TextBox 14">
            <a:extLst>
              <a:ext uri="{FF2B5EF4-FFF2-40B4-BE49-F238E27FC236}">
                <a16:creationId xmlns:a16="http://schemas.microsoft.com/office/drawing/2014/main" id="{DB7A5388-1BF4-4F64-997E-9D40FA31B240}"/>
              </a:ext>
            </a:extLst>
          </p:cNvPr>
          <p:cNvSpPr txBox="1"/>
          <p:nvPr/>
        </p:nvSpPr>
        <p:spPr>
          <a:xfrm>
            <a:off x="2169458" y="2906361"/>
            <a:ext cx="1344706" cy="307777"/>
          </a:xfrm>
          <a:prstGeom prst="rect">
            <a:avLst/>
          </a:prstGeom>
          <a:noFill/>
        </p:spPr>
        <p:txBody>
          <a:bodyPr wrap="square" rtlCol="0">
            <a:spAutoFit/>
          </a:bodyPr>
          <a:lstStyle/>
          <a:p>
            <a:r>
              <a:rPr lang="zh-CN" altLang="en-US" sz="1400" dirty="0">
                <a:solidFill>
                  <a:srgbClr val="FF0000"/>
                </a:solidFill>
                <a:latin typeface="+mj-ea"/>
                <a:ea typeface="+mj-ea"/>
              </a:rPr>
              <a:t>选择实践领域</a:t>
            </a:r>
          </a:p>
        </p:txBody>
      </p:sp>
      <p:sp>
        <p:nvSpPr>
          <p:cNvPr id="16" name="Arrow: Down 15">
            <a:extLst>
              <a:ext uri="{FF2B5EF4-FFF2-40B4-BE49-F238E27FC236}">
                <a16:creationId xmlns:a16="http://schemas.microsoft.com/office/drawing/2014/main" id="{A4A687F4-2771-42E1-96C4-60DFD175CAC0}"/>
              </a:ext>
            </a:extLst>
          </p:cNvPr>
          <p:cNvSpPr/>
          <p:nvPr/>
        </p:nvSpPr>
        <p:spPr>
          <a:xfrm>
            <a:off x="9690847" y="1210591"/>
            <a:ext cx="134471" cy="35858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4CFFCEC8-B1BB-4C7B-BA61-FC87F4EED584}"/>
              </a:ext>
            </a:extLst>
          </p:cNvPr>
          <p:cNvSpPr txBox="1"/>
          <p:nvPr/>
        </p:nvSpPr>
        <p:spPr>
          <a:xfrm>
            <a:off x="9259487" y="346980"/>
            <a:ext cx="724511" cy="1169551"/>
          </a:xfrm>
          <a:prstGeom prst="rect">
            <a:avLst/>
          </a:prstGeom>
          <a:noFill/>
        </p:spPr>
        <p:txBody>
          <a:bodyPr wrap="square" rtlCol="0">
            <a:spAutoFit/>
          </a:bodyPr>
          <a:lstStyle/>
          <a:p>
            <a:r>
              <a:rPr lang="zh-CN" altLang="en-US" sz="1400" dirty="0">
                <a:solidFill>
                  <a:srgbClr val="00B050"/>
                </a:solidFill>
                <a:latin typeface="+mj-ea"/>
                <a:ea typeface="+mj-ea"/>
              </a:rPr>
              <a:t>所有内容输入后点击得到结果</a:t>
            </a:r>
          </a:p>
        </p:txBody>
      </p:sp>
      <p:sp>
        <p:nvSpPr>
          <p:cNvPr id="19" name="TextBox 18">
            <a:extLst>
              <a:ext uri="{FF2B5EF4-FFF2-40B4-BE49-F238E27FC236}">
                <a16:creationId xmlns:a16="http://schemas.microsoft.com/office/drawing/2014/main" id="{FDB7FAB7-1F8E-4FD2-8162-68190B489340}"/>
              </a:ext>
            </a:extLst>
          </p:cNvPr>
          <p:cNvSpPr txBox="1"/>
          <p:nvPr/>
        </p:nvSpPr>
        <p:spPr>
          <a:xfrm>
            <a:off x="233082" y="5419123"/>
            <a:ext cx="7395883" cy="307777"/>
          </a:xfrm>
          <a:prstGeom prst="rect">
            <a:avLst/>
          </a:prstGeom>
          <a:noFill/>
        </p:spPr>
        <p:txBody>
          <a:bodyPr wrap="square" rtlCol="0">
            <a:spAutoFit/>
          </a:bodyPr>
          <a:lstStyle/>
          <a:p>
            <a:r>
              <a:rPr lang="zh-CN" altLang="en-US" sz="1400" dirty="0">
                <a:solidFill>
                  <a:srgbClr val="FF0000"/>
                </a:solidFill>
                <a:latin typeface="+mj-ea"/>
                <a:ea typeface="+mj-ea"/>
              </a:rPr>
              <a:t>主检索框里检索条件，关键词是必须输入的，其它内容可根据实际检索需要进行部分选择</a:t>
            </a:r>
          </a:p>
        </p:txBody>
      </p:sp>
      <p:sp>
        <p:nvSpPr>
          <p:cNvPr id="20" name="Slide Number Placeholder 19">
            <a:extLst>
              <a:ext uri="{FF2B5EF4-FFF2-40B4-BE49-F238E27FC236}">
                <a16:creationId xmlns:a16="http://schemas.microsoft.com/office/drawing/2014/main" id="{25414269-8F14-45E7-9227-7882AFC72BC1}"/>
              </a:ext>
            </a:extLst>
          </p:cNvPr>
          <p:cNvSpPr>
            <a:spLocks noGrp="1"/>
          </p:cNvSpPr>
          <p:nvPr>
            <p:ph type="sldNum" sz="quarter" idx="12"/>
          </p:nvPr>
        </p:nvSpPr>
        <p:spPr/>
        <p:txBody>
          <a:bodyPr/>
          <a:lstStyle/>
          <a:p>
            <a:fld id="{AFAE5B16-0F33-4EE9-AE34-61D676368225}" type="slidenum">
              <a:rPr lang="zh-CN" altLang="en-US" smtClean="0"/>
              <a:t>38</a:t>
            </a:fld>
            <a:endParaRPr lang="zh-CN" altLang="en-US"/>
          </a:p>
        </p:txBody>
      </p:sp>
    </p:spTree>
    <p:custDataLst>
      <p:tags r:id="rId1"/>
    </p:custDataLst>
    <p:extLst>
      <p:ext uri="{BB962C8B-B14F-4D97-AF65-F5344CB8AC3E}">
        <p14:creationId xmlns:p14="http://schemas.microsoft.com/office/powerpoint/2010/main" val="16485243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fade">
                                      <p:cBhvr>
                                        <p:cTn id="47" dur="1000"/>
                                        <p:tgtEl>
                                          <p:spTgt spid="19">
                                            <p:txEl>
                                              <p:pRg st="0" end="0"/>
                                            </p:txEl>
                                          </p:spTgt>
                                        </p:tgtEl>
                                      </p:cBhvr>
                                    </p:animEffect>
                                    <p:anim calcmode="lin" valueType="num">
                                      <p:cBhvr>
                                        <p:cTn id="4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3.1 </a:t>
            </a:r>
            <a:r>
              <a:rPr lang="zh-CN" altLang="en-US" sz="2800" dirty="0"/>
              <a:t>检索方式三：主检索框检索</a:t>
            </a:r>
            <a:endParaRPr lang="en-US" sz="2800" dirty="0"/>
          </a:p>
        </p:txBody>
      </p:sp>
      <p:pic>
        <p:nvPicPr>
          <p:cNvPr id="3" name="Picture 2" descr="A screenshot of a social media post&#10;&#10;Description automatically generated">
            <a:extLst>
              <a:ext uri="{FF2B5EF4-FFF2-40B4-BE49-F238E27FC236}">
                <a16:creationId xmlns:a16="http://schemas.microsoft.com/office/drawing/2014/main" id="{49519939-755E-49B7-B1F4-C0B0691D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2" y="961824"/>
            <a:ext cx="10476976" cy="4362801"/>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8EF9B2B7-4343-4AEC-980B-57BED7D21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63" y="1125578"/>
            <a:ext cx="10369443" cy="4362801"/>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4C3E388A-D7E0-45D1-A7FA-696527828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1" y="1347952"/>
            <a:ext cx="9470295" cy="436279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C32B22E9-D125-45E0-91E0-10F473397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23" y="1362526"/>
            <a:ext cx="9654988" cy="4501360"/>
          </a:xfrm>
          <a:prstGeom prst="rect">
            <a:avLst/>
          </a:prstGeom>
        </p:spPr>
      </p:pic>
      <p:sp>
        <p:nvSpPr>
          <p:cNvPr id="20" name="TextBox 19">
            <a:extLst>
              <a:ext uri="{FF2B5EF4-FFF2-40B4-BE49-F238E27FC236}">
                <a16:creationId xmlns:a16="http://schemas.microsoft.com/office/drawing/2014/main" id="{D4673DAD-9E66-4FAA-974D-EE6E56201300}"/>
              </a:ext>
            </a:extLst>
          </p:cNvPr>
          <p:cNvSpPr txBox="1"/>
          <p:nvPr/>
        </p:nvSpPr>
        <p:spPr>
          <a:xfrm>
            <a:off x="364263" y="6026941"/>
            <a:ext cx="8440173" cy="369332"/>
          </a:xfrm>
          <a:prstGeom prst="rect">
            <a:avLst/>
          </a:prstGeom>
          <a:noFill/>
        </p:spPr>
        <p:txBody>
          <a:bodyPr wrap="square" rtlCol="0">
            <a:spAutoFit/>
          </a:bodyPr>
          <a:lstStyle/>
          <a:p>
            <a:r>
              <a:rPr lang="zh-CN" altLang="en-US" dirty="0">
                <a:solidFill>
                  <a:srgbClr val="FF0000"/>
                </a:solidFill>
                <a:latin typeface="+mj-ea"/>
                <a:ea typeface="+mj-ea"/>
              </a:rPr>
              <a:t>充分利用左侧</a:t>
            </a:r>
            <a:r>
              <a:rPr lang="en-US" altLang="zh-CN" dirty="0">
                <a:solidFill>
                  <a:srgbClr val="FF0000"/>
                </a:solidFill>
                <a:latin typeface="+mj-ea"/>
                <a:ea typeface="+mj-ea"/>
              </a:rPr>
              <a:t>Filters</a:t>
            </a:r>
            <a:r>
              <a:rPr lang="zh-CN" altLang="en-US" dirty="0">
                <a:solidFill>
                  <a:srgbClr val="FF0000"/>
                </a:solidFill>
                <a:latin typeface="+mj-ea"/>
                <a:ea typeface="+mj-ea"/>
              </a:rPr>
              <a:t>条件根据实际需要进行筛选，也可根据右侧</a:t>
            </a:r>
            <a:r>
              <a:rPr lang="en-US" altLang="zh-CN" dirty="0">
                <a:solidFill>
                  <a:srgbClr val="FF0000"/>
                </a:solidFill>
                <a:latin typeface="+mj-ea"/>
                <a:ea typeface="+mj-ea"/>
              </a:rPr>
              <a:t>Sort by</a:t>
            </a:r>
            <a:r>
              <a:rPr lang="zh-CN" altLang="en-US" dirty="0">
                <a:solidFill>
                  <a:srgbClr val="FF0000"/>
                </a:solidFill>
                <a:latin typeface="+mj-ea"/>
                <a:ea typeface="+mj-ea"/>
              </a:rPr>
              <a:t>进行排序</a:t>
            </a:r>
          </a:p>
        </p:txBody>
      </p:sp>
      <p:pic>
        <p:nvPicPr>
          <p:cNvPr id="23" name="Picture 22" descr="A screenshot of a computer&#10;&#10;Description automatically generated">
            <a:extLst>
              <a:ext uri="{FF2B5EF4-FFF2-40B4-BE49-F238E27FC236}">
                <a16:creationId xmlns:a16="http://schemas.microsoft.com/office/drawing/2014/main" id="{C13D0D7E-198A-4CA9-B836-440EFF5360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341" y="1096552"/>
            <a:ext cx="9825318" cy="4661108"/>
          </a:xfrm>
          <a:prstGeom prst="rect">
            <a:avLst/>
          </a:prstGeom>
        </p:spPr>
      </p:pic>
      <p:sp>
        <p:nvSpPr>
          <p:cNvPr id="24" name="Slide Number Placeholder 23">
            <a:extLst>
              <a:ext uri="{FF2B5EF4-FFF2-40B4-BE49-F238E27FC236}">
                <a16:creationId xmlns:a16="http://schemas.microsoft.com/office/drawing/2014/main" id="{405A60E7-1720-4D98-A560-335E05DC83AA}"/>
              </a:ext>
            </a:extLst>
          </p:cNvPr>
          <p:cNvSpPr>
            <a:spLocks noGrp="1"/>
          </p:cNvSpPr>
          <p:nvPr>
            <p:ph type="sldNum" sz="quarter" idx="12"/>
          </p:nvPr>
        </p:nvSpPr>
        <p:spPr/>
        <p:txBody>
          <a:bodyPr/>
          <a:lstStyle/>
          <a:p>
            <a:fld id="{AFAE5B16-0F33-4EE9-AE34-61D676368225}" type="slidenum">
              <a:rPr lang="zh-CN" altLang="en-US" smtClean="0"/>
              <a:t>39</a:t>
            </a:fld>
            <a:endParaRPr lang="zh-CN" altLang="en-US"/>
          </a:p>
        </p:txBody>
      </p:sp>
    </p:spTree>
    <p:custDataLst>
      <p:tags r:id="rId1"/>
    </p:custDataLst>
    <p:extLst>
      <p:ext uri="{BB962C8B-B14F-4D97-AF65-F5344CB8AC3E}">
        <p14:creationId xmlns:p14="http://schemas.microsoft.com/office/powerpoint/2010/main" val="38213218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311" y="1474507"/>
            <a:ext cx="8871044" cy="4154984"/>
          </a:xfrm>
          <a:prstGeom prst="rect">
            <a:avLst/>
          </a:prstGeom>
        </p:spPr>
        <p:txBody>
          <a:bodyPr wrap="square">
            <a:spAutoFit/>
          </a:bodyPr>
          <a:lstStyle/>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主检索框检索适合对所需资源有较明确需求的用户，比如做课题、写论文或者关注某些具体问题的情况。</a:t>
            </a:r>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而</a:t>
            </a:r>
            <a:r>
              <a:rPr lang="en-US" altLang="zh-CN" sz="2400" dirty="0">
                <a:solidFill>
                  <a:srgbClr val="000000"/>
                </a:solidFill>
                <a:latin typeface="黑体" panose="02010609060101010101" pitchFamily="49" charset="-122"/>
                <a:ea typeface="黑体" panose="02010609060101010101" pitchFamily="49" charset="-122"/>
              </a:rPr>
              <a:t>Find</a:t>
            </a: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Source</a:t>
            </a:r>
            <a:r>
              <a:rPr lang="zh-CN" altLang="en-US" sz="2400" dirty="0">
                <a:solidFill>
                  <a:srgbClr val="000000"/>
                </a:solidFill>
                <a:latin typeface="黑体" panose="02010609060101010101" pitchFamily="49" charset="-122"/>
                <a:ea typeface="黑体" panose="02010609060101010101" pitchFamily="49" charset="-122"/>
              </a:rPr>
              <a:t>和</a:t>
            </a:r>
            <a:r>
              <a:rPr lang="en-US" altLang="zh-CN" sz="2400" dirty="0">
                <a:solidFill>
                  <a:srgbClr val="000000"/>
                </a:solidFill>
                <a:latin typeface="黑体" panose="02010609060101010101" pitchFamily="49" charset="-122"/>
                <a:ea typeface="黑体" panose="02010609060101010101" pitchFamily="49" charset="-122"/>
              </a:rPr>
              <a:t>Find a Topic</a:t>
            </a:r>
            <a:r>
              <a:rPr lang="zh-CN" altLang="en-US" sz="2400" dirty="0">
                <a:solidFill>
                  <a:srgbClr val="000000"/>
                </a:solidFill>
                <a:latin typeface="黑体" panose="02010609060101010101" pitchFamily="49" charset="-122"/>
                <a:ea typeface="黑体" panose="02010609060101010101" pitchFamily="49" charset="-122"/>
              </a:rPr>
              <a:t>浏览方式，则适用于想要对特定的法律大主题有更深入了解或者只想寻找某个特定资源的用户。</a:t>
            </a:r>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endParaRPr lang="en-US" altLang="zh-CN" sz="2400" dirty="0">
              <a:solidFill>
                <a:srgbClr val="000000"/>
              </a:solidFill>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v"/>
            </a:pPr>
            <a:r>
              <a:rPr lang="zh-CN" altLang="en-US" sz="2400" dirty="0">
                <a:solidFill>
                  <a:srgbClr val="000000"/>
                </a:solidFill>
                <a:latin typeface="黑体" panose="02010609060101010101" pitchFamily="49" charset="-122"/>
                <a:ea typeface="黑体" panose="02010609060101010101" pitchFamily="49" charset="-122"/>
              </a:rPr>
              <a:t>无论何种路径登入数据库，皆需要先登陆进学校图书馆或法学院网站找到数据库资源里的</a:t>
            </a:r>
            <a:r>
              <a:rPr lang="en-US" altLang="zh-CN" sz="2400" dirty="0">
                <a:solidFill>
                  <a:srgbClr val="000000"/>
                </a:solidFill>
                <a:latin typeface="黑体" panose="02010609060101010101" pitchFamily="49" charset="-122"/>
                <a:ea typeface="黑体" panose="02010609060101010101" pitchFamily="49" charset="-122"/>
              </a:rPr>
              <a:t>Lexis Advance</a:t>
            </a:r>
            <a:r>
              <a:rPr lang="zh-CN" altLang="en-US" sz="2400" dirty="0">
                <a:solidFill>
                  <a:srgbClr val="000000"/>
                </a:solidFill>
                <a:latin typeface="黑体" panose="02010609060101010101" pitchFamily="49" charset="-122"/>
                <a:ea typeface="黑体" panose="02010609060101010101" pitchFamily="49" charset="-122"/>
              </a:rPr>
              <a:t>路径登入。</a:t>
            </a:r>
            <a:endParaRPr lang="en-US" altLang="zh-CN" sz="2400" dirty="0">
              <a:solidFill>
                <a:srgbClr val="000000"/>
              </a:solidFill>
              <a:latin typeface="黑体" panose="02010609060101010101" pitchFamily="49" charset="-122"/>
              <a:ea typeface="黑体" panose="02010609060101010101" pitchFamily="49" charset="-122"/>
            </a:endParaRPr>
          </a:p>
        </p:txBody>
      </p:sp>
      <p:sp>
        <p:nvSpPr>
          <p:cNvPr id="3" name="TextBox 2"/>
          <p:cNvSpPr txBox="1"/>
          <p:nvPr/>
        </p:nvSpPr>
        <p:spPr>
          <a:xfrm>
            <a:off x="670539" y="2583681"/>
            <a:ext cx="1415772" cy="461665"/>
          </a:xfrm>
          <a:prstGeom prst="rect">
            <a:avLst/>
          </a:prstGeom>
          <a:noFill/>
        </p:spPr>
        <p:txBody>
          <a:bodyPr wrap="none" rtlCol="0">
            <a:spAutoFit/>
          </a:bodyPr>
          <a:lstStyle/>
          <a:p>
            <a:r>
              <a:rPr lang="zh-CN" altLang="en-US" sz="2400" b="1" dirty="0">
                <a:solidFill>
                  <a:srgbClr val="FF0000"/>
                </a:solidFill>
              </a:rPr>
              <a:t>开始说明</a:t>
            </a:r>
            <a:endParaRPr lang="en-US" sz="2400" b="1" dirty="0">
              <a:solidFill>
                <a:srgbClr val="FF0000"/>
              </a:solidFill>
            </a:endParaRPr>
          </a:p>
        </p:txBody>
      </p:sp>
    </p:spTree>
    <p:extLst>
      <p:ext uri="{BB962C8B-B14F-4D97-AF65-F5344CB8AC3E}">
        <p14:creationId xmlns:p14="http://schemas.microsoft.com/office/powerpoint/2010/main" val="177346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3.2 </a:t>
            </a:r>
            <a:r>
              <a:rPr lang="zh-CN" altLang="en-US" sz="2800" dirty="0"/>
              <a:t>常用连接词的说明及使用</a:t>
            </a:r>
            <a:r>
              <a:rPr lang="en-US" altLang="zh-CN" sz="2800" dirty="0"/>
              <a:t>(</a:t>
            </a:r>
            <a:r>
              <a:rPr lang="zh-CN" altLang="en-US" sz="2800" dirty="0"/>
              <a:t>均为英文半角符号</a:t>
            </a:r>
            <a:r>
              <a:rPr lang="en-US" altLang="zh-CN" sz="2800" dirty="0"/>
              <a:t>)</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752722441"/>
              </p:ext>
            </p:extLst>
          </p:nvPr>
        </p:nvGraphicFramePr>
        <p:xfrm>
          <a:off x="366971" y="968304"/>
          <a:ext cx="11056205" cy="5196840"/>
        </p:xfrm>
        <a:graphic>
          <a:graphicData uri="http://schemas.openxmlformats.org/drawingml/2006/table">
            <a:tbl>
              <a:tblPr firstRow="1" bandRow="1">
                <a:tableStyleId>{5C22544A-7EE6-4342-B048-85BDC9FD1C3A}</a:tableStyleId>
              </a:tblPr>
              <a:tblGrid>
                <a:gridCol w="1360281">
                  <a:extLst>
                    <a:ext uri="{9D8B030D-6E8A-4147-A177-3AD203B41FA5}">
                      <a16:colId xmlns:a16="http://schemas.microsoft.com/office/drawing/2014/main" val="20000"/>
                    </a:ext>
                  </a:extLst>
                </a:gridCol>
                <a:gridCol w="4782730">
                  <a:extLst>
                    <a:ext uri="{9D8B030D-6E8A-4147-A177-3AD203B41FA5}">
                      <a16:colId xmlns:a16="http://schemas.microsoft.com/office/drawing/2014/main" val="20001"/>
                    </a:ext>
                  </a:extLst>
                </a:gridCol>
                <a:gridCol w="4913194">
                  <a:extLst>
                    <a:ext uri="{9D8B030D-6E8A-4147-A177-3AD203B41FA5}">
                      <a16:colId xmlns:a16="http://schemas.microsoft.com/office/drawing/2014/main" val="20002"/>
                    </a:ext>
                  </a:extLst>
                </a:gridCol>
              </a:tblGrid>
              <a:tr h="370840">
                <a:tc>
                  <a:txBody>
                    <a:bodyPr/>
                    <a:lstStyle/>
                    <a:p>
                      <a:endParaRPr lang="en-US" sz="1800" b="1" dirty="0">
                        <a:latin typeface="+mj-ea"/>
                        <a:ea typeface="+mj-ea"/>
                      </a:endParaRPr>
                    </a:p>
                  </a:txBody>
                  <a:tcPr/>
                </a:tc>
                <a:tc>
                  <a:txBody>
                    <a:bodyPr/>
                    <a:lstStyle/>
                    <a:p>
                      <a:endParaRPr lang="en-US" sz="1600">
                        <a:latin typeface="+mj-ea"/>
                        <a:ea typeface="+mj-ea"/>
                      </a:endParaRPr>
                    </a:p>
                  </a:txBody>
                  <a:tcPr/>
                </a:tc>
                <a:tc>
                  <a:txBody>
                    <a:bodyPr/>
                    <a:lstStyle/>
                    <a:p>
                      <a:endParaRPr lang="en-US" sz="1800" dirty="0">
                        <a:latin typeface="+mj-ea"/>
                        <a:ea typeface="+mj-ea"/>
                      </a:endParaRPr>
                    </a:p>
                  </a:txBody>
                  <a:tcPr/>
                </a:tc>
                <a:extLst>
                  <a:ext uri="{0D108BD9-81ED-4DB2-BD59-A6C34878D82A}">
                    <a16:rowId xmlns:a16="http://schemas.microsoft.com/office/drawing/2014/main" val="10000"/>
                  </a:ext>
                </a:extLst>
              </a:tr>
              <a:tr h="370840">
                <a:tc>
                  <a:txBody>
                    <a:bodyPr/>
                    <a:lstStyle/>
                    <a:p>
                      <a:r>
                        <a:rPr lang="en-US" sz="1800" b="1" kern="1200" baseline="0" dirty="0">
                          <a:solidFill>
                            <a:srgbClr val="000000"/>
                          </a:solidFill>
                          <a:latin typeface="+mj-ea"/>
                          <a:ea typeface="+mn-ea"/>
                          <a:cs typeface="+mn-cs"/>
                        </a:rPr>
                        <a:t>""</a:t>
                      </a:r>
                      <a:endParaRPr lang="en-US" sz="1800" b="1" dirty="0">
                        <a:latin typeface="+mj-ea"/>
                        <a:ea typeface="+mj-ea"/>
                      </a:endParaRPr>
                    </a:p>
                  </a:txBody>
                  <a:tcPr/>
                </a:tc>
                <a:tc>
                  <a:txBody>
                    <a:bodyPr/>
                    <a:lstStyle/>
                    <a:p>
                      <a:r>
                        <a:rPr lang="zh-CN" altLang="en-US" sz="1600" dirty="0">
                          <a:latin typeface="+mj-ea"/>
                          <a:ea typeface="+mj-ea"/>
                        </a:rPr>
                        <a:t>精确字符：作为词组出现，不能分开</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third party</a:t>
                      </a:r>
                      <a:r>
                        <a:rPr lang="en-US" sz="1800" b="1" kern="1200" baseline="0" dirty="0">
                          <a:solidFill>
                            <a:srgbClr val="000000"/>
                          </a:solidFill>
                          <a:latin typeface="+mj-ea"/>
                          <a:ea typeface="+mn-ea"/>
                          <a:cs typeface="+mn-cs"/>
                        </a:rPr>
                        <a:t>" </a:t>
                      </a:r>
                      <a:r>
                        <a:rPr lang="en-US" sz="1800" kern="1200" dirty="0">
                          <a:solidFill>
                            <a:schemeClr val="dk1"/>
                          </a:solidFill>
                          <a:latin typeface="+mj-ea"/>
                          <a:ea typeface="+mn-ea"/>
                          <a:cs typeface="+mn-cs"/>
                        </a:rPr>
                        <a:t> </a:t>
                      </a: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AI</a:t>
                      </a:r>
                      <a:r>
                        <a:rPr lang="en-US" sz="1800" b="1" kern="1200" baseline="0" dirty="0">
                          <a:solidFill>
                            <a:srgbClr val="000000"/>
                          </a:solidFill>
                          <a:latin typeface="+mj-ea"/>
                          <a:ea typeface="+mn-ea"/>
                          <a:cs typeface="+mn-cs"/>
                        </a:rPr>
                        <a:t>" "</a:t>
                      </a:r>
                      <a:r>
                        <a:rPr lang="en-US" sz="1800" b="0" kern="1200" baseline="0" dirty="0">
                          <a:solidFill>
                            <a:srgbClr val="000000"/>
                          </a:solidFill>
                          <a:latin typeface="+mj-ea"/>
                          <a:ea typeface="+mn-ea"/>
                          <a:cs typeface="+mn-cs"/>
                        </a:rPr>
                        <a:t>artificial intelligence</a:t>
                      </a:r>
                      <a:r>
                        <a:rPr lang="en-US" sz="1800" b="1" kern="1200" baseline="0" dirty="0">
                          <a:solidFill>
                            <a:srgbClr val="000000"/>
                          </a:solidFill>
                          <a:latin typeface="+mj-ea"/>
                          <a:ea typeface="+mn-ea"/>
                          <a:cs typeface="+mn-cs"/>
                        </a:rPr>
                        <a:t>"</a:t>
                      </a:r>
                      <a:endParaRPr lang="en-US" sz="1800" kern="1200" dirty="0">
                        <a:solidFill>
                          <a:schemeClr val="dk1"/>
                        </a:solidFill>
                        <a:latin typeface="+mj-ea"/>
                        <a:ea typeface="+mn-ea"/>
                        <a:cs typeface="+mn-cs"/>
                      </a:endParaRPr>
                    </a:p>
                  </a:txBody>
                  <a:tcPr/>
                </a:tc>
                <a:extLst>
                  <a:ext uri="{0D108BD9-81ED-4DB2-BD59-A6C34878D82A}">
                    <a16:rowId xmlns:a16="http://schemas.microsoft.com/office/drawing/2014/main" val="10001"/>
                  </a:ext>
                </a:extLst>
              </a:tr>
              <a:tr h="370840">
                <a:tc>
                  <a:txBody>
                    <a:bodyPr/>
                    <a:lstStyle/>
                    <a:p>
                      <a:r>
                        <a:rPr lang="en-US" altLang="zh-CN" sz="1800" b="1" dirty="0">
                          <a:solidFill>
                            <a:srgbClr val="000000"/>
                          </a:solidFill>
                          <a:latin typeface="+mj-ea"/>
                          <a:ea typeface="+mj-ea"/>
                        </a:rPr>
                        <a:t>! </a:t>
                      </a:r>
                      <a:endParaRPr lang="en-US" sz="1800" b="1" dirty="0">
                        <a:latin typeface="+mj-ea"/>
                        <a:ea typeface="+mj-ea"/>
                      </a:endParaRPr>
                    </a:p>
                  </a:txBody>
                  <a:tcPr/>
                </a:tc>
                <a:tc>
                  <a:txBody>
                    <a:bodyPr/>
                    <a:lstStyle/>
                    <a:p>
                      <a:r>
                        <a:rPr lang="zh-CN" altLang="en-US" sz="1600" dirty="0">
                          <a:solidFill>
                            <a:srgbClr val="000000"/>
                          </a:solidFill>
                          <a:latin typeface="+mj-ea"/>
                          <a:ea typeface="+mj-ea"/>
                        </a:rPr>
                        <a:t>通用字符：取代同一个字根后无限的字母</a:t>
                      </a:r>
                      <a:endParaRPr lang="en-US" sz="1600" dirty="0">
                        <a:latin typeface="+mj-ea"/>
                        <a:ea typeface="+mj-ea"/>
                      </a:endParaRPr>
                    </a:p>
                  </a:txBody>
                  <a:tcPr/>
                </a:tc>
                <a:tc>
                  <a:txBody>
                    <a:bodyPr/>
                    <a:lstStyle/>
                    <a:p>
                      <a:r>
                        <a:rPr lang="en-US" sz="1800" dirty="0" err="1">
                          <a:solidFill>
                            <a:srgbClr val="000000"/>
                          </a:solidFill>
                          <a:latin typeface="+mj-ea"/>
                          <a:ea typeface="+mj-ea"/>
                        </a:rPr>
                        <a:t>legis</a:t>
                      </a:r>
                      <a:r>
                        <a:rPr lang="en-US" sz="1800" b="1" dirty="0">
                          <a:solidFill>
                            <a:srgbClr val="000000"/>
                          </a:solidFill>
                          <a:latin typeface="+mj-ea"/>
                          <a:ea typeface="+mj-ea"/>
                        </a:rPr>
                        <a:t>!</a:t>
                      </a:r>
                      <a:r>
                        <a:rPr lang="en-US" sz="1800" dirty="0">
                          <a:solidFill>
                            <a:srgbClr val="000000"/>
                          </a:solidFill>
                          <a:latin typeface="+mj-ea"/>
                          <a:ea typeface="+mj-ea"/>
                        </a:rPr>
                        <a:t>＝ legislate, legislator, legislation</a:t>
                      </a:r>
                      <a:endParaRPr lang="en-US" sz="1800" dirty="0">
                        <a:latin typeface="+mj-ea"/>
                        <a:ea typeface="+mj-ea"/>
                      </a:endParaRPr>
                    </a:p>
                  </a:txBody>
                  <a:tcPr/>
                </a:tc>
                <a:extLst>
                  <a:ext uri="{0D108BD9-81ED-4DB2-BD59-A6C34878D82A}">
                    <a16:rowId xmlns:a16="http://schemas.microsoft.com/office/drawing/2014/main" val="10002"/>
                  </a:ext>
                </a:extLst>
              </a:tr>
              <a:tr h="370840">
                <a:tc>
                  <a:txBody>
                    <a:bodyPr/>
                    <a:lstStyle/>
                    <a:p>
                      <a:r>
                        <a:rPr lang="zh-CN" altLang="en-US" sz="1800" b="1" dirty="0">
                          <a:solidFill>
                            <a:srgbClr val="000000"/>
                          </a:solidFill>
                          <a:latin typeface="+mj-ea"/>
                          <a:ea typeface="+mj-ea"/>
                        </a:rPr>
                        <a:t>*</a:t>
                      </a:r>
                      <a:endParaRPr lang="en-US" sz="1800" b="1"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000000"/>
                          </a:solidFill>
                          <a:latin typeface="+mj-ea"/>
                          <a:ea typeface="+mj-ea"/>
                        </a:rPr>
                        <a:t>通用字符：取代单词中的某个单个字母</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mj-ea"/>
                          <a:ea typeface="+mj-ea"/>
                        </a:rPr>
                        <a:t>wom</a:t>
                      </a:r>
                      <a:r>
                        <a:rPr lang="en-US" sz="1800" b="1" dirty="0">
                          <a:solidFill>
                            <a:srgbClr val="000000"/>
                          </a:solidFill>
                          <a:latin typeface="+mj-ea"/>
                          <a:ea typeface="+mj-ea"/>
                        </a:rPr>
                        <a:t>*</a:t>
                      </a:r>
                      <a:r>
                        <a:rPr lang="en-US" sz="1800" dirty="0">
                          <a:solidFill>
                            <a:srgbClr val="000000"/>
                          </a:solidFill>
                          <a:latin typeface="+mj-ea"/>
                          <a:ea typeface="+mj-ea"/>
                        </a:rPr>
                        <a:t>n＝ women, woman</a:t>
                      </a:r>
                      <a:endParaRPr lang="en-US" sz="1800" dirty="0">
                        <a:latin typeface="+mj-ea"/>
                        <a:ea typeface="+mj-ea"/>
                      </a:endParaRPr>
                    </a:p>
                  </a:txBody>
                  <a:tcPr/>
                </a:tc>
                <a:extLst>
                  <a:ext uri="{0D108BD9-81ED-4DB2-BD59-A6C34878D82A}">
                    <a16:rowId xmlns:a16="http://schemas.microsoft.com/office/drawing/2014/main" val="10003"/>
                  </a:ext>
                </a:extLst>
              </a:tr>
              <a:tr h="370840">
                <a:tc>
                  <a:txBody>
                    <a:bodyPr/>
                    <a:lstStyle/>
                    <a:p>
                      <a:r>
                        <a:rPr lang="en-US" sz="1800" b="1" dirty="0">
                          <a:latin typeface="+mj-ea"/>
                          <a:ea typeface="+mj-ea"/>
                        </a:rPr>
                        <a:t>OR</a:t>
                      </a:r>
                    </a:p>
                  </a:txBody>
                  <a:tcPr/>
                </a:tc>
                <a:tc>
                  <a:txBody>
                    <a:bodyPr/>
                    <a:lstStyle/>
                    <a:p>
                      <a:r>
                        <a:rPr lang="zh-CN" altLang="en-US" sz="1600" dirty="0">
                          <a:solidFill>
                            <a:srgbClr val="000000"/>
                          </a:solidFill>
                          <a:latin typeface="+mj-ea"/>
                          <a:ea typeface="+mj-ea"/>
                        </a:rPr>
                        <a:t>其中一个</a:t>
                      </a:r>
                      <a:r>
                        <a:rPr lang="zh-CN" altLang="en-US" sz="1600" kern="1200" dirty="0">
                          <a:solidFill>
                            <a:srgbClr val="000000"/>
                          </a:solidFill>
                          <a:latin typeface="+mj-ea"/>
                          <a:ea typeface="+mj-ea"/>
                          <a:cs typeface="+mn-cs"/>
                        </a:rPr>
                        <a:t>关键字</a:t>
                      </a:r>
                      <a:r>
                        <a:rPr lang="zh-CN" altLang="en-US" sz="1600" dirty="0">
                          <a:solidFill>
                            <a:srgbClr val="000000"/>
                          </a:solidFill>
                          <a:latin typeface="+mj-ea"/>
                          <a:ea typeface="+mj-ea"/>
                        </a:rPr>
                        <a:t>在文章中出现即可</a:t>
                      </a:r>
                      <a:endParaRPr lang="en-US" sz="1600" dirty="0">
                        <a:latin typeface="+mj-ea"/>
                        <a:ea typeface="+mj-ea"/>
                      </a:endParaRPr>
                    </a:p>
                  </a:txBody>
                  <a:tcPr/>
                </a:tc>
                <a:tc>
                  <a:txBody>
                    <a:bodyPr/>
                    <a:lstStyle/>
                    <a:p>
                      <a:r>
                        <a:rPr lang="en-US" sz="1800" dirty="0">
                          <a:solidFill>
                            <a:srgbClr val="000000"/>
                          </a:solidFill>
                          <a:latin typeface="+mj-ea"/>
                          <a:ea typeface="+mj-ea"/>
                        </a:rPr>
                        <a:t>award </a:t>
                      </a:r>
                      <a:r>
                        <a:rPr lang="en-US" sz="1800" b="1" dirty="0">
                          <a:solidFill>
                            <a:srgbClr val="000000"/>
                          </a:solidFill>
                          <a:latin typeface="+mj-ea"/>
                          <a:ea typeface="+mj-ea"/>
                        </a:rPr>
                        <a:t>OR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4"/>
                  </a:ext>
                </a:extLst>
              </a:tr>
              <a:tr h="370840">
                <a:tc>
                  <a:txBody>
                    <a:bodyPr/>
                    <a:lstStyle/>
                    <a:p>
                      <a:r>
                        <a:rPr lang="en-US" sz="1800" b="1" dirty="0">
                          <a:latin typeface="+mj-ea"/>
                          <a:ea typeface="+mj-ea"/>
                        </a:rPr>
                        <a:t>AND</a:t>
                      </a:r>
                    </a:p>
                  </a:txBody>
                  <a:tcPr/>
                </a:tc>
                <a:tc>
                  <a:txBody>
                    <a:bodyPr/>
                    <a:lstStyle/>
                    <a:p>
                      <a:pPr marL="0" algn="l" defTabSz="914400" rtl="0" eaLnBrk="1" latinLnBrk="0" hangingPunct="1"/>
                      <a:r>
                        <a:rPr lang="zh-CN" altLang="en-US" sz="1600" kern="1200" dirty="0">
                          <a:solidFill>
                            <a:srgbClr val="000000"/>
                          </a:solidFill>
                          <a:latin typeface="+mj-ea"/>
                          <a:ea typeface="+mj-ea"/>
                          <a:cs typeface="+mn-cs"/>
                        </a:rPr>
                        <a:t>同一个文章中两个关键字必须同时存在，但不限定各自位置</a:t>
                      </a:r>
                      <a:endParaRPr lang="en-US" sz="1600" kern="1200" dirty="0">
                        <a:solidFill>
                          <a:srgbClr val="000000"/>
                        </a:solidFill>
                        <a:latin typeface="+mj-ea"/>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award </a:t>
                      </a:r>
                      <a:r>
                        <a:rPr lang="en-US" sz="1800" b="1" dirty="0">
                          <a:solidFill>
                            <a:srgbClr val="000000"/>
                          </a:solidFill>
                          <a:latin typeface="+mj-ea"/>
                          <a:ea typeface="+mj-ea"/>
                        </a:rPr>
                        <a:t>AND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5"/>
                  </a:ext>
                </a:extLst>
              </a:tr>
              <a:tr h="370840">
                <a:tc>
                  <a:txBody>
                    <a:bodyPr/>
                    <a:lstStyle/>
                    <a:p>
                      <a:r>
                        <a:rPr lang="en-US" sz="1800" b="1" dirty="0">
                          <a:solidFill>
                            <a:srgbClr val="000000"/>
                          </a:solidFill>
                          <a:latin typeface="+mj-ea"/>
                          <a:ea typeface="+mj-ea"/>
                        </a:rPr>
                        <a:t>W/N</a:t>
                      </a:r>
                      <a:r>
                        <a:rPr lang="zh-CN" altLang="en-US" sz="1800" b="1" dirty="0">
                          <a:solidFill>
                            <a:srgbClr val="000000"/>
                          </a:solidFill>
                          <a:latin typeface="+mj-ea"/>
                          <a:ea typeface="+mj-ea"/>
                        </a:rPr>
                        <a:t>或</a:t>
                      </a:r>
                      <a:r>
                        <a:rPr lang="en-US" altLang="zh-CN" sz="1800" b="1" dirty="0">
                          <a:solidFill>
                            <a:srgbClr val="000000"/>
                          </a:solidFill>
                          <a:latin typeface="+mj-ea"/>
                          <a:ea typeface="+mj-ea"/>
                        </a:rPr>
                        <a:t>/</a:t>
                      </a:r>
                      <a:r>
                        <a:rPr lang="en-US" sz="1800" b="1" dirty="0">
                          <a:solidFill>
                            <a:srgbClr val="000000"/>
                          </a:solidFill>
                          <a:latin typeface="+mj-ea"/>
                          <a:ea typeface="+mj-ea"/>
                        </a:rPr>
                        <a:t>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限定两个关键字出现的距离为</a:t>
                      </a:r>
                      <a:r>
                        <a:rPr lang="en-US" sz="1600" dirty="0">
                          <a:solidFill>
                            <a:srgbClr val="000000"/>
                          </a:solidFill>
                          <a:latin typeface="+mj-ea"/>
                          <a:ea typeface="+mj-ea"/>
                        </a:rPr>
                        <a:t>N</a:t>
                      </a:r>
                      <a:r>
                        <a:rPr lang="zh-CN" altLang="en-US" sz="1600" dirty="0">
                          <a:solidFill>
                            <a:srgbClr val="000000"/>
                          </a:solidFill>
                          <a:latin typeface="+mj-ea"/>
                          <a:ea typeface="+mj-ea"/>
                        </a:rPr>
                        <a:t>个字符以内，但不指定关键字的顺序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human </a:t>
                      </a:r>
                      <a:r>
                        <a:rPr lang="en-US" sz="1800" b="1" dirty="0">
                          <a:solidFill>
                            <a:srgbClr val="000000"/>
                          </a:solidFill>
                          <a:latin typeface="+mj-ea"/>
                          <a:ea typeface="+mj-ea"/>
                        </a:rPr>
                        <a:t>W/2 </a:t>
                      </a:r>
                      <a:r>
                        <a:rPr lang="en-US" sz="1800" dirty="0">
                          <a:solidFill>
                            <a:srgbClr val="000000"/>
                          </a:solidFill>
                          <a:latin typeface="+mj-ea"/>
                          <a:ea typeface="+mj-ea"/>
                        </a:rPr>
                        <a:t>right ( </a:t>
                      </a:r>
                      <a:r>
                        <a:rPr lang="en-US" sz="1800" kern="1200" dirty="0">
                          <a:solidFill>
                            <a:srgbClr val="000000"/>
                          </a:solidFill>
                          <a:latin typeface="+mj-ea"/>
                          <a:ea typeface="+mn-ea"/>
                          <a:cs typeface="+mn-cs"/>
                        </a:rPr>
                        <a:t>human </a:t>
                      </a:r>
                      <a:r>
                        <a:rPr lang="en-US" sz="1800" b="1" kern="1200" dirty="0">
                          <a:solidFill>
                            <a:srgbClr val="000000"/>
                          </a:solidFill>
                          <a:latin typeface="+mj-ea"/>
                          <a:ea typeface="+mn-ea"/>
                          <a:cs typeface="+mn-cs"/>
                        </a:rPr>
                        <a:t>/2 </a:t>
                      </a:r>
                      <a:r>
                        <a:rPr lang="en-US" sz="1800" kern="1200" dirty="0">
                          <a:solidFill>
                            <a:srgbClr val="000000"/>
                          </a:solidFill>
                          <a:latin typeface="+mj-ea"/>
                          <a:ea typeface="+mn-ea"/>
                          <a:cs typeface="+mn-cs"/>
                        </a:rPr>
                        <a:t>right )</a:t>
                      </a:r>
                      <a:endParaRPr lang="en-US" sz="1800" dirty="0">
                        <a:solidFill>
                          <a:srgbClr val="00000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Steven </a:t>
                      </a:r>
                      <a:r>
                        <a:rPr lang="en-US" sz="1800" b="1" dirty="0">
                          <a:solidFill>
                            <a:srgbClr val="000000"/>
                          </a:solidFill>
                          <a:latin typeface="+mj-ea"/>
                          <a:ea typeface="+mj-ea"/>
                        </a:rPr>
                        <a:t>W/2 </a:t>
                      </a:r>
                      <a:r>
                        <a:rPr lang="en-US" sz="1800" dirty="0">
                          <a:solidFill>
                            <a:srgbClr val="000000"/>
                          </a:solidFill>
                          <a:latin typeface="+mj-ea"/>
                          <a:ea typeface="+mj-ea"/>
                        </a:rPr>
                        <a:t>Jobs (</a:t>
                      </a:r>
                      <a:r>
                        <a:rPr lang="en-US" sz="1800" kern="1200" dirty="0">
                          <a:solidFill>
                            <a:srgbClr val="000000"/>
                          </a:solidFill>
                          <a:latin typeface="+mj-ea"/>
                          <a:ea typeface="+mn-ea"/>
                          <a:cs typeface="+mn-cs"/>
                        </a:rPr>
                        <a:t>Steven </a:t>
                      </a:r>
                      <a:r>
                        <a:rPr lang="en-US" sz="1800" b="1" kern="1200" dirty="0">
                          <a:solidFill>
                            <a:srgbClr val="000000"/>
                          </a:solidFill>
                          <a:latin typeface="+mj-ea"/>
                          <a:ea typeface="+mn-ea"/>
                          <a:cs typeface="+mn-cs"/>
                        </a:rPr>
                        <a:t>/2</a:t>
                      </a:r>
                      <a:r>
                        <a:rPr lang="zh-CN" altLang="en-US" sz="1800" b="1" kern="1200" baseline="0" dirty="0">
                          <a:solidFill>
                            <a:srgbClr val="000000"/>
                          </a:solidFill>
                          <a:latin typeface="+mj-ea"/>
                          <a:ea typeface="+mn-ea"/>
                          <a:cs typeface="+mn-cs"/>
                        </a:rPr>
                        <a:t> </a:t>
                      </a:r>
                      <a:r>
                        <a:rPr lang="en-US" sz="1800" kern="1200" dirty="0">
                          <a:solidFill>
                            <a:srgbClr val="000000"/>
                          </a:solidFill>
                          <a:latin typeface="+mj-ea"/>
                          <a:ea typeface="+mn-ea"/>
                          <a:cs typeface="+mn-cs"/>
                        </a:rPr>
                        <a:t>Jobs</a:t>
                      </a:r>
                      <a:r>
                        <a:rPr lang="en-US" sz="1800" kern="1200" baseline="0" dirty="0">
                          <a:solidFill>
                            <a:schemeClr val="dk1"/>
                          </a:solidFill>
                          <a:latin typeface="+mj-ea"/>
                          <a:ea typeface="+mn-ea"/>
                          <a:cs typeface="+mn-cs"/>
                        </a:rPr>
                        <a:t> </a:t>
                      </a:r>
                      <a:r>
                        <a:rPr lang="en-US" sz="1800" dirty="0">
                          <a:solidFill>
                            <a:srgbClr val="000000"/>
                          </a:solidFill>
                          <a:latin typeface="+mj-ea"/>
                          <a:ea typeface="+mj-ea"/>
                        </a:rPr>
                        <a:t>)</a:t>
                      </a:r>
                      <a:endParaRPr lang="en-US" sz="1800" dirty="0">
                        <a:latin typeface="+mj-ea"/>
                        <a:ea typeface="+mj-ea"/>
                      </a:endParaRPr>
                    </a:p>
                  </a:txBody>
                  <a:tcPr/>
                </a:tc>
                <a:extLst>
                  <a:ext uri="{0D108BD9-81ED-4DB2-BD59-A6C34878D82A}">
                    <a16:rowId xmlns:a16="http://schemas.microsoft.com/office/drawing/2014/main" val="10006"/>
                  </a:ext>
                </a:extLst>
              </a:tr>
              <a:tr h="370840">
                <a:tc>
                  <a:txBody>
                    <a:bodyPr/>
                    <a:lstStyle/>
                    <a:p>
                      <a:r>
                        <a:rPr lang="en-US" sz="1800" b="1" dirty="0">
                          <a:solidFill>
                            <a:srgbClr val="000000"/>
                          </a:solidFill>
                          <a:latin typeface="+mj-ea"/>
                          <a:ea typeface="+mj-ea"/>
                        </a:rPr>
                        <a:t>PRE/N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限定两个关键字同时出现在文章中，且第一个字的位置必须比第二个字超前</a:t>
                      </a:r>
                      <a:r>
                        <a:rPr lang="en-US" sz="1600" dirty="0">
                          <a:solidFill>
                            <a:srgbClr val="000000"/>
                          </a:solidFill>
                          <a:latin typeface="+mj-ea"/>
                          <a:ea typeface="+mj-ea"/>
                        </a:rPr>
                        <a:t>N</a:t>
                      </a:r>
                      <a:r>
                        <a:rPr lang="zh-CN" altLang="en-US" sz="1600" dirty="0">
                          <a:solidFill>
                            <a:srgbClr val="000000"/>
                          </a:solidFill>
                          <a:latin typeface="+mj-ea"/>
                          <a:ea typeface="+mj-ea"/>
                        </a:rPr>
                        <a:t>个字符内</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PRE/3 </a:t>
                      </a:r>
                      <a:r>
                        <a:rPr lang="en-US" sz="1800" dirty="0">
                          <a:solidFill>
                            <a:srgbClr val="000000"/>
                          </a:solidFill>
                          <a:latin typeface="+mj-ea"/>
                          <a:ea typeface="+mj-ea"/>
                        </a:rPr>
                        <a:t>protection</a:t>
                      </a:r>
                      <a:endParaRPr lang="en-US" sz="1800" dirty="0">
                        <a:latin typeface="+mj-ea"/>
                        <a:ea typeface="+mj-ea"/>
                      </a:endParaRPr>
                    </a:p>
                  </a:txBody>
                  <a:tcPr/>
                </a:tc>
                <a:extLst>
                  <a:ext uri="{0D108BD9-81ED-4DB2-BD59-A6C34878D82A}">
                    <a16:rowId xmlns:a16="http://schemas.microsoft.com/office/drawing/2014/main" val="10007"/>
                  </a:ext>
                </a:extLst>
              </a:tr>
              <a:tr h="370840">
                <a:tc>
                  <a:txBody>
                    <a:bodyPr/>
                    <a:lstStyle/>
                    <a:p>
                      <a:r>
                        <a:rPr lang="en-US" sz="1800" b="1" dirty="0">
                          <a:solidFill>
                            <a:srgbClr val="000000"/>
                          </a:solidFill>
                          <a:latin typeface="+mj-ea"/>
                          <a:ea typeface="+mj-ea"/>
                        </a:rPr>
                        <a:t>W/S</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限定关键字要出现在同一个句子（</a:t>
                      </a:r>
                      <a:r>
                        <a:rPr lang="en-US" altLang="zh-CN" sz="1600" dirty="0">
                          <a:solidFill>
                            <a:srgbClr val="000000"/>
                          </a:solidFill>
                          <a:latin typeface="+mj-ea"/>
                          <a:ea typeface="+mj-ea"/>
                        </a:rPr>
                        <a:t>Sentence</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W/S </a:t>
                      </a:r>
                      <a:r>
                        <a:rPr lang="en-US" sz="1800" dirty="0">
                          <a:solidFill>
                            <a:srgbClr val="000000"/>
                          </a:solidFill>
                          <a:latin typeface="+mj-ea"/>
                          <a:ea typeface="+mj-ea"/>
                        </a:rPr>
                        <a:t>legislation</a:t>
                      </a:r>
                      <a:endParaRPr lang="en-US" sz="1800" dirty="0">
                        <a:latin typeface="+mj-ea"/>
                        <a:ea typeface="+mj-ea"/>
                      </a:endParaRPr>
                    </a:p>
                  </a:txBody>
                  <a:tcPr/>
                </a:tc>
                <a:extLst>
                  <a:ext uri="{0D108BD9-81ED-4DB2-BD59-A6C34878D82A}">
                    <a16:rowId xmlns:a16="http://schemas.microsoft.com/office/drawing/2014/main" val="10008"/>
                  </a:ext>
                </a:extLst>
              </a:tr>
              <a:tr h="370840">
                <a:tc>
                  <a:txBody>
                    <a:bodyPr/>
                    <a:lstStyle/>
                    <a:p>
                      <a:r>
                        <a:rPr lang="en-US" sz="1800" b="1" dirty="0">
                          <a:solidFill>
                            <a:srgbClr val="000000"/>
                          </a:solidFill>
                          <a:latin typeface="+mj-ea"/>
                          <a:ea typeface="+mj-ea"/>
                        </a:rPr>
                        <a:t>W/P</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限定关键字要出现在同一个段落（</a:t>
                      </a:r>
                      <a:r>
                        <a:rPr lang="en-US" altLang="zh-CN" sz="1600" dirty="0">
                          <a:solidFill>
                            <a:srgbClr val="000000"/>
                          </a:solidFill>
                          <a:latin typeface="+mj-ea"/>
                          <a:ea typeface="+mj-ea"/>
                        </a:rPr>
                        <a:t>Paragraph</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altLang="zh-CN" sz="1800" dirty="0">
                          <a:solidFill>
                            <a:srgbClr val="000000"/>
                          </a:solidFill>
                          <a:latin typeface="+mj-ea"/>
                          <a:ea typeface="+mj-ea"/>
                        </a:rPr>
                        <a:t>(</a:t>
                      </a:r>
                      <a:r>
                        <a:rPr lang="en-US" sz="1800" dirty="0">
                          <a:solidFill>
                            <a:srgbClr val="000000"/>
                          </a:solidFill>
                          <a:latin typeface="+mj-ea"/>
                          <a:ea typeface="+mj-ea"/>
                        </a:rPr>
                        <a:t>third party) </a:t>
                      </a:r>
                      <a:r>
                        <a:rPr lang="en-US" sz="1800" b="1" dirty="0">
                          <a:solidFill>
                            <a:srgbClr val="000000"/>
                          </a:solidFill>
                          <a:latin typeface="+mj-ea"/>
                          <a:ea typeface="+mj-ea"/>
                        </a:rPr>
                        <a:t>W/P </a:t>
                      </a:r>
                      <a:r>
                        <a:rPr lang="en-US" sz="1800" dirty="0">
                          <a:solidFill>
                            <a:srgbClr val="000000"/>
                          </a:solidFill>
                          <a:latin typeface="+mj-ea"/>
                          <a:ea typeface="+mj-ea"/>
                        </a:rPr>
                        <a:t>negligence</a:t>
                      </a:r>
                      <a:endParaRPr lang="en-US" sz="1800" dirty="0">
                        <a:latin typeface="+mj-ea"/>
                        <a:ea typeface="+mj-ea"/>
                      </a:endParaRPr>
                    </a:p>
                  </a:txBody>
                  <a:tcPr/>
                </a:tc>
                <a:extLst>
                  <a:ext uri="{0D108BD9-81ED-4DB2-BD59-A6C34878D82A}">
                    <a16:rowId xmlns:a16="http://schemas.microsoft.com/office/drawing/2014/main" val="10009"/>
                  </a:ext>
                </a:extLst>
              </a:tr>
              <a:tr h="370840">
                <a:tc>
                  <a:txBody>
                    <a:bodyPr/>
                    <a:lstStyle/>
                    <a:p>
                      <a:r>
                        <a:rPr lang="en-US" sz="1800" b="1" dirty="0">
                          <a:latin typeface="+mj-ea"/>
                          <a:ea typeface="+mj-ea"/>
                        </a:rPr>
                        <a:t>AND</a:t>
                      </a:r>
                      <a:r>
                        <a:rPr lang="en-US" sz="1800" b="1" baseline="0" dirty="0">
                          <a:latin typeface="+mj-ea"/>
                          <a:ea typeface="+mj-ea"/>
                        </a:rPr>
                        <a:t> NOT</a:t>
                      </a:r>
                      <a:endParaRPr lang="en-US" sz="1800" b="1" dirty="0">
                        <a:latin typeface="+mj-ea"/>
                        <a:ea typeface="+mj-ea"/>
                      </a:endParaRPr>
                    </a:p>
                  </a:txBody>
                  <a:tcPr/>
                </a:tc>
                <a:tc>
                  <a:txBody>
                    <a:bodyPr/>
                    <a:lstStyle/>
                    <a:p>
                      <a:r>
                        <a:rPr lang="zh-CN" altLang="en-US" sz="1600" dirty="0">
                          <a:solidFill>
                            <a:srgbClr val="000000"/>
                          </a:solidFill>
                          <a:latin typeface="+mj-ea"/>
                          <a:ea typeface="+mj-ea"/>
                        </a:rPr>
                        <a:t>用以排除关键字，在检索指令的最后部分使用此词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000000"/>
                          </a:solidFill>
                          <a:latin typeface="+mj-ea"/>
                          <a:ea typeface="+mj-ea"/>
                        </a:rPr>
                        <a:t>(</a:t>
                      </a:r>
                      <a:r>
                        <a:rPr lang="en-US" sz="1800" dirty="0" err="1">
                          <a:solidFill>
                            <a:srgbClr val="000000"/>
                          </a:solidFill>
                          <a:latin typeface="+mj-ea"/>
                          <a:ea typeface="+mj-ea"/>
                        </a:rPr>
                        <a:t>michael</a:t>
                      </a:r>
                      <a:r>
                        <a:rPr lang="en-US" sz="1800" dirty="0">
                          <a:solidFill>
                            <a:srgbClr val="000000"/>
                          </a:solidFill>
                          <a:latin typeface="+mj-ea"/>
                          <a:ea typeface="+mj-ea"/>
                        </a:rPr>
                        <a:t> </a:t>
                      </a:r>
                      <a:r>
                        <a:rPr lang="en-US" sz="1800" b="0" dirty="0">
                          <a:solidFill>
                            <a:srgbClr val="000000"/>
                          </a:solidFill>
                          <a:latin typeface="+mj-ea"/>
                          <a:ea typeface="+mj-ea"/>
                        </a:rPr>
                        <a:t>W/2</a:t>
                      </a:r>
                      <a:r>
                        <a:rPr lang="en-US" sz="1800" b="1" dirty="0">
                          <a:solidFill>
                            <a:srgbClr val="000000"/>
                          </a:solidFill>
                          <a:latin typeface="+mj-ea"/>
                          <a:ea typeface="+mj-ea"/>
                        </a:rPr>
                        <a:t> </a:t>
                      </a:r>
                      <a:r>
                        <a:rPr lang="en-US" sz="1800" dirty="0" err="1">
                          <a:solidFill>
                            <a:srgbClr val="000000"/>
                          </a:solidFill>
                          <a:latin typeface="+mj-ea"/>
                          <a:ea typeface="+mj-ea"/>
                        </a:rPr>
                        <a:t>jordan</a:t>
                      </a:r>
                      <a:r>
                        <a:rPr lang="en-US" sz="1800" dirty="0">
                          <a:solidFill>
                            <a:srgbClr val="000000"/>
                          </a:solidFill>
                          <a:latin typeface="+mj-ea"/>
                          <a:ea typeface="+mj-ea"/>
                        </a:rPr>
                        <a:t>)</a:t>
                      </a:r>
                      <a:r>
                        <a:rPr lang="en-US" sz="1800" b="1" dirty="0">
                          <a:solidFill>
                            <a:srgbClr val="000000"/>
                          </a:solidFill>
                          <a:latin typeface="+mj-ea"/>
                          <a:ea typeface="+mj-ea"/>
                        </a:rPr>
                        <a:t>AND NOT </a:t>
                      </a:r>
                      <a:r>
                        <a:rPr lang="en-US" sz="1800" dirty="0">
                          <a:solidFill>
                            <a:srgbClr val="000000"/>
                          </a:solidFill>
                          <a:latin typeface="+mj-ea"/>
                          <a:ea typeface="+mj-ea"/>
                        </a:rPr>
                        <a:t>basketball</a:t>
                      </a:r>
                      <a:endParaRPr lang="en-US" sz="1800" dirty="0">
                        <a:latin typeface="+mj-ea"/>
                        <a:ea typeface="+mj-ea"/>
                      </a:endParaRPr>
                    </a:p>
                  </a:txBody>
                  <a:tcPr/>
                </a:tc>
                <a:extLst>
                  <a:ext uri="{0D108BD9-81ED-4DB2-BD59-A6C34878D82A}">
                    <a16:rowId xmlns:a16="http://schemas.microsoft.com/office/drawing/2014/main" val="10010"/>
                  </a:ext>
                </a:extLst>
              </a:tr>
              <a:tr h="370840">
                <a:tc>
                  <a:txBody>
                    <a:bodyPr/>
                    <a:lstStyle/>
                    <a:p>
                      <a:r>
                        <a:rPr lang="en-US" sz="1800" b="1" dirty="0">
                          <a:latin typeface="+mj-ea"/>
                          <a:ea typeface="+mj-ea"/>
                        </a:rPr>
                        <a:t>(</a:t>
                      </a:r>
                      <a:r>
                        <a:rPr lang="en-US" sz="1800" b="1" baseline="0" dirty="0">
                          <a:latin typeface="+mj-ea"/>
                          <a:ea typeface="+mj-ea"/>
                        </a:rPr>
                        <a:t> </a:t>
                      </a:r>
                      <a:r>
                        <a:rPr lang="en-US" sz="1800" b="1" dirty="0">
                          <a:latin typeface="+mj-ea"/>
                          <a:ea typeface="+mj-ea"/>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mj-ea"/>
                          <a:ea typeface="+mj-ea"/>
                        </a:rPr>
                        <a:t>限定检索指令群（部分情况下功能同双引号</a:t>
                      </a:r>
                      <a:r>
                        <a:rPr lang="zh-CN" altLang="en-US" sz="1600" kern="1200" dirty="0">
                          <a:solidFill>
                            <a:schemeClr val="dk1"/>
                          </a:solidFill>
                          <a:latin typeface="+mj-ea"/>
                          <a:ea typeface="+mn-ea"/>
                          <a:cs typeface="+mn-cs"/>
                        </a:rPr>
                        <a:t>）</a:t>
                      </a:r>
                      <a:endParaRPr lang="en-US" sz="1600" b="1" kern="1200" dirty="0">
                        <a:solidFill>
                          <a:schemeClr val="dk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j-ea"/>
                          <a:cs typeface="+mn-cs"/>
                        </a:rPr>
                        <a:t>(</a:t>
                      </a:r>
                      <a:r>
                        <a:rPr lang="en-US" sz="1800" b="0" kern="1200" baseline="0" dirty="0">
                          <a:solidFill>
                            <a:srgbClr val="000000"/>
                          </a:solidFill>
                          <a:latin typeface="+mj-ea"/>
                          <a:ea typeface="+mj-ea"/>
                          <a:cs typeface="+mn-cs"/>
                        </a:rPr>
                        <a:t>"AI" OR "artificial intelligence"</a:t>
                      </a:r>
                      <a:r>
                        <a:rPr lang="en-US" sz="1800" b="1" kern="1200" baseline="0" dirty="0">
                          <a:solidFill>
                            <a:srgbClr val="000000"/>
                          </a:solidFill>
                          <a:latin typeface="+mj-ea"/>
                          <a:ea typeface="+mj-ea"/>
                          <a:cs typeface="+mn-cs"/>
                        </a:rPr>
                        <a:t>) </a:t>
                      </a:r>
                      <a:r>
                        <a:rPr lang="en-US" sz="1800" b="0" kern="1200" baseline="0" dirty="0">
                          <a:solidFill>
                            <a:srgbClr val="000000"/>
                          </a:solidFill>
                          <a:latin typeface="+mj-ea"/>
                          <a:ea typeface="+mj-ea"/>
                          <a:cs typeface="+mn-cs"/>
                        </a:rPr>
                        <a:t>AND Data</a:t>
                      </a:r>
                      <a:endParaRPr lang="en-US" sz="1800" b="0" kern="1200" dirty="0">
                        <a:solidFill>
                          <a:schemeClr val="dk1"/>
                        </a:solidFill>
                        <a:latin typeface="+mj-ea"/>
                        <a:ea typeface="+mj-ea"/>
                        <a:cs typeface="+mn-cs"/>
                      </a:endParaRPr>
                    </a:p>
                  </a:txBody>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9A13930C-967A-4C04-B202-D30811A4FDA9}"/>
              </a:ext>
            </a:extLst>
          </p:cNvPr>
          <p:cNvSpPr>
            <a:spLocks noGrp="1"/>
          </p:cNvSpPr>
          <p:nvPr>
            <p:ph type="sldNum" sz="quarter" idx="12"/>
          </p:nvPr>
        </p:nvSpPr>
        <p:spPr/>
        <p:txBody>
          <a:bodyPr/>
          <a:lstStyle/>
          <a:p>
            <a:fld id="{AFAE5B16-0F33-4EE9-AE34-61D676368225}" type="slidenum">
              <a:rPr lang="zh-CN" altLang="en-US" smtClean="0"/>
              <a:t>40</a:t>
            </a:fld>
            <a:endParaRPr lang="zh-CN" altLang="en-US"/>
          </a:p>
        </p:txBody>
      </p:sp>
    </p:spTree>
    <p:custDataLst>
      <p:tags r:id="rId1"/>
    </p:custDataLst>
    <p:extLst>
      <p:ext uri="{BB962C8B-B14F-4D97-AF65-F5344CB8AC3E}">
        <p14:creationId xmlns:p14="http://schemas.microsoft.com/office/powerpoint/2010/main" val="32139391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高级检索：入口</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9C8467C3-B603-4852-BEA1-7DC811F79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74" y="893584"/>
            <a:ext cx="10139082" cy="4328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ell phone&#10;&#10;Description automatically generated">
            <a:extLst>
              <a:ext uri="{FF2B5EF4-FFF2-40B4-BE49-F238E27FC236}">
                <a16:creationId xmlns:a16="http://schemas.microsoft.com/office/drawing/2014/main" id="{07F105DA-E58F-4045-B7AD-0AC975827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844" y="1938118"/>
            <a:ext cx="8063575" cy="392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75114E13-86D8-4E69-937F-C461217CE7AF}"/>
              </a:ext>
            </a:extLst>
          </p:cNvPr>
          <p:cNvSpPr>
            <a:spLocks noGrp="1"/>
          </p:cNvSpPr>
          <p:nvPr>
            <p:ph type="sldNum" sz="quarter" idx="12"/>
          </p:nvPr>
        </p:nvSpPr>
        <p:spPr/>
        <p:txBody>
          <a:bodyPr/>
          <a:lstStyle/>
          <a:p>
            <a:fld id="{AFAE5B16-0F33-4EE9-AE34-61D676368225}" type="slidenum">
              <a:rPr lang="zh-CN" altLang="en-US" smtClean="0"/>
              <a:t>41</a:t>
            </a:fld>
            <a:endParaRPr lang="zh-CN" altLang="en-US"/>
          </a:p>
        </p:txBody>
      </p:sp>
    </p:spTree>
    <p:custDataLst>
      <p:tags r:id="rId1"/>
    </p:custDataLst>
    <p:extLst>
      <p:ext uri="{BB962C8B-B14F-4D97-AF65-F5344CB8AC3E}">
        <p14:creationId xmlns:p14="http://schemas.microsoft.com/office/powerpoint/2010/main" val="345013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检索式输入</a:t>
            </a:r>
            <a:endParaRPr lang="en-US" sz="2800" dirty="0"/>
          </a:p>
        </p:txBody>
      </p:sp>
      <p:pic>
        <p:nvPicPr>
          <p:cNvPr id="5" name="Picture 4" descr="A screenshot of a social media post&#10;&#10;Description automatically generated">
            <a:extLst>
              <a:ext uri="{FF2B5EF4-FFF2-40B4-BE49-F238E27FC236}">
                <a16:creationId xmlns:a16="http://schemas.microsoft.com/office/drawing/2014/main" id="{49AC6E40-3A42-464E-9168-08A5D07E6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52" y="893583"/>
            <a:ext cx="9587602" cy="464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BA05A037-48C1-403B-8786-2C4FFE8761C4}"/>
              </a:ext>
            </a:extLst>
          </p:cNvPr>
          <p:cNvSpPr>
            <a:spLocks noGrp="1"/>
          </p:cNvSpPr>
          <p:nvPr>
            <p:ph type="sldNum" sz="quarter" idx="12"/>
          </p:nvPr>
        </p:nvSpPr>
        <p:spPr/>
        <p:txBody>
          <a:bodyPr/>
          <a:lstStyle/>
          <a:p>
            <a:fld id="{AFAE5B16-0F33-4EE9-AE34-61D676368225}" type="slidenum">
              <a:rPr lang="zh-CN" altLang="en-US" smtClean="0"/>
              <a:t>42</a:t>
            </a:fld>
            <a:endParaRPr lang="zh-CN" altLang="en-US"/>
          </a:p>
        </p:txBody>
      </p:sp>
    </p:spTree>
    <p:custDataLst>
      <p:tags r:id="rId1"/>
    </p:custDataLst>
    <p:extLst>
      <p:ext uri="{BB962C8B-B14F-4D97-AF65-F5344CB8AC3E}">
        <p14:creationId xmlns:p14="http://schemas.microsoft.com/office/powerpoint/2010/main" val="240762023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1" y="693863"/>
            <a:ext cx="10221557" cy="5853928"/>
          </a:xfrm>
          <a:prstGeom prst="rect">
            <a:avLst/>
          </a:prstGeom>
        </p:spPr>
      </p:pic>
      <p:sp>
        <p:nvSpPr>
          <p:cNvPr id="13" name="Rectangle 12"/>
          <p:cNvSpPr/>
          <p:nvPr/>
        </p:nvSpPr>
        <p:spPr>
          <a:xfrm>
            <a:off x="4003408" y="227985"/>
            <a:ext cx="4600940" cy="369332"/>
          </a:xfrm>
          <a:prstGeom prst="rect">
            <a:avLst/>
          </a:prstGeom>
        </p:spPr>
        <p:txBody>
          <a:bodyPr wrap="none">
            <a:spAutoFit/>
          </a:bodyPr>
          <a:lstStyle/>
          <a:p>
            <a:r>
              <a:rPr lang="zh-CN" altLang="en-US" b="1" dirty="0">
                <a:solidFill>
                  <a:srgbClr val="FF0000"/>
                </a:solidFill>
              </a:rPr>
              <a:t>如：购物或旅游时与第三方相关的信息保护</a:t>
            </a:r>
            <a:endParaRPr lang="en-US" b="1" dirty="0">
              <a:solidFill>
                <a:srgbClr val="FF0000"/>
              </a:solidFill>
            </a:endParaRPr>
          </a:p>
        </p:txBody>
      </p:sp>
      <p:sp>
        <p:nvSpPr>
          <p:cNvPr id="16" name="Oval 15"/>
          <p:cNvSpPr/>
          <p:nvPr/>
        </p:nvSpPr>
        <p:spPr>
          <a:xfrm>
            <a:off x="9651969" y="3099936"/>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51969" y="396065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651969" y="4859384"/>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51969" y="573088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0116" y="2434337"/>
            <a:ext cx="5126724" cy="369332"/>
          </a:xfrm>
          <a:prstGeom prst="rect">
            <a:avLst/>
          </a:prstGeom>
        </p:spPr>
        <p:txBody>
          <a:bodyPr wrap="none">
            <a:spAutoFit/>
          </a:bodyPr>
          <a:lstStyle/>
          <a:p>
            <a:pPr marL="285750" indent="-285750">
              <a:buFont typeface="Wingdings" panose="05000000000000000000" pitchFamily="2" charset="2"/>
              <a:buChar char="v"/>
            </a:pPr>
            <a:r>
              <a:rPr lang="zh-CN" altLang="en-US" b="1" dirty="0">
                <a:solidFill>
                  <a:srgbClr val="FF0000"/>
                </a:solidFill>
              </a:rPr>
              <a:t>全部输入后一起</a:t>
            </a:r>
            <a:r>
              <a:rPr lang="en-US" altLang="zh-CN" b="1" dirty="0">
                <a:solidFill>
                  <a:srgbClr val="FF0000"/>
                </a:solidFill>
              </a:rPr>
              <a:t>Add</a:t>
            </a:r>
            <a:r>
              <a:rPr lang="zh-CN" altLang="en-US" b="1" dirty="0">
                <a:solidFill>
                  <a:srgbClr val="FF0000"/>
                </a:solidFill>
              </a:rPr>
              <a:t>，也可逐个输入后逐个</a:t>
            </a:r>
            <a:r>
              <a:rPr lang="en-US" altLang="zh-CN" b="1" dirty="0">
                <a:solidFill>
                  <a:srgbClr val="FF0000"/>
                </a:solidFill>
              </a:rPr>
              <a:t>Add</a:t>
            </a:r>
          </a:p>
        </p:txBody>
      </p:sp>
      <p:sp>
        <p:nvSpPr>
          <p:cNvPr id="2" name="Slide Number Placeholder 1">
            <a:extLst>
              <a:ext uri="{FF2B5EF4-FFF2-40B4-BE49-F238E27FC236}">
                <a16:creationId xmlns:a16="http://schemas.microsoft.com/office/drawing/2014/main" id="{97D45398-865F-4265-84AF-F0516C77A985}"/>
              </a:ext>
            </a:extLst>
          </p:cNvPr>
          <p:cNvSpPr>
            <a:spLocks noGrp="1"/>
          </p:cNvSpPr>
          <p:nvPr>
            <p:ph type="sldNum" sz="quarter" idx="12"/>
          </p:nvPr>
        </p:nvSpPr>
        <p:spPr/>
        <p:txBody>
          <a:bodyPr/>
          <a:lstStyle/>
          <a:p>
            <a:fld id="{AFAE5B16-0F33-4EE9-AE34-61D676368225}" type="slidenum">
              <a:rPr lang="zh-CN" altLang="en-US" smtClean="0"/>
              <a:t>43</a:t>
            </a:fld>
            <a:endParaRPr lang="zh-CN" altLang="en-US"/>
          </a:p>
        </p:txBody>
      </p:sp>
    </p:spTree>
    <p:custDataLst>
      <p:tags r:id="rId1"/>
    </p:custDataLst>
    <p:extLst>
      <p:ext uri="{BB962C8B-B14F-4D97-AF65-F5344CB8AC3E}">
        <p14:creationId xmlns:p14="http://schemas.microsoft.com/office/powerpoint/2010/main" val="19583833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48" y="1071451"/>
            <a:ext cx="10221557" cy="5110778"/>
          </a:xfrm>
          <a:prstGeom prst="rect">
            <a:avLst/>
          </a:prstGeom>
        </p:spPr>
      </p:pic>
      <p:sp>
        <p:nvSpPr>
          <p:cNvPr id="7" name="Rectangle 6"/>
          <p:cNvSpPr/>
          <p:nvPr/>
        </p:nvSpPr>
        <p:spPr>
          <a:xfrm>
            <a:off x="823480" y="803937"/>
            <a:ext cx="2044149" cy="369332"/>
          </a:xfrm>
          <a:prstGeom prst="rect">
            <a:avLst/>
          </a:prstGeom>
        </p:spPr>
        <p:txBody>
          <a:bodyPr wrap="none">
            <a:spAutoFit/>
          </a:bodyPr>
          <a:lstStyle/>
          <a:p>
            <a:r>
              <a:rPr lang="zh-CN" altLang="en-US" b="1" dirty="0">
                <a:solidFill>
                  <a:srgbClr val="FF0000"/>
                </a:solidFill>
              </a:rPr>
              <a:t>最终检索式如下：</a:t>
            </a:r>
            <a:endParaRPr lang="en-US" b="1" dirty="0">
              <a:solidFill>
                <a:srgbClr val="FF0000"/>
              </a:solidFill>
            </a:endParaRPr>
          </a:p>
        </p:txBody>
      </p:sp>
      <p:sp>
        <p:nvSpPr>
          <p:cNvPr id="2" name="Slide Number Placeholder 1">
            <a:extLst>
              <a:ext uri="{FF2B5EF4-FFF2-40B4-BE49-F238E27FC236}">
                <a16:creationId xmlns:a16="http://schemas.microsoft.com/office/drawing/2014/main" id="{F8E55CBF-3F4E-46B0-86A8-6A0BDB7DCD3B}"/>
              </a:ext>
            </a:extLst>
          </p:cNvPr>
          <p:cNvSpPr>
            <a:spLocks noGrp="1"/>
          </p:cNvSpPr>
          <p:nvPr>
            <p:ph type="sldNum" sz="quarter" idx="12"/>
          </p:nvPr>
        </p:nvSpPr>
        <p:spPr/>
        <p:txBody>
          <a:bodyPr/>
          <a:lstStyle/>
          <a:p>
            <a:fld id="{AFAE5B16-0F33-4EE9-AE34-61D676368225}" type="slidenum">
              <a:rPr lang="zh-CN" altLang="en-US" smtClean="0"/>
              <a:t>44</a:t>
            </a:fld>
            <a:endParaRPr lang="zh-CN" altLang="en-US"/>
          </a:p>
        </p:txBody>
      </p:sp>
    </p:spTree>
    <p:custDataLst>
      <p:tags r:id="rId1"/>
    </p:custDataLst>
    <p:extLst>
      <p:ext uri="{BB962C8B-B14F-4D97-AF65-F5344CB8AC3E}">
        <p14:creationId xmlns:p14="http://schemas.microsoft.com/office/powerpoint/2010/main" val="119360085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4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80" y="1249319"/>
            <a:ext cx="9981729" cy="5110778"/>
          </a:xfrm>
          <a:prstGeom prst="rect">
            <a:avLst/>
          </a:prstGeom>
        </p:spPr>
      </p:pic>
      <p:sp>
        <p:nvSpPr>
          <p:cNvPr id="7" name="Rectangle 6"/>
          <p:cNvSpPr/>
          <p:nvPr/>
        </p:nvSpPr>
        <p:spPr>
          <a:xfrm>
            <a:off x="823480" y="722049"/>
            <a:ext cx="2276585" cy="369332"/>
          </a:xfrm>
          <a:prstGeom prst="rect">
            <a:avLst/>
          </a:prstGeom>
        </p:spPr>
        <p:txBody>
          <a:bodyPr wrap="none">
            <a:spAutoFit/>
          </a:bodyPr>
          <a:lstStyle/>
          <a:p>
            <a:r>
              <a:rPr lang="zh-CN" altLang="en-US" b="1" dirty="0">
                <a:solidFill>
                  <a:srgbClr val="FF0000"/>
                </a:solidFill>
              </a:rPr>
              <a:t>检索结果页面如下：</a:t>
            </a:r>
            <a:endParaRPr lang="en-US" b="1" dirty="0">
              <a:solidFill>
                <a:srgbClr val="FF0000"/>
              </a:solidFill>
            </a:endParaRPr>
          </a:p>
        </p:txBody>
      </p:sp>
      <p:sp>
        <p:nvSpPr>
          <p:cNvPr id="9" name="Oval 8"/>
          <p:cNvSpPr/>
          <p:nvPr/>
        </p:nvSpPr>
        <p:spPr>
          <a:xfrm>
            <a:off x="2841735" y="1897041"/>
            <a:ext cx="7639745"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02719" y="2142700"/>
            <a:ext cx="1346844" cy="369332"/>
          </a:xfrm>
          <a:prstGeom prst="rect">
            <a:avLst/>
          </a:prstGeom>
        </p:spPr>
        <p:txBody>
          <a:bodyPr wrap="none">
            <a:spAutoFit/>
          </a:bodyPr>
          <a:lstStyle/>
          <a:p>
            <a:r>
              <a:rPr lang="zh-CN" altLang="en-US" b="1" dirty="0">
                <a:solidFill>
                  <a:srgbClr val="FF0000"/>
                </a:solidFill>
              </a:rPr>
              <a:t>显示检索式</a:t>
            </a:r>
            <a:endParaRPr lang="en-US" b="1" dirty="0">
              <a:solidFill>
                <a:srgbClr val="FF0000"/>
              </a:solidFill>
            </a:endParaRPr>
          </a:p>
        </p:txBody>
      </p:sp>
      <p:sp>
        <p:nvSpPr>
          <p:cNvPr id="11" name="Rectangle 10"/>
          <p:cNvSpPr/>
          <p:nvPr/>
        </p:nvSpPr>
        <p:spPr>
          <a:xfrm>
            <a:off x="4344100" y="3039351"/>
            <a:ext cx="5127446" cy="369332"/>
          </a:xfrm>
          <a:prstGeom prst="rect">
            <a:avLst/>
          </a:prstGeom>
        </p:spPr>
        <p:txBody>
          <a:bodyPr wrap="square">
            <a:spAutoFit/>
          </a:bodyPr>
          <a:lstStyle/>
          <a:p>
            <a:r>
              <a:rPr lang="zh-CN" altLang="en-US" b="1" dirty="0">
                <a:solidFill>
                  <a:srgbClr val="FF0000"/>
                </a:solidFill>
              </a:rPr>
              <a:t>此处仅展示检索结果页面，具体功能介绍在后面</a:t>
            </a:r>
            <a:endParaRPr lang="en-US" b="1" dirty="0">
              <a:solidFill>
                <a:srgbClr val="FF0000"/>
              </a:solidFill>
            </a:endParaRPr>
          </a:p>
        </p:txBody>
      </p:sp>
      <p:sp>
        <p:nvSpPr>
          <p:cNvPr id="2" name="Slide Number Placeholder 1">
            <a:extLst>
              <a:ext uri="{FF2B5EF4-FFF2-40B4-BE49-F238E27FC236}">
                <a16:creationId xmlns:a16="http://schemas.microsoft.com/office/drawing/2014/main" id="{3F4390F5-58A5-4A13-A8FB-08A4F7F39DED}"/>
              </a:ext>
            </a:extLst>
          </p:cNvPr>
          <p:cNvSpPr>
            <a:spLocks noGrp="1"/>
          </p:cNvSpPr>
          <p:nvPr>
            <p:ph type="sldNum" sz="quarter" idx="12"/>
          </p:nvPr>
        </p:nvSpPr>
        <p:spPr/>
        <p:txBody>
          <a:bodyPr/>
          <a:lstStyle/>
          <a:p>
            <a:fld id="{AFAE5B16-0F33-4EE9-AE34-61D676368225}" type="slidenum">
              <a:rPr lang="zh-CN" altLang="en-US" smtClean="0"/>
              <a:t>45</a:t>
            </a:fld>
            <a:endParaRPr lang="zh-CN" altLang="en-US"/>
          </a:p>
        </p:txBody>
      </p:sp>
    </p:spTree>
    <p:custDataLst>
      <p:tags r:id="rId1"/>
    </p:custDataLst>
    <p:extLst>
      <p:ext uri="{BB962C8B-B14F-4D97-AF65-F5344CB8AC3E}">
        <p14:creationId xmlns:p14="http://schemas.microsoft.com/office/powerpoint/2010/main" val="283054565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高级检索：输入举例</a:t>
            </a:r>
            <a:endParaRPr lang="en-US" sz="2800" dirty="0"/>
          </a:p>
        </p:txBody>
      </p:sp>
      <p:sp>
        <p:nvSpPr>
          <p:cNvPr id="2" name="Rectangle 1"/>
          <p:cNvSpPr/>
          <p:nvPr/>
        </p:nvSpPr>
        <p:spPr>
          <a:xfrm>
            <a:off x="493078" y="831139"/>
            <a:ext cx="4600940" cy="369332"/>
          </a:xfrm>
          <a:prstGeom prst="rect">
            <a:avLst/>
          </a:prstGeom>
        </p:spPr>
        <p:txBody>
          <a:bodyPr wrap="none">
            <a:spAutoFit/>
          </a:bodyPr>
          <a:lstStyle/>
          <a:p>
            <a:r>
              <a:rPr lang="zh-CN" altLang="en-US" b="1" dirty="0">
                <a:solidFill>
                  <a:srgbClr val="FF0000"/>
                </a:solidFill>
              </a:rPr>
              <a:t>每项内容均可多次添加，如审判支撑设备：</a:t>
            </a:r>
            <a:endParaRPr lang="en-US" b="1" dirty="0">
              <a:solidFill>
                <a:srgbClr val="FF000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4566" b="31273"/>
          <a:stretch/>
        </p:blipFill>
        <p:spPr>
          <a:xfrm>
            <a:off x="570991" y="1378691"/>
            <a:ext cx="7363853" cy="1692323"/>
          </a:xfrm>
          <a:prstGeom prst="rect">
            <a:avLst/>
          </a:prstGeom>
        </p:spPr>
      </p:pic>
      <p:sp>
        <p:nvSpPr>
          <p:cNvPr id="13" name="Oval 12"/>
          <p:cNvSpPr/>
          <p:nvPr/>
        </p:nvSpPr>
        <p:spPr>
          <a:xfrm>
            <a:off x="1029057" y="2214854"/>
            <a:ext cx="2196922"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2608" b="26677"/>
          <a:stretch/>
        </p:blipFill>
        <p:spPr>
          <a:xfrm>
            <a:off x="3129859" y="2690331"/>
            <a:ext cx="7136555" cy="2988861"/>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84493"/>
          <a:stretch/>
        </p:blipFill>
        <p:spPr>
          <a:xfrm>
            <a:off x="605281" y="5861032"/>
            <a:ext cx="7136555" cy="548503"/>
          </a:xfrm>
          <a:prstGeom prst="rect">
            <a:avLst/>
          </a:prstGeom>
        </p:spPr>
      </p:pic>
      <p:cxnSp>
        <p:nvCxnSpPr>
          <p:cNvPr id="6" name="Straight Arrow Connector 5"/>
          <p:cNvCxnSpPr/>
          <p:nvPr/>
        </p:nvCxnSpPr>
        <p:spPr>
          <a:xfrm flipH="1">
            <a:off x="6698136" y="2690331"/>
            <a:ext cx="630712" cy="23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304132" y="5404513"/>
            <a:ext cx="2153767" cy="69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84645" y="2411609"/>
            <a:ext cx="369708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90938" y="5198027"/>
            <a:ext cx="3426017" cy="3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967356" y="3220871"/>
            <a:ext cx="429" cy="1774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A864EE5-F20E-4288-A2BD-F7AB2DF42637}"/>
              </a:ext>
            </a:extLst>
          </p:cNvPr>
          <p:cNvSpPr>
            <a:spLocks noGrp="1"/>
          </p:cNvSpPr>
          <p:nvPr>
            <p:ph type="sldNum" sz="quarter" idx="12"/>
          </p:nvPr>
        </p:nvSpPr>
        <p:spPr/>
        <p:txBody>
          <a:bodyPr/>
          <a:lstStyle/>
          <a:p>
            <a:fld id="{AFAE5B16-0F33-4EE9-AE34-61D676368225}" type="slidenum">
              <a:rPr lang="zh-CN" altLang="en-US" smtClean="0"/>
              <a:t>46</a:t>
            </a:fld>
            <a:endParaRPr lang="zh-CN" altLang="en-US"/>
          </a:p>
        </p:txBody>
      </p:sp>
    </p:spTree>
    <p:custDataLst>
      <p:tags r:id="rId1"/>
    </p:custDataLst>
    <p:extLst>
      <p:ext uri="{BB962C8B-B14F-4D97-AF65-F5344CB8AC3E}">
        <p14:creationId xmlns:p14="http://schemas.microsoft.com/office/powerpoint/2010/main" val="31034345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条件限定</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41731" y="6089078"/>
            <a:ext cx="2973891" cy="369332"/>
          </a:xfrm>
          <a:prstGeom prst="rect">
            <a:avLst/>
          </a:prstGeom>
        </p:spPr>
        <p:txBody>
          <a:bodyPr wrap="none">
            <a:spAutoFit/>
          </a:bodyPr>
          <a:lstStyle/>
          <a:p>
            <a:r>
              <a:rPr lang="zh-CN" altLang="en-US" b="1" dirty="0">
                <a:solidFill>
                  <a:srgbClr val="FF0000"/>
                </a:solidFill>
              </a:rPr>
              <a:t>输入无误后，检索查看结果</a:t>
            </a:r>
            <a:endParaRPr lang="en-US" b="1" dirty="0">
              <a:solidFill>
                <a:srgbClr val="FF0000"/>
              </a:solidFill>
            </a:endParaRPr>
          </a:p>
        </p:txBody>
      </p:sp>
      <p:sp>
        <p:nvSpPr>
          <p:cNvPr id="14" name="Oval 13"/>
          <p:cNvSpPr/>
          <p:nvPr/>
        </p:nvSpPr>
        <p:spPr>
          <a:xfrm>
            <a:off x="1119117" y="2552131"/>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15153" y="2524245"/>
            <a:ext cx="2509020" cy="369332"/>
          </a:xfrm>
          <a:prstGeom prst="rect">
            <a:avLst/>
          </a:prstGeom>
        </p:spPr>
        <p:txBody>
          <a:bodyPr wrap="none">
            <a:spAutoFit/>
          </a:bodyPr>
          <a:lstStyle/>
          <a:p>
            <a:r>
              <a:rPr lang="zh-CN" altLang="en-US" b="1" dirty="0">
                <a:solidFill>
                  <a:srgbClr val="FF0000"/>
                </a:solidFill>
              </a:rPr>
              <a:t>可限定日期，亦可不限</a:t>
            </a:r>
            <a:endParaRPr lang="en-US" b="1" dirty="0">
              <a:solidFill>
                <a:srgbClr val="FF0000"/>
              </a:solidFill>
            </a:endParaRPr>
          </a:p>
        </p:txBody>
      </p:sp>
      <p:sp>
        <p:nvSpPr>
          <p:cNvPr id="10" name="Oval 9"/>
          <p:cNvSpPr/>
          <p:nvPr/>
        </p:nvSpPr>
        <p:spPr>
          <a:xfrm>
            <a:off x="1119116" y="3569752"/>
            <a:ext cx="94169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05469" y="4452083"/>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37817" y="5733394"/>
            <a:ext cx="2973891" cy="369332"/>
          </a:xfrm>
          <a:prstGeom prst="rect">
            <a:avLst/>
          </a:prstGeom>
        </p:spPr>
        <p:txBody>
          <a:bodyPr wrap="none">
            <a:spAutoFit/>
          </a:bodyPr>
          <a:lstStyle/>
          <a:p>
            <a:r>
              <a:rPr lang="zh-CN" altLang="en-US" b="1" dirty="0">
                <a:solidFill>
                  <a:srgbClr val="FF0000"/>
                </a:solidFill>
              </a:rPr>
              <a:t>或完全清空条件，重新输入</a:t>
            </a:r>
            <a:endParaRPr lang="en-US" b="1" dirty="0">
              <a:solidFill>
                <a:srgbClr val="FF0000"/>
              </a:solidFill>
            </a:endParaRPr>
          </a:p>
        </p:txBody>
      </p:sp>
      <p:sp>
        <p:nvSpPr>
          <p:cNvPr id="16" name="Rectangle 15"/>
          <p:cNvSpPr/>
          <p:nvPr/>
        </p:nvSpPr>
        <p:spPr>
          <a:xfrm>
            <a:off x="2031348" y="3587977"/>
            <a:ext cx="2741456" cy="369332"/>
          </a:xfrm>
          <a:prstGeom prst="rect">
            <a:avLst/>
          </a:prstGeom>
        </p:spPr>
        <p:txBody>
          <a:bodyPr wrap="none">
            <a:spAutoFit/>
          </a:bodyPr>
          <a:lstStyle/>
          <a:p>
            <a:r>
              <a:rPr lang="zh-CN" altLang="en-US" b="1" dirty="0">
                <a:solidFill>
                  <a:srgbClr val="FF0000"/>
                </a:solidFill>
              </a:rPr>
              <a:t>可输入引证号，亦可不输</a:t>
            </a:r>
            <a:endParaRPr lang="en-US" b="1" dirty="0">
              <a:solidFill>
                <a:srgbClr val="FF0000"/>
              </a:solidFill>
            </a:endParaRPr>
          </a:p>
        </p:txBody>
      </p:sp>
      <p:sp>
        <p:nvSpPr>
          <p:cNvPr id="18" name="Rectangle 17"/>
          <p:cNvSpPr/>
          <p:nvPr/>
        </p:nvSpPr>
        <p:spPr>
          <a:xfrm>
            <a:off x="1800558" y="4465731"/>
            <a:ext cx="2509020" cy="369332"/>
          </a:xfrm>
          <a:prstGeom prst="rect">
            <a:avLst/>
          </a:prstGeom>
        </p:spPr>
        <p:txBody>
          <a:bodyPr wrap="none">
            <a:spAutoFit/>
          </a:bodyPr>
          <a:lstStyle/>
          <a:p>
            <a:r>
              <a:rPr lang="zh-CN" altLang="en-US" b="1" dirty="0">
                <a:solidFill>
                  <a:srgbClr val="FF0000"/>
                </a:solidFill>
              </a:rPr>
              <a:t>可输入标题，亦可不输</a:t>
            </a:r>
            <a:endParaRPr lang="en-US" b="1" dirty="0">
              <a:solidFill>
                <a:srgbClr val="FF0000"/>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134" t="11139" r="1941"/>
          <a:stretch/>
        </p:blipFill>
        <p:spPr>
          <a:xfrm>
            <a:off x="5237352" y="3466530"/>
            <a:ext cx="6197336" cy="2059082"/>
          </a:xfrm>
          <a:prstGeom prst="rect">
            <a:avLst/>
          </a:prstGeom>
        </p:spPr>
      </p:pic>
      <p:cxnSp>
        <p:nvCxnSpPr>
          <p:cNvPr id="21" name="Straight Arrow Connector 20"/>
          <p:cNvCxnSpPr/>
          <p:nvPr/>
        </p:nvCxnSpPr>
        <p:spPr>
          <a:xfrm>
            <a:off x="4324173" y="2702257"/>
            <a:ext cx="1360863" cy="82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5E7A43D-87DF-47F5-9871-09588C071825}"/>
              </a:ext>
            </a:extLst>
          </p:cNvPr>
          <p:cNvSpPr>
            <a:spLocks noGrp="1"/>
          </p:cNvSpPr>
          <p:nvPr>
            <p:ph type="sldNum" sz="quarter" idx="12"/>
          </p:nvPr>
        </p:nvSpPr>
        <p:spPr/>
        <p:txBody>
          <a:bodyPr/>
          <a:lstStyle/>
          <a:p>
            <a:fld id="{AFAE5B16-0F33-4EE9-AE34-61D676368225}" type="slidenum">
              <a:rPr lang="zh-CN" altLang="en-US" smtClean="0"/>
              <a:t>47</a:t>
            </a:fld>
            <a:endParaRPr lang="zh-CN" altLang="en-US"/>
          </a:p>
        </p:txBody>
      </p:sp>
    </p:spTree>
    <p:custDataLst>
      <p:tags r:id="rId1"/>
    </p:custDataLst>
    <p:extLst>
      <p:ext uri="{BB962C8B-B14F-4D97-AF65-F5344CB8AC3E}">
        <p14:creationId xmlns:p14="http://schemas.microsoft.com/office/powerpoint/2010/main" val="335929807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 </a:t>
            </a:r>
            <a:r>
              <a:rPr lang="en-US" altLang="zh-CN" sz="2800" dirty="0"/>
              <a:t>- </a:t>
            </a:r>
            <a:r>
              <a:rPr lang="zh-CN" altLang="en-US" sz="2800" dirty="0"/>
              <a:t>条件限定</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4" t="19684" r="1941" b="3756"/>
          <a:stretch/>
        </p:blipFill>
        <p:spPr>
          <a:xfrm>
            <a:off x="201681" y="666567"/>
            <a:ext cx="7029038" cy="1746914"/>
          </a:xfrm>
          <a:prstGeom prst="rect">
            <a:avLst/>
          </a:prstGeom>
        </p:spPr>
      </p:pic>
      <p:sp>
        <p:nvSpPr>
          <p:cNvPr id="20" name="Oval 19"/>
          <p:cNvSpPr/>
          <p:nvPr/>
        </p:nvSpPr>
        <p:spPr>
          <a:xfrm>
            <a:off x="4426452" y="1582050"/>
            <a:ext cx="130560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094" y="3031775"/>
            <a:ext cx="2509020" cy="369332"/>
          </a:xfrm>
          <a:prstGeom prst="rect">
            <a:avLst/>
          </a:prstGeom>
        </p:spPr>
        <p:txBody>
          <a:bodyPr wrap="none">
            <a:spAutoFit/>
          </a:bodyPr>
          <a:lstStyle/>
          <a:p>
            <a:r>
              <a:rPr lang="zh-CN" altLang="en-US" b="1" dirty="0">
                <a:solidFill>
                  <a:srgbClr val="FF0000"/>
                </a:solidFill>
              </a:rPr>
              <a:t>查看可识别的日期格式</a:t>
            </a:r>
            <a:endParaRPr lang="en-US" b="1" dirty="0">
              <a:solidFill>
                <a:srgbClr val="FF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114" y="1895948"/>
            <a:ext cx="5801535" cy="4953691"/>
          </a:xfrm>
          <a:prstGeom prst="rect">
            <a:avLst/>
          </a:prstGeom>
        </p:spPr>
      </p:pic>
      <p:sp>
        <p:nvSpPr>
          <p:cNvPr id="2" name="Slide Number Placeholder 1">
            <a:extLst>
              <a:ext uri="{FF2B5EF4-FFF2-40B4-BE49-F238E27FC236}">
                <a16:creationId xmlns:a16="http://schemas.microsoft.com/office/drawing/2014/main" id="{B409339B-42AB-4C4E-A605-3E653BC5ED6E}"/>
              </a:ext>
            </a:extLst>
          </p:cNvPr>
          <p:cNvSpPr>
            <a:spLocks noGrp="1"/>
          </p:cNvSpPr>
          <p:nvPr>
            <p:ph type="sldNum" sz="quarter" idx="12"/>
          </p:nvPr>
        </p:nvSpPr>
        <p:spPr/>
        <p:txBody>
          <a:bodyPr/>
          <a:lstStyle/>
          <a:p>
            <a:fld id="{AFAE5B16-0F33-4EE9-AE34-61D676368225}" type="slidenum">
              <a:rPr lang="zh-CN" altLang="en-US" smtClean="0"/>
              <a:t>48</a:t>
            </a:fld>
            <a:endParaRPr lang="zh-CN" altLang="en-US"/>
          </a:p>
        </p:txBody>
      </p:sp>
    </p:spTree>
    <p:custDataLst>
      <p:tags r:id="rId1"/>
    </p:custDataLst>
    <p:extLst>
      <p:ext uri="{BB962C8B-B14F-4D97-AF65-F5344CB8AC3E}">
        <p14:creationId xmlns:p14="http://schemas.microsoft.com/office/powerpoint/2010/main" val="3704609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82674" y="5364062"/>
            <a:ext cx="2973891" cy="369332"/>
          </a:xfrm>
          <a:prstGeom prst="rect">
            <a:avLst/>
          </a:prstGeom>
        </p:spPr>
        <p:txBody>
          <a:bodyPr wrap="none">
            <a:spAutoFit/>
          </a:bodyPr>
          <a:lstStyle/>
          <a:p>
            <a:r>
              <a:rPr lang="zh-CN" altLang="en-US" b="1" dirty="0">
                <a:solidFill>
                  <a:srgbClr val="FF0000"/>
                </a:solidFill>
              </a:rPr>
              <a:t>输入无误后，检索查看结果</a:t>
            </a:r>
            <a:endParaRPr lang="en-US" b="1" dirty="0">
              <a:solidFill>
                <a:srgbClr val="FF0000"/>
              </a:solidFill>
            </a:endParaRPr>
          </a:p>
        </p:txBody>
      </p:sp>
      <p:sp>
        <p:nvSpPr>
          <p:cNvPr id="13" name="Rectangle 12"/>
          <p:cNvSpPr/>
          <p:nvPr/>
        </p:nvSpPr>
        <p:spPr>
          <a:xfrm>
            <a:off x="2366965" y="6023648"/>
            <a:ext cx="2973891" cy="369332"/>
          </a:xfrm>
          <a:prstGeom prst="rect">
            <a:avLst/>
          </a:prstGeom>
        </p:spPr>
        <p:txBody>
          <a:bodyPr wrap="none">
            <a:spAutoFit/>
          </a:bodyPr>
          <a:lstStyle/>
          <a:p>
            <a:r>
              <a:rPr lang="zh-CN" altLang="en-US" b="1" dirty="0">
                <a:solidFill>
                  <a:srgbClr val="FF0000"/>
                </a:solidFill>
              </a:rPr>
              <a:t>或完全清空条件，重新输入</a:t>
            </a:r>
            <a:endParaRPr lang="en-US" b="1" dirty="0">
              <a:solidFill>
                <a:srgbClr val="FF0000"/>
              </a:solidFill>
            </a:endParaRPr>
          </a:p>
        </p:txBody>
      </p:sp>
      <p:sp>
        <p:nvSpPr>
          <p:cNvPr id="19" name="Oval 18"/>
          <p:cNvSpPr/>
          <p:nvPr/>
        </p:nvSpPr>
        <p:spPr>
          <a:xfrm>
            <a:off x="2366965" y="5728688"/>
            <a:ext cx="772020"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85235" y="5708344"/>
            <a:ext cx="1152997"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1C2129-5821-4156-A31F-EE2C553F41D1}"/>
              </a:ext>
            </a:extLst>
          </p:cNvPr>
          <p:cNvSpPr>
            <a:spLocks noGrp="1"/>
          </p:cNvSpPr>
          <p:nvPr>
            <p:ph type="sldNum" sz="quarter" idx="12"/>
          </p:nvPr>
        </p:nvSpPr>
        <p:spPr/>
        <p:txBody>
          <a:bodyPr/>
          <a:lstStyle/>
          <a:p>
            <a:fld id="{AFAE5B16-0F33-4EE9-AE34-61D676368225}" type="slidenum">
              <a:rPr lang="zh-CN" altLang="en-US" smtClean="0"/>
              <a:t>49</a:t>
            </a:fld>
            <a:endParaRPr lang="zh-CN" altLang="en-US"/>
          </a:p>
        </p:txBody>
      </p:sp>
    </p:spTree>
    <p:custDataLst>
      <p:tags r:id="rId1"/>
    </p:custDataLst>
    <p:extLst>
      <p:ext uri="{BB962C8B-B14F-4D97-AF65-F5344CB8AC3E}">
        <p14:creationId xmlns:p14="http://schemas.microsoft.com/office/powerpoint/2010/main" val="38156377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10370"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r>
              <a:rPr lang="en-US" altLang="zh-CN" sz="2800" dirty="0">
                <a:latin typeface="Arial" panose="020B0604020202020204" pitchFamily="34" charset="0"/>
                <a:ea typeface="楷体" panose="02010609060101010101" pitchFamily="49" charset="-122"/>
                <a:cs typeface="Arial" panose="020B0604020202020204" pitchFamily="34" charset="0"/>
              </a:rPr>
              <a:t>—</a:t>
            </a:r>
            <a:r>
              <a:rPr lang="zh-CN" altLang="en-US" sz="2800" dirty="0">
                <a:latin typeface="Arial" panose="020B0604020202020204" pitchFamily="34" charset="0"/>
                <a:ea typeface="楷体" panose="02010609060101010101" pitchFamily="49" charset="-122"/>
                <a:cs typeface="Arial" panose="020B0604020202020204" pitchFamily="34" charset="0"/>
              </a:rPr>
              <a:t>高校</a:t>
            </a:r>
            <a:endParaRPr lang="en-US" sz="2800" dirty="0">
              <a:latin typeface="Arial" panose="020B0604020202020204" pitchFamily="34" charset="0"/>
              <a:ea typeface="楷体" panose="02010609060101010101" pitchFamily="49" charset="-122"/>
              <a:cs typeface="Arial" panose="020B0604020202020204" pitchFamily="34" charset="0"/>
            </a:endParaRPr>
          </a:p>
        </p:txBody>
      </p:sp>
      <p:pic>
        <p:nvPicPr>
          <p:cNvPr id="25" name="Picture 24" descr="A screenshot of a social media post&#10;&#10;Description automatically generated">
            <a:extLst>
              <a:ext uri="{FF2B5EF4-FFF2-40B4-BE49-F238E27FC236}">
                <a16:creationId xmlns:a16="http://schemas.microsoft.com/office/drawing/2014/main" id="{166D0773-FB57-4C6F-95BA-B284FDF4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76" y="1225278"/>
            <a:ext cx="11012437" cy="325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Arrow: Right 32">
            <a:extLst>
              <a:ext uri="{FF2B5EF4-FFF2-40B4-BE49-F238E27FC236}">
                <a16:creationId xmlns:a16="http://schemas.microsoft.com/office/drawing/2014/main" id="{062A72CE-AE3D-4F1F-9D3D-745C464E16D9}"/>
              </a:ext>
            </a:extLst>
          </p:cNvPr>
          <p:cNvSpPr/>
          <p:nvPr/>
        </p:nvSpPr>
        <p:spPr>
          <a:xfrm>
            <a:off x="4604071" y="3975848"/>
            <a:ext cx="555811" cy="80682"/>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a:extLst>
              <a:ext uri="{FF2B5EF4-FFF2-40B4-BE49-F238E27FC236}">
                <a16:creationId xmlns:a16="http://schemas.microsoft.com/office/drawing/2014/main" id="{EA0D1A07-15A7-4384-8261-8A09B716C9AE}"/>
              </a:ext>
            </a:extLst>
          </p:cNvPr>
          <p:cNvSpPr txBox="1"/>
          <p:nvPr/>
        </p:nvSpPr>
        <p:spPr>
          <a:xfrm>
            <a:off x="5152811" y="3673829"/>
            <a:ext cx="1609165" cy="738664"/>
          </a:xfrm>
          <a:prstGeom prst="rect">
            <a:avLst/>
          </a:prstGeom>
          <a:noFill/>
        </p:spPr>
        <p:txBody>
          <a:bodyPr wrap="square" rtlCol="0">
            <a:spAutoFit/>
          </a:bodyPr>
          <a:lstStyle/>
          <a:p>
            <a:r>
              <a:rPr lang="zh-CN" altLang="en-US" sz="1400" dirty="0">
                <a:solidFill>
                  <a:srgbClr val="00B050"/>
                </a:solidFill>
                <a:latin typeface="+mj-ea"/>
                <a:ea typeface="+mj-ea"/>
              </a:rPr>
              <a:t>点击图标</a:t>
            </a:r>
            <a:r>
              <a:rPr lang="en-US" altLang="zh-CN" sz="1400" dirty="0" err="1">
                <a:solidFill>
                  <a:srgbClr val="00B050"/>
                </a:solidFill>
                <a:latin typeface="+mj-ea"/>
                <a:ea typeface="+mj-ea"/>
              </a:rPr>
              <a:t>i</a:t>
            </a:r>
            <a:r>
              <a:rPr lang="zh-CN" altLang="en-US" sz="1400" dirty="0">
                <a:solidFill>
                  <a:srgbClr val="00B050"/>
                </a:solidFill>
                <a:latin typeface="+mj-ea"/>
                <a:ea typeface="+mj-ea"/>
              </a:rPr>
              <a:t>，皆可获知此类型资源包含内容简介</a:t>
            </a:r>
          </a:p>
        </p:txBody>
      </p:sp>
      <p:sp>
        <p:nvSpPr>
          <p:cNvPr id="2" name="Slide Number Placeholder 1">
            <a:extLst>
              <a:ext uri="{FF2B5EF4-FFF2-40B4-BE49-F238E27FC236}">
                <a16:creationId xmlns:a16="http://schemas.microsoft.com/office/drawing/2014/main" id="{AFD5B1E9-B43C-4328-92B2-FC4A65E33AF2}"/>
              </a:ext>
            </a:extLst>
          </p:cNvPr>
          <p:cNvSpPr>
            <a:spLocks noGrp="1"/>
          </p:cNvSpPr>
          <p:nvPr>
            <p:ph type="sldNum" sz="quarter" idx="12"/>
          </p:nvPr>
        </p:nvSpPr>
        <p:spPr/>
        <p:txBody>
          <a:bodyPr/>
          <a:lstStyle/>
          <a:p>
            <a:fld id="{AFAE5B16-0F33-4EE9-AE34-61D676368225}" type="slidenum">
              <a:rPr lang="zh-CN" altLang="en-US" smtClean="0"/>
              <a:t>5</a:t>
            </a:fld>
            <a:endParaRPr lang="zh-CN" altLang="en-US"/>
          </a:p>
        </p:txBody>
      </p:sp>
    </p:spTree>
    <p:custDataLst>
      <p:tags r:id="rId1"/>
    </p:custDataLst>
    <p:extLst>
      <p:ext uri="{BB962C8B-B14F-4D97-AF65-F5344CB8AC3E}">
        <p14:creationId xmlns:p14="http://schemas.microsoft.com/office/powerpoint/2010/main" val="68486287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heel(1)">
                                      <p:cBhvr>
                                        <p:cTn id="7"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 </a:t>
            </a:r>
            <a:r>
              <a:rPr lang="zh-CN" altLang="en-US" sz="2800" dirty="0"/>
              <a:t>高级检索：主页面</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8" y="887466"/>
            <a:ext cx="6797684" cy="2965161"/>
          </a:xfrm>
          <a:prstGeom prst="rect">
            <a:avLst/>
          </a:prstGeom>
        </p:spPr>
      </p:pic>
      <p:sp>
        <p:nvSpPr>
          <p:cNvPr id="13" name="Rectangle 12"/>
          <p:cNvSpPr/>
          <p:nvPr/>
        </p:nvSpPr>
        <p:spPr>
          <a:xfrm>
            <a:off x="832140" y="4401879"/>
            <a:ext cx="3903633" cy="369332"/>
          </a:xfrm>
          <a:prstGeom prst="rect">
            <a:avLst/>
          </a:prstGeom>
        </p:spPr>
        <p:txBody>
          <a:bodyPr wrap="none">
            <a:spAutoFit/>
          </a:bodyPr>
          <a:lstStyle/>
          <a:p>
            <a:r>
              <a:rPr lang="zh-CN" altLang="en-US" b="1" dirty="0">
                <a:solidFill>
                  <a:srgbClr val="FF0000"/>
                </a:solidFill>
              </a:rPr>
              <a:t>主页面上下均有限定资源类型的入口</a:t>
            </a:r>
            <a:endParaRPr lang="en-US" b="1" dirty="0">
              <a:solidFill>
                <a:srgbClr val="FF0000"/>
              </a:solidFill>
            </a:endParaRPr>
          </a:p>
        </p:txBody>
      </p:sp>
      <p:sp>
        <p:nvSpPr>
          <p:cNvPr id="20" name="Oval 19"/>
          <p:cNvSpPr/>
          <p:nvPr/>
        </p:nvSpPr>
        <p:spPr>
          <a:xfrm>
            <a:off x="2339669" y="953450"/>
            <a:ext cx="2396104"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174"/>
          <a:stretch/>
        </p:blipFill>
        <p:spPr>
          <a:xfrm>
            <a:off x="6275909" y="2676220"/>
            <a:ext cx="5599386" cy="3820651"/>
          </a:xfrm>
          <a:prstGeom prst="rect">
            <a:avLst/>
          </a:prstGeom>
        </p:spPr>
      </p:pic>
      <p:sp>
        <p:nvSpPr>
          <p:cNvPr id="11" name="Oval 10"/>
          <p:cNvSpPr/>
          <p:nvPr/>
        </p:nvSpPr>
        <p:spPr>
          <a:xfrm>
            <a:off x="6275909" y="3559581"/>
            <a:ext cx="2567840"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790E2FA-EBD0-4FE6-872C-F5FB41720AAC}"/>
              </a:ext>
            </a:extLst>
          </p:cNvPr>
          <p:cNvSpPr>
            <a:spLocks noGrp="1"/>
          </p:cNvSpPr>
          <p:nvPr>
            <p:ph type="sldNum" sz="quarter" idx="12"/>
          </p:nvPr>
        </p:nvSpPr>
        <p:spPr/>
        <p:txBody>
          <a:bodyPr/>
          <a:lstStyle/>
          <a:p>
            <a:fld id="{AFAE5B16-0F33-4EE9-AE34-61D676368225}" type="slidenum">
              <a:rPr lang="zh-CN" altLang="en-US" smtClean="0"/>
              <a:t>50</a:t>
            </a:fld>
            <a:endParaRPr lang="zh-CN" altLang="en-US"/>
          </a:p>
        </p:txBody>
      </p:sp>
    </p:spTree>
    <p:custDataLst>
      <p:tags r:id="rId1"/>
    </p:custDataLst>
    <p:extLst>
      <p:ext uri="{BB962C8B-B14F-4D97-AF65-F5344CB8AC3E}">
        <p14:creationId xmlns:p14="http://schemas.microsoft.com/office/powerpoint/2010/main" val="405068180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4.1 </a:t>
            </a:r>
            <a:r>
              <a:rPr lang="zh-CN" altLang="en-US" sz="2800" dirty="0"/>
              <a:t>最终结果页面及功能</a:t>
            </a:r>
            <a:endParaRPr lang="en-US" sz="2800" dirty="0"/>
          </a:p>
        </p:txBody>
      </p:sp>
      <p:sp>
        <p:nvSpPr>
          <p:cNvPr id="12" name="Rectangle 11"/>
          <p:cNvSpPr/>
          <p:nvPr/>
        </p:nvSpPr>
        <p:spPr>
          <a:xfrm>
            <a:off x="240594" y="717787"/>
            <a:ext cx="10200524" cy="369332"/>
          </a:xfrm>
          <a:prstGeom prst="rect">
            <a:avLst/>
          </a:prstGeom>
        </p:spPr>
        <p:txBody>
          <a:bodyPr wrap="square">
            <a:spAutoFit/>
          </a:bodyPr>
          <a:lstStyle/>
          <a:p>
            <a:r>
              <a:rPr lang="zh-CN" altLang="en-US" dirty="0">
                <a:solidFill>
                  <a:srgbClr val="FF0000"/>
                </a:solidFill>
                <a:latin typeface="+mj-ea"/>
                <a:ea typeface="+mj-ea"/>
              </a:rPr>
              <a:t>不管检索或浏览的方式，最终结果及正文的显示页面是基本相同的，所以统一介绍其页面及功能</a:t>
            </a:r>
            <a:endParaRPr lang="en-US" dirty="0">
              <a:solidFill>
                <a:srgbClr val="FF0000"/>
              </a:solidFill>
              <a:latin typeface="+mj-ea"/>
              <a:ea typeface="+mj-ea"/>
            </a:endParaRPr>
          </a:p>
        </p:txBody>
      </p:sp>
      <p:pic>
        <p:nvPicPr>
          <p:cNvPr id="3" name="Picture 2" descr="A screenshot of a cell phone&#10;&#10;Description automatically generated">
            <a:extLst>
              <a:ext uri="{FF2B5EF4-FFF2-40B4-BE49-F238E27FC236}">
                <a16:creationId xmlns:a16="http://schemas.microsoft.com/office/drawing/2014/main" id="{0FC43D76-32C2-40CC-B889-1363D70AD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56" y="1297324"/>
            <a:ext cx="9910226" cy="4263352"/>
          </a:xfrm>
          <a:prstGeom prst="rect">
            <a:avLst/>
          </a:prstGeom>
        </p:spPr>
      </p:pic>
      <p:sp>
        <p:nvSpPr>
          <p:cNvPr id="4" name="Slide Number Placeholder 3">
            <a:extLst>
              <a:ext uri="{FF2B5EF4-FFF2-40B4-BE49-F238E27FC236}">
                <a16:creationId xmlns:a16="http://schemas.microsoft.com/office/drawing/2014/main" id="{A46B8DBC-5C9E-4476-8930-99D3F9207833}"/>
              </a:ext>
            </a:extLst>
          </p:cNvPr>
          <p:cNvSpPr>
            <a:spLocks noGrp="1"/>
          </p:cNvSpPr>
          <p:nvPr>
            <p:ph type="sldNum" sz="quarter" idx="12"/>
          </p:nvPr>
        </p:nvSpPr>
        <p:spPr/>
        <p:txBody>
          <a:bodyPr/>
          <a:lstStyle/>
          <a:p>
            <a:fld id="{AFAE5B16-0F33-4EE9-AE34-61D676368225}" type="slidenum">
              <a:rPr lang="zh-CN" altLang="en-US" smtClean="0"/>
              <a:t>51</a:t>
            </a:fld>
            <a:endParaRPr lang="zh-CN" altLang="en-US"/>
          </a:p>
        </p:txBody>
      </p:sp>
    </p:spTree>
    <p:custDataLst>
      <p:tags r:id="rId1"/>
    </p:custDataLst>
    <p:extLst>
      <p:ext uri="{BB962C8B-B14F-4D97-AF65-F5344CB8AC3E}">
        <p14:creationId xmlns:p14="http://schemas.microsoft.com/office/powerpoint/2010/main" val="22399108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4.1</a:t>
            </a:r>
            <a:r>
              <a:rPr lang="zh-CN" altLang="en-US" sz="2800" dirty="0"/>
              <a:t>最终结果页面及功能</a:t>
            </a:r>
            <a:endParaRPr lang="en-US" sz="2800" dirty="0"/>
          </a:p>
        </p:txBody>
      </p:sp>
      <p:pic>
        <p:nvPicPr>
          <p:cNvPr id="4" name="Picture 3" descr="A screenshot of a cell phone&#10;&#10;Description automatically generated">
            <a:extLst>
              <a:ext uri="{FF2B5EF4-FFF2-40B4-BE49-F238E27FC236}">
                <a16:creationId xmlns:a16="http://schemas.microsoft.com/office/drawing/2014/main" id="{92C091C7-7DF6-471E-8D61-553C355BF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18" y="961824"/>
            <a:ext cx="9979516" cy="4479178"/>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87DB345A-1EDD-4EEC-8D3E-A6EE29890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98" y="1781628"/>
            <a:ext cx="9063318" cy="4114548"/>
          </a:xfrm>
          <a:prstGeom prst="rect">
            <a:avLst/>
          </a:prstGeom>
        </p:spPr>
      </p:pic>
      <p:sp>
        <p:nvSpPr>
          <p:cNvPr id="5" name="Slide Number Placeholder 4">
            <a:extLst>
              <a:ext uri="{FF2B5EF4-FFF2-40B4-BE49-F238E27FC236}">
                <a16:creationId xmlns:a16="http://schemas.microsoft.com/office/drawing/2014/main" id="{A11EACAE-A0B1-439B-A7C0-5EA95B886B12}"/>
              </a:ext>
            </a:extLst>
          </p:cNvPr>
          <p:cNvSpPr>
            <a:spLocks noGrp="1"/>
          </p:cNvSpPr>
          <p:nvPr>
            <p:ph type="sldNum" sz="quarter" idx="12"/>
          </p:nvPr>
        </p:nvSpPr>
        <p:spPr/>
        <p:txBody>
          <a:bodyPr/>
          <a:lstStyle/>
          <a:p>
            <a:fld id="{AFAE5B16-0F33-4EE9-AE34-61D676368225}" type="slidenum">
              <a:rPr lang="zh-CN" altLang="en-US" smtClean="0"/>
              <a:t>52</a:t>
            </a:fld>
            <a:endParaRPr lang="zh-CN" altLang="en-US"/>
          </a:p>
        </p:txBody>
      </p:sp>
    </p:spTree>
    <p:custDataLst>
      <p:tags r:id="rId1"/>
    </p:custDataLst>
    <p:extLst>
      <p:ext uri="{BB962C8B-B14F-4D97-AF65-F5344CB8AC3E}">
        <p14:creationId xmlns:p14="http://schemas.microsoft.com/office/powerpoint/2010/main" val="4106011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23" name="Rectangle 22"/>
          <p:cNvSpPr/>
          <p:nvPr/>
        </p:nvSpPr>
        <p:spPr>
          <a:xfrm>
            <a:off x="402725" y="1032099"/>
            <a:ext cx="9942277"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当从检索结果页面左侧的各类条件中增加过滤项时，页面中间栏位里会显示所选择的过滤条件。</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4.1</a:t>
            </a:r>
            <a:r>
              <a:rPr lang="zh-CN" altLang="en-US" sz="2800" dirty="0"/>
              <a:t> 最终结果页面及功能</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8E62902F-06A0-4198-A0DA-720E7EDB4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94" y="1539946"/>
            <a:ext cx="10838329" cy="3846131"/>
          </a:xfrm>
          <a:prstGeom prst="rect">
            <a:avLst/>
          </a:prstGeom>
        </p:spPr>
      </p:pic>
      <p:sp>
        <p:nvSpPr>
          <p:cNvPr id="6" name="Slide Number Placeholder 5">
            <a:extLst>
              <a:ext uri="{FF2B5EF4-FFF2-40B4-BE49-F238E27FC236}">
                <a16:creationId xmlns:a16="http://schemas.microsoft.com/office/drawing/2014/main" id="{FB41E97C-51BB-4A1C-8359-24FADD83898F}"/>
              </a:ext>
            </a:extLst>
          </p:cNvPr>
          <p:cNvSpPr>
            <a:spLocks noGrp="1"/>
          </p:cNvSpPr>
          <p:nvPr>
            <p:ph type="sldNum" sz="quarter" idx="12"/>
          </p:nvPr>
        </p:nvSpPr>
        <p:spPr/>
        <p:txBody>
          <a:bodyPr/>
          <a:lstStyle/>
          <a:p>
            <a:fld id="{AFAE5B16-0F33-4EE9-AE34-61D676368225}" type="slidenum">
              <a:rPr lang="zh-CN" altLang="en-US" smtClean="0"/>
              <a:t>53</a:t>
            </a:fld>
            <a:endParaRPr lang="zh-CN" altLang="en-US"/>
          </a:p>
        </p:txBody>
      </p:sp>
    </p:spTree>
    <p:custDataLst>
      <p:tags r:id="rId1"/>
    </p:custDataLst>
    <p:extLst>
      <p:ext uri="{BB962C8B-B14F-4D97-AF65-F5344CB8AC3E}">
        <p14:creationId xmlns:p14="http://schemas.microsoft.com/office/powerpoint/2010/main" val="267460821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155"/>
          <a:stretch/>
        </p:blipFill>
        <p:spPr>
          <a:xfrm>
            <a:off x="159256" y="1105468"/>
            <a:ext cx="11591466" cy="4353876"/>
          </a:xfrm>
          <a:prstGeom prst="rect">
            <a:avLst/>
          </a:prstGeom>
        </p:spPr>
      </p:pic>
      <p:sp>
        <p:nvSpPr>
          <p:cNvPr id="22" name="Rectangle 21"/>
          <p:cNvSpPr/>
          <p:nvPr/>
        </p:nvSpPr>
        <p:spPr>
          <a:xfrm>
            <a:off x="2994909" y="2604997"/>
            <a:ext cx="3781805" cy="338554"/>
          </a:xfrm>
          <a:prstGeom prst="rect">
            <a:avLst/>
          </a:prstGeom>
        </p:spPr>
        <p:txBody>
          <a:bodyPr wrap="none">
            <a:spAutoFit/>
          </a:bodyPr>
          <a:lstStyle/>
          <a:p>
            <a:pPr marL="285750" indent="-285750">
              <a:buFont typeface="Wingdings" panose="05000000000000000000" pitchFamily="2" charset="2"/>
              <a:buChar char="v"/>
            </a:pPr>
            <a:r>
              <a:rPr lang="zh-CN" altLang="en-US" sz="1600" b="1" dirty="0">
                <a:solidFill>
                  <a:srgbClr val="FF0000"/>
                </a:solidFill>
                <a:latin typeface="+mn-ea"/>
              </a:rPr>
              <a:t>可勾选后批量打印、邮件发送或下载</a:t>
            </a:r>
            <a:endParaRPr lang="en-US" sz="1600" b="1" dirty="0">
              <a:solidFill>
                <a:srgbClr val="FF0000"/>
              </a:solidFill>
              <a:latin typeface="+mn-ea"/>
            </a:endParaRPr>
          </a:p>
        </p:txBody>
      </p:sp>
      <p:sp>
        <p:nvSpPr>
          <p:cNvPr id="23" name="Rectangle 22"/>
          <p:cNvSpPr/>
          <p:nvPr/>
        </p:nvSpPr>
        <p:spPr>
          <a:xfrm>
            <a:off x="2603455" y="2807121"/>
            <a:ext cx="391454" cy="338554"/>
          </a:xfrm>
          <a:prstGeom prst="rect">
            <a:avLst/>
          </a:prstGeom>
        </p:spPr>
        <p:txBody>
          <a:bodyPr wrap="non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4" name="Rectangle 23"/>
          <p:cNvSpPr/>
          <p:nvPr/>
        </p:nvSpPr>
        <p:spPr>
          <a:xfrm>
            <a:off x="2578890" y="2264101"/>
            <a:ext cx="383130" cy="338554"/>
          </a:xfrm>
          <a:prstGeom prst="rect">
            <a:avLst/>
          </a:prstGeom>
        </p:spPr>
        <p:txBody>
          <a:bodyPr wrap="square">
            <a:spAutoFit/>
          </a:bodyPr>
          <a:lstStyle/>
          <a:p>
            <a:r>
              <a:rPr lang="zh-CN" altLang="en-US" sz="1600" b="1" dirty="0">
                <a:solidFill>
                  <a:srgbClr val="FF0000"/>
                </a:solidFill>
                <a:latin typeface="+mn-ea"/>
              </a:rPr>
              <a:t>√</a:t>
            </a:r>
            <a:endParaRPr lang="en-US" sz="1600" b="1" dirty="0">
              <a:solidFill>
                <a:srgbClr val="FF0000"/>
              </a:solidFill>
              <a:latin typeface="+mn-ea"/>
            </a:endParaRPr>
          </a:p>
        </p:txBody>
      </p:sp>
      <p:sp>
        <p:nvSpPr>
          <p:cNvPr id="25" name="Rectangle 24"/>
          <p:cNvSpPr/>
          <p:nvPr/>
        </p:nvSpPr>
        <p:spPr>
          <a:xfrm>
            <a:off x="6776714" y="1794597"/>
            <a:ext cx="3700052" cy="338554"/>
          </a:xfrm>
          <a:prstGeom prst="rect">
            <a:avLst/>
          </a:prstGeom>
        </p:spPr>
        <p:txBody>
          <a:bodyPr wrap="none">
            <a:spAutoFit/>
          </a:bodyPr>
          <a:lstStyle/>
          <a:p>
            <a:r>
              <a:rPr lang="zh-CN" altLang="en-US" sz="1600" b="1" dirty="0">
                <a:solidFill>
                  <a:srgbClr val="FF0000"/>
                </a:solidFill>
                <a:latin typeface="+mn-ea"/>
              </a:rPr>
              <a:t>可选择只显示标题或显示部分正文内容</a:t>
            </a:r>
            <a:endParaRPr lang="en-US" sz="1600" b="1" dirty="0">
              <a:solidFill>
                <a:srgbClr val="FF0000"/>
              </a:solidFill>
              <a:latin typeface="+mn-ea"/>
            </a:endParaRPr>
          </a:p>
        </p:txBody>
      </p:sp>
      <p:sp>
        <p:nvSpPr>
          <p:cNvPr id="26" name="Rectangle 25"/>
          <p:cNvSpPr/>
          <p:nvPr/>
        </p:nvSpPr>
        <p:spPr>
          <a:xfrm>
            <a:off x="9476062" y="2610219"/>
            <a:ext cx="2666114" cy="584775"/>
          </a:xfrm>
          <a:prstGeom prst="rect">
            <a:avLst/>
          </a:prstGeom>
        </p:spPr>
        <p:txBody>
          <a:bodyPr wrap="none">
            <a:spAutoFit/>
          </a:bodyPr>
          <a:lstStyle/>
          <a:p>
            <a:r>
              <a:rPr lang="zh-CN" altLang="en-US" sz="1600" b="1" dirty="0">
                <a:solidFill>
                  <a:srgbClr val="FF0000"/>
                </a:solidFill>
                <a:latin typeface="+mn-ea"/>
              </a:rPr>
              <a:t>可按相关度、标题、日期、</a:t>
            </a:r>
            <a:endParaRPr lang="en-US" altLang="zh-CN" sz="1600" b="1" dirty="0">
              <a:solidFill>
                <a:srgbClr val="FF0000"/>
              </a:solidFill>
              <a:latin typeface="+mn-ea"/>
            </a:endParaRPr>
          </a:p>
          <a:p>
            <a:r>
              <a:rPr lang="zh-CN" altLang="en-US" sz="1600" b="1" dirty="0">
                <a:solidFill>
                  <a:srgbClr val="FF0000"/>
                </a:solidFill>
                <a:latin typeface="+mn-ea"/>
              </a:rPr>
              <a:t>司法管辖等内容排序</a:t>
            </a:r>
            <a:endParaRPr lang="en-US" sz="1600" b="1" dirty="0">
              <a:solidFill>
                <a:srgbClr val="FF0000"/>
              </a:solidFill>
              <a:latin typeface="+mn-ea"/>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4.1</a:t>
            </a:r>
            <a:r>
              <a:rPr lang="zh-CN" altLang="en-US" sz="2800" dirty="0"/>
              <a:t> 最终结果页面及功能</a:t>
            </a:r>
            <a:endParaRPr lang="en-US" sz="2800" dirty="0"/>
          </a:p>
        </p:txBody>
      </p:sp>
      <p:sp>
        <p:nvSpPr>
          <p:cNvPr id="3" name="Slide Number Placeholder 2">
            <a:extLst>
              <a:ext uri="{FF2B5EF4-FFF2-40B4-BE49-F238E27FC236}">
                <a16:creationId xmlns:a16="http://schemas.microsoft.com/office/drawing/2014/main" id="{9866AF69-E931-47E4-A33A-9F7E5B05EA85}"/>
              </a:ext>
            </a:extLst>
          </p:cNvPr>
          <p:cNvSpPr>
            <a:spLocks noGrp="1"/>
          </p:cNvSpPr>
          <p:nvPr>
            <p:ph type="sldNum" sz="quarter" idx="12"/>
          </p:nvPr>
        </p:nvSpPr>
        <p:spPr/>
        <p:txBody>
          <a:bodyPr/>
          <a:lstStyle/>
          <a:p>
            <a:fld id="{AFAE5B16-0F33-4EE9-AE34-61D676368225}" type="slidenum">
              <a:rPr lang="zh-CN" altLang="en-US" smtClean="0"/>
              <a:t>54</a:t>
            </a:fld>
            <a:endParaRPr lang="zh-CN" altLang="en-US"/>
          </a:p>
        </p:txBody>
      </p:sp>
    </p:spTree>
    <p:custDataLst>
      <p:tags r:id="rId1"/>
    </p:custDataLst>
    <p:extLst>
      <p:ext uri="{BB962C8B-B14F-4D97-AF65-F5344CB8AC3E}">
        <p14:creationId xmlns:p14="http://schemas.microsoft.com/office/powerpoint/2010/main" val="339525126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4.2</a:t>
            </a:r>
            <a:r>
              <a:rPr lang="zh-CN" altLang="en-US" sz="2800" dirty="0"/>
              <a:t> 最终结果页面及功能：</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2625"/>
          <a:stretch/>
        </p:blipFill>
        <p:spPr>
          <a:xfrm>
            <a:off x="159256" y="833463"/>
            <a:ext cx="8069400" cy="3722328"/>
          </a:xfrm>
          <a:prstGeom prst="rect">
            <a:avLst/>
          </a:prstGeom>
        </p:spPr>
      </p:pic>
      <p:sp>
        <p:nvSpPr>
          <p:cNvPr id="3" name="Oval 2"/>
          <p:cNvSpPr/>
          <p:nvPr/>
        </p:nvSpPr>
        <p:spPr>
          <a:xfrm>
            <a:off x="2006219" y="1640485"/>
            <a:ext cx="286603" cy="2945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560" y="1856095"/>
            <a:ext cx="8311178" cy="446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402007" y="3175074"/>
            <a:ext cx="923075" cy="4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958" y="4818112"/>
            <a:ext cx="4042710" cy="1200329"/>
          </a:xfrm>
          <a:prstGeom prst="rect">
            <a:avLst/>
          </a:prstGeom>
        </p:spPr>
        <p:txBody>
          <a:bodyPr wrap="none">
            <a:spAutoFit/>
          </a:bodyPr>
          <a:lstStyle/>
          <a:p>
            <a:r>
              <a:rPr lang="zh-CN" altLang="en-US" dirty="0">
                <a:solidFill>
                  <a:srgbClr val="FF0000"/>
                </a:solidFill>
                <a:latin typeface="+mj-ea"/>
                <a:ea typeface="+mj-ea"/>
              </a:rPr>
              <a:t>搜索结果页面或正文页面的案例</a:t>
            </a:r>
            <a:endParaRPr lang="en-US" altLang="zh-CN" dirty="0">
              <a:solidFill>
                <a:srgbClr val="FF0000"/>
              </a:solidFill>
              <a:latin typeface="+mj-ea"/>
              <a:ea typeface="+mj-ea"/>
            </a:endParaRPr>
          </a:p>
          <a:p>
            <a:r>
              <a:rPr lang="zh-CN" altLang="en-US" dirty="0">
                <a:solidFill>
                  <a:srgbClr val="FF0000"/>
                </a:solidFill>
                <a:latin typeface="+mj-ea"/>
                <a:ea typeface="+mj-ea"/>
              </a:rPr>
              <a:t>标题前，或带有处置标示符号，</a:t>
            </a:r>
            <a:endParaRPr lang="en-US" altLang="zh-CN" dirty="0">
              <a:solidFill>
                <a:srgbClr val="FF0000"/>
              </a:solidFill>
              <a:latin typeface="+mj-ea"/>
              <a:ea typeface="+mj-ea"/>
            </a:endParaRPr>
          </a:p>
          <a:p>
            <a:r>
              <a:rPr lang="zh-CN" altLang="en-US" dirty="0">
                <a:solidFill>
                  <a:srgbClr val="FF0000"/>
                </a:solidFill>
                <a:latin typeface="+mj-ea"/>
                <a:ea typeface="+mj-ea"/>
              </a:rPr>
              <a:t>通过</a:t>
            </a:r>
            <a:r>
              <a:rPr lang="en-US" dirty="0">
                <a:solidFill>
                  <a:srgbClr val="FF0000"/>
                </a:solidFill>
                <a:latin typeface="+mj-ea"/>
                <a:ea typeface="+mj-ea"/>
              </a:rPr>
              <a:t>Shepard's Signal™ Indicators</a:t>
            </a:r>
            <a:r>
              <a:rPr lang="zh-CN" altLang="en-US" dirty="0">
                <a:solidFill>
                  <a:srgbClr val="FF0000"/>
                </a:solidFill>
                <a:latin typeface="+mj-ea"/>
                <a:ea typeface="+mj-ea"/>
              </a:rPr>
              <a:t>，</a:t>
            </a:r>
            <a:endParaRPr lang="en-US" altLang="zh-CN" dirty="0">
              <a:solidFill>
                <a:srgbClr val="FF0000"/>
              </a:solidFill>
              <a:latin typeface="+mj-ea"/>
              <a:ea typeface="+mj-ea"/>
            </a:endParaRPr>
          </a:p>
          <a:p>
            <a:r>
              <a:rPr lang="zh-CN" altLang="en-US" dirty="0">
                <a:solidFill>
                  <a:srgbClr val="FF0000"/>
                </a:solidFill>
                <a:latin typeface="+mj-ea"/>
                <a:ea typeface="+mj-ea"/>
              </a:rPr>
              <a:t>一眼就知道后续的法律处置状态。</a:t>
            </a:r>
            <a:endParaRPr lang="en-US" altLang="zh-CN" dirty="0">
              <a:solidFill>
                <a:srgbClr val="FF0000"/>
              </a:solidFill>
              <a:latin typeface="+mj-ea"/>
              <a:ea typeface="+mj-ea"/>
            </a:endParaRPr>
          </a:p>
        </p:txBody>
      </p:sp>
      <p:sp>
        <p:nvSpPr>
          <p:cNvPr id="4" name="Slide Number Placeholder 3">
            <a:extLst>
              <a:ext uri="{FF2B5EF4-FFF2-40B4-BE49-F238E27FC236}">
                <a16:creationId xmlns:a16="http://schemas.microsoft.com/office/drawing/2014/main" id="{AFA7C000-9ED9-45B9-A81C-162C93855109}"/>
              </a:ext>
            </a:extLst>
          </p:cNvPr>
          <p:cNvSpPr>
            <a:spLocks noGrp="1"/>
          </p:cNvSpPr>
          <p:nvPr>
            <p:ph type="sldNum" sz="quarter" idx="12"/>
          </p:nvPr>
        </p:nvSpPr>
        <p:spPr/>
        <p:txBody>
          <a:bodyPr/>
          <a:lstStyle/>
          <a:p>
            <a:fld id="{AFAE5B16-0F33-4EE9-AE34-61D676368225}" type="slidenum">
              <a:rPr lang="zh-CN" altLang="en-US" smtClean="0"/>
              <a:t>55</a:t>
            </a:fld>
            <a:endParaRPr lang="zh-CN" altLang="en-US"/>
          </a:p>
        </p:txBody>
      </p:sp>
    </p:spTree>
    <p:custDataLst>
      <p:tags r:id="rId1"/>
    </p:custDataLst>
    <p:extLst>
      <p:ext uri="{BB962C8B-B14F-4D97-AF65-F5344CB8AC3E}">
        <p14:creationId xmlns:p14="http://schemas.microsoft.com/office/powerpoint/2010/main" val="41244600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4.3 </a:t>
            </a:r>
            <a:r>
              <a:rPr lang="zh-CN" altLang="en-US" sz="2800" dirty="0"/>
              <a:t>具体文章正文：页面及功能</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6" y="893583"/>
            <a:ext cx="11452714" cy="5622241"/>
          </a:xfrm>
          <a:prstGeom prst="rect">
            <a:avLst/>
          </a:prstGeom>
        </p:spPr>
      </p:pic>
      <p:sp>
        <p:nvSpPr>
          <p:cNvPr id="3" name="Slide Number Placeholder 2">
            <a:extLst>
              <a:ext uri="{FF2B5EF4-FFF2-40B4-BE49-F238E27FC236}">
                <a16:creationId xmlns:a16="http://schemas.microsoft.com/office/drawing/2014/main" id="{60A3A0AB-5ECC-46ED-AE6F-1E1F5D4D1F77}"/>
              </a:ext>
            </a:extLst>
          </p:cNvPr>
          <p:cNvSpPr>
            <a:spLocks noGrp="1"/>
          </p:cNvSpPr>
          <p:nvPr>
            <p:ph type="sldNum" sz="quarter" idx="12"/>
          </p:nvPr>
        </p:nvSpPr>
        <p:spPr/>
        <p:txBody>
          <a:bodyPr/>
          <a:lstStyle/>
          <a:p>
            <a:fld id="{AFAE5B16-0F33-4EE9-AE34-61D676368225}" type="slidenum">
              <a:rPr lang="zh-CN" altLang="en-US" smtClean="0"/>
              <a:t>56</a:t>
            </a:fld>
            <a:endParaRPr lang="zh-CN" altLang="en-US"/>
          </a:p>
        </p:txBody>
      </p:sp>
    </p:spTree>
    <p:custDataLst>
      <p:tags r:id="rId1"/>
    </p:custDataLst>
    <p:extLst>
      <p:ext uri="{BB962C8B-B14F-4D97-AF65-F5344CB8AC3E}">
        <p14:creationId xmlns:p14="http://schemas.microsoft.com/office/powerpoint/2010/main" val="34394659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0" y="945643"/>
            <a:ext cx="11465793" cy="5605288"/>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t>4.3 </a:t>
            </a:r>
            <a:r>
              <a:rPr lang="zh-CN" altLang="en-US" sz="2800" dirty="0"/>
              <a:t>具体文章正文：页面及功能</a:t>
            </a:r>
            <a:endParaRPr lang="en-US" sz="2800" dirty="0"/>
          </a:p>
        </p:txBody>
      </p:sp>
      <p:sp>
        <p:nvSpPr>
          <p:cNvPr id="3" name="Slide Number Placeholder 2">
            <a:extLst>
              <a:ext uri="{FF2B5EF4-FFF2-40B4-BE49-F238E27FC236}">
                <a16:creationId xmlns:a16="http://schemas.microsoft.com/office/drawing/2014/main" id="{EBBA1FEF-5A89-4C2D-8116-845E0C12CA58}"/>
              </a:ext>
            </a:extLst>
          </p:cNvPr>
          <p:cNvSpPr>
            <a:spLocks noGrp="1"/>
          </p:cNvSpPr>
          <p:nvPr>
            <p:ph type="sldNum" sz="quarter" idx="12"/>
          </p:nvPr>
        </p:nvSpPr>
        <p:spPr/>
        <p:txBody>
          <a:bodyPr/>
          <a:lstStyle/>
          <a:p>
            <a:fld id="{AFAE5B16-0F33-4EE9-AE34-61D676368225}" type="slidenum">
              <a:rPr lang="zh-CN" altLang="en-US" smtClean="0"/>
              <a:t>57</a:t>
            </a:fld>
            <a:endParaRPr lang="zh-CN" altLang="en-US"/>
          </a:p>
        </p:txBody>
      </p:sp>
    </p:spTree>
    <p:custDataLst>
      <p:tags r:id="rId1"/>
    </p:custDataLst>
    <p:extLst>
      <p:ext uri="{BB962C8B-B14F-4D97-AF65-F5344CB8AC3E}">
        <p14:creationId xmlns:p14="http://schemas.microsoft.com/office/powerpoint/2010/main" val="40145226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48" y="821167"/>
            <a:ext cx="10152908" cy="5457042"/>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4.3</a:t>
            </a:r>
            <a:r>
              <a:rPr lang="zh-CN" altLang="en-US" sz="2800" dirty="0"/>
              <a:t> 具体文章正文：页面及功能</a:t>
            </a:r>
            <a:endParaRPr lang="en-US" sz="2800" dirty="0"/>
          </a:p>
        </p:txBody>
      </p:sp>
      <p:sp>
        <p:nvSpPr>
          <p:cNvPr id="3" name="Slide Number Placeholder 2">
            <a:extLst>
              <a:ext uri="{FF2B5EF4-FFF2-40B4-BE49-F238E27FC236}">
                <a16:creationId xmlns:a16="http://schemas.microsoft.com/office/drawing/2014/main" id="{CBE0FFD5-C441-4A8F-BE3E-16B13345F903}"/>
              </a:ext>
            </a:extLst>
          </p:cNvPr>
          <p:cNvSpPr>
            <a:spLocks noGrp="1"/>
          </p:cNvSpPr>
          <p:nvPr>
            <p:ph type="sldNum" sz="quarter" idx="12"/>
          </p:nvPr>
        </p:nvSpPr>
        <p:spPr/>
        <p:txBody>
          <a:bodyPr/>
          <a:lstStyle/>
          <a:p>
            <a:fld id="{AFAE5B16-0F33-4EE9-AE34-61D676368225}" type="slidenum">
              <a:rPr lang="zh-CN" altLang="en-US" smtClean="0"/>
              <a:t>58</a:t>
            </a:fld>
            <a:endParaRPr lang="zh-CN" altLang="en-US"/>
          </a:p>
        </p:txBody>
      </p:sp>
    </p:spTree>
    <p:custDataLst>
      <p:tags r:id="rId1"/>
    </p:custDataLst>
    <p:extLst>
      <p:ext uri="{BB962C8B-B14F-4D97-AF65-F5344CB8AC3E}">
        <p14:creationId xmlns:p14="http://schemas.microsoft.com/office/powerpoint/2010/main" val="8262083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5" name="Picture 4" descr="A screenshot of a cell phone&#10;&#10;Description automatically generated">
            <a:extLst>
              <a:ext uri="{FF2B5EF4-FFF2-40B4-BE49-F238E27FC236}">
                <a16:creationId xmlns:a16="http://schemas.microsoft.com/office/drawing/2014/main" id="{071D07CE-8A74-4AB0-8ABB-F9A8A0D7A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88" y="961824"/>
            <a:ext cx="9592235" cy="444590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053D483-4FEC-4B20-8944-798EE9952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177" y="2211857"/>
            <a:ext cx="8884024" cy="3908437"/>
          </a:xfrm>
          <a:prstGeom prst="rect">
            <a:avLst/>
          </a:prstGeom>
        </p:spPr>
      </p:pic>
      <p:sp>
        <p:nvSpPr>
          <p:cNvPr id="13" name="Slide Number Placeholder 12">
            <a:extLst>
              <a:ext uri="{FF2B5EF4-FFF2-40B4-BE49-F238E27FC236}">
                <a16:creationId xmlns:a16="http://schemas.microsoft.com/office/drawing/2014/main" id="{4C468076-BCFE-4F99-B0E5-E66CD8141A71}"/>
              </a:ext>
            </a:extLst>
          </p:cNvPr>
          <p:cNvSpPr>
            <a:spLocks noGrp="1"/>
          </p:cNvSpPr>
          <p:nvPr>
            <p:ph type="sldNum" sz="quarter" idx="12"/>
          </p:nvPr>
        </p:nvSpPr>
        <p:spPr/>
        <p:txBody>
          <a:bodyPr/>
          <a:lstStyle/>
          <a:p>
            <a:fld id="{AFAE5B16-0F33-4EE9-AE34-61D676368225}" type="slidenum">
              <a:rPr lang="zh-CN" altLang="en-US" smtClean="0"/>
              <a:t>59</a:t>
            </a:fld>
            <a:endParaRPr lang="zh-CN" altLang="en-US"/>
          </a:p>
        </p:txBody>
      </p:sp>
    </p:spTree>
    <p:custDataLst>
      <p:tags r:id="rId1"/>
    </p:custDataLst>
    <p:extLst>
      <p:ext uri="{BB962C8B-B14F-4D97-AF65-F5344CB8AC3E}">
        <p14:creationId xmlns:p14="http://schemas.microsoft.com/office/powerpoint/2010/main" val="5358226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15" t="17490" r="13019" b="43126"/>
          <a:stretch/>
        </p:blipFill>
        <p:spPr>
          <a:xfrm>
            <a:off x="432212" y="1446662"/>
            <a:ext cx="11405903" cy="3193577"/>
          </a:xfrm>
          <a:prstGeom prst="rect">
            <a:avLst/>
          </a:prstGeom>
        </p:spPr>
      </p:pic>
      <p:sp>
        <p:nvSpPr>
          <p:cNvPr id="2" name="Slide Number Placeholder 1">
            <a:extLst>
              <a:ext uri="{FF2B5EF4-FFF2-40B4-BE49-F238E27FC236}">
                <a16:creationId xmlns:a16="http://schemas.microsoft.com/office/drawing/2014/main" id="{63A8E931-0D79-474E-B4E2-24816534177B}"/>
              </a:ext>
            </a:extLst>
          </p:cNvPr>
          <p:cNvSpPr>
            <a:spLocks noGrp="1"/>
          </p:cNvSpPr>
          <p:nvPr>
            <p:ph type="sldNum" sz="quarter" idx="12"/>
          </p:nvPr>
        </p:nvSpPr>
        <p:spPr/>
        <p:txBody>
          <a:bodyPr/>
          <a:lstStyle/>
          <a:p>
            <a:fld id="{AFAE5B16-0F33-4EE9-AE34-61D676368225}" type="slidenum">
              <a:rPr lang="zh-CN" altLang="en-US" smtClean="0"/>
              <a:t>6</a:t>
            </a:fld>
            <a:endParaRPr lang="zh-CN" altLang="en-US"/>
          </a:p>
        </p:txBody>
      </p:sp>
    </p:spTree>
    <p:custDataLst>
      <p:tags r:id="rId1"/>
    </p:custDataLst>
    <p:extLst>
      <p:ext uri="{BB962C8B-B14F-4D97-AF65-F5344CB8AC3E}">
        <p14:creationId xmlns:p14="http://schemas.microsoft.com/office/powerpoint/2010/main" val="240330725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0027" t="13553" r="24967" b="26975"/>
          <a:stretch/>
        </p:blipFill>
        <p:spPr>
          <a:xfrm>
            <a:off x="1050879" y="721159"/>
            <a:ext cx="7561391" cy="45964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464" y="2178784"/>
            <a:ext cx="2543360" cy="310289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9824" y="2178783"/>
            <a:ext cx="2554554" cy="3118813"/>
          </a:xfrm>
          <a:prstGeom prst="rect">
            <a:avLst/>
          </a:prstGeom>
        </p:spPr>
      </p:pic>
      <p:sp>
        <p:nvSpPr>
          <p:cNvPr id="8" name="Rectangle 7"/>
          <p:cNvSpPr/>
          <p:nvPr/>
        </p:nvSpPr>
        <p:spPr>
          <a:xfrm>
            <a:off x="2924018" y="3896877"/>
            <a:ext cx="1008849" cy="369332"/>
          </a:xfrm>
          <a:prstGeom prst="rect">
            <a:avLst/>
          </a:prstGeom>
        </p:spPr>
        <p:txBody>
          <a:bodyPr wrap="square">
            <a:spAutoFit/>
          </a:bodyPr>
          <a:lstStyle/>
          <a:p>
            <a:r>
              <a:rPr lang="zh-CN" altLang="en-US" b="1" dirty="0">
                <a:solidFill>
                  <a:srgbClr val="FF0000"/>
                </a:solidFill>
              </a:rPr>
              <a:t>关键词</a:t>
            </a:r>
            <a:endParaRPr lang="en-US" b="1" dirty="0">
              <a:solidFill>
                <a:srgbClr val="FF0000"/>
              </a:solidFill>
            </a:endParaRPr>
          </a:p>
        </p:txBody>
      </p:sp>
      <p:sp>
        <p:nvSpPr>
          <p:cNvPr id="9" name="Rectangle 8"/>
          <p:cNvSpPr/>
          <p:nvPr/>
        </p:nvSpPr>
        <p:spPr>
          <a:xfrm>
            <a:off x="3146749" y="4235694"/>
            <a:ext cx="1179591" cy="369332"/>
          </a:xfrm>
          <a:prstGeom prst="rect">
            <a:avLst/>
          </a:prstGeom>
        </p:spPr>
        <p:txBody>
          <a:bodyPr wrap="square">
            <a:spAutoFit/>
          </a:bodyPr>
          <a:lstStyle/>
          <a:p>
            <a:r>
              <a:rPr lang="zh-CN" altLang="en-US" b="1" dirty="0">
                <a:solidFill>
                  <a:srgbClr val="FF0000"/>
                </a:solidFill>
              </a:rPr>
              <a:t>案件总结</a:t>
            </a:r>
            <a:endParaRPr lang="en-US" b="1" dirty="0">
              <a:solidFill>
                <a:srgbClr val="FF0000"/>
              </a:solidFill>
            </a:endParaRPr>
          </a:p>
        </p:txBody>
      </p:sp>
      <p:sp>
        <p:nvSpPr>
          <p:cNvPr id="10" name="Rectangle 9"/>
          <p:cNvSpPr/>
          <p:nvPr/>
        </p:nvSpPr>
        <p:spPr>
          <a:xfrm>
            <a:off x="6154713" y="3277980"/>
            <a:ext cx="1179591" cy="369332"/>
          </a:xfrm>
          <a:prstGeom prst="rect">
            <a:avLst/>
          </a:prstGeom>
        </p:spPr>
        <p:txBody>
          <a:bodyPr wrap="square">
            <a:spAutoFit/>
          </a:bodyPr>
          <a:lstStyle/>
          <a:p>
            <a:r>
              <a:rPr lang="en-US" altLang="zh-CN" b="1" dirty="0">
                <a:solidFill>
                  <a:srgbClr val="FF0000"/>
                </a:solidFill>
              </a:rPr>
              <a:t>LN</a:t>
            </a:r>
            <a:r>
              <a:rPr lang="zh-CN" altLang="en-US" b="1" dirty="0">
                <a:solidFill>
                  <a:srgbClr val="FF0000"/>
                </a:solidFill>
              </a:rPr>
              <a:t>批注</a:t>
            </a:r>
            <a:endParaRPr lang="en-US" b="1" dirty="0">
              <a:solidFill>
                <a:srgbClr val="FF0000"/>
              </a:solidFill>
            </a:endParaRPr>
          </a:p>
        </p:txBody>
      </p:sp>
      <p:sp>
        <p:nvSpPr>
          <p:cNvPr id="11" name="Rectangle 10"/>
          <p:cNvSpPr/>
          <p:nvPr/>
        </p:nvSpPr>
        <p:spPr>
          <a:xfrm>
            <a:off x="6223736" y="3592740"/>
            <a:ext cx="1179591" cy="369332"/>
          </a:xfrm>
          <a:prstGeom prst="rect">
            <a:avLst/>
          </a:prstGeom>
        </p:spPr>
        <p:txBody>
          <a:bodyPr wrap="square">
            <a:spAutoFit/>
          </a:bodyPr>
          <a:lstStyle/>
          <a:p>
            <a:r>
              <a:rPr lang="zh-CN" altLang="en-US" b="1" dirty="0">
                <a:solidFill>
                  <a:srgbClr val="FF0000"/>
                </a:solidFill>
              </a:rPr>
              <a:t>律师版本</a:t>
            </a:r>
            <a:endParaRPr lang="en-US" b="1" dirty="0">
              <a:solidFill>
                <a:srgbClr val="FF0000"/>
              </a:solidFill>
            </a:endParaRPr>
          </a:p>
        </p:txBody>
      </p:sp>
      <p:sp>
        <p:nvSpPr>
          <p:cNvPr id="13" name="Rectangle 12"/>
          <p:cNvSpPr/>
          <p:nvPr/>
        </p:nvSpPr>
        <p:spPr>
          <a:xfrm>
            <a:off x="5211451" y="4605026"/>
            <a:ext cx="846265" cy="369332"/>
          </a:xfrm>
          <a:prstGeom prst="rect">
            <a:avLst/>
          </a:prstGeom>
        </p:spPr>
        <p:txBody>
          <a:bodyPr wrap="square">
            <a:spAutoFit/>
          </a:bodyPr>
          <a:lstStyle/>
          <a:p>
            <a:r>
              <a:rPr lang="zh-CN" altLang="en-US" b="1" dirty="0">
                <a:solidFill>
                  <a:srgbClr val="FF0000"/>
                </a:solidFill>
              </a:rPr>
              <a:t>大纲</a:t>
            </a:r>
            <a:endParaRPr lang="en-US" b="1" dirty="0">
              <a:solidFill>
                <a:srgbClr val="FF0000"/>
              </a:solidFill>
            </a:endParaRPr>
          </a:p>
        </p:txBody>
      </p:sp>
      <p:sp>
        <p:nvSpPr>
          <p:cNvPr id="14" name="Rectangle 13"/>
          <p:cNvSpPr/>
          <p:nvPr/>
        </p:nvSpPr>
        <p:spPr>
          <a:xfrm>
            <a:off x="7924935" y="2895000"/>
            <a:ext cx="1179591" cy="369332"/>
          </a:xfrm>
          <a:prstGeom prst="rect">
            <a:avLst/>
          </a:prstGeom>
        </p:spPr>
        <p:txBody>
          <a:bodyPr wrap="square">
            <a:spAutoFit/>
          </a:bodyPr>
          <a:lstStyle/>
          <a:p>
            <a:r>
              <a:rPr lang="zh-CN" altLang="en-US" b="1" dirty="0">
                <a:solidFill>
                  <a:srgbClr val="FF0000"/>
                </a:solidFill>
              </a:rPr>
              <a:t>法官意见</a:t>
            </a:r>
            <a:endParaRPr lang="en-US" b="1" dirty="0">
              <a:solidFill>
                <a:srgbClr val="FF0000"/>
              </a:solidFill>
            </a:endParaRPr>
          </a:p>
        </p:txBody>
      </p:sp>
      <p:sp>
        <p:nvSpPr>
          <p:cNvPr id="15" name="Rectangle 14"/>
          <p:cNvSpPr/>
          <p:nvPr/>
        </p:nvSpPr>
        <p:spPr>
          <a:xfrm>
            <a:off x="7894311" y="3553523"/>
            <a:ext cx="1179591" cy="369332"/>
          </a:xfrm>
          <a:prstGeom prst="rect">
            <a:avLst/>
          </a:prstGeom>
        </p:spPr>
        <p:txBody>
          <a:bodyPr wrap="square">
            <a:spAutoFit/>
          </a:bodyPr>
          <a:lstStyle/>
          <a:p>
            <a:r>
              <a:rPr lang="zh-CN" altLang="en-US" b="1" dirty="0">
                <a:solidFill>
                  <a:srgbClr val="FF0000"/>
                </a:solidFill>
              </a:rPr>
              <a:t>同意意见</a:t>
            </a:r>
            <a:endParaRPr lang="en-US" b="1" dirty="0">
              <a:solidFill>
                <a:srgbClr val="FF0000"/>
              </a:solidFill>
            </a:endParaRPr>
          </a:p>
        </p:txBody>
      </p:sp>
      <p:sp>
        <p:nvSpPr>
          <p:cNvPr id="16" name="Rectangle 15"/>
          <p:cNvSpPr/>
          <p:nvPr/>
        </p:nvSpPr>
        <p:spPr>
          <a:xfrm>
            <a:off x="7896856" y="4235694"/>
            <a:ext cx="1179591" cy="369332"/>
          </a:xfrm>
          <a:prstGeom prst="rect">
            <a:avLst/>
          </a:prstGeom>
        </p:spPr>
        <p:txBody>
          <a:bodyPr wrap="square">
            <a:spAutoFit/>
          </a:bodyPr>
          <a:lstStyle/>
          <a:p>
            <a:r>
              <a:rPr lang="zh-CN" altLang="en-US" b="1" dirty="0">
                <a:solidFill>
                  <a:srgbClr val="FF0000"/>
                </a:solidFill>
              </a:rPr>
              <a:t>反对意见</a:t>
            </a:r>
            <a:endParaRPr lang="en-US" b="1" dirty="0">
              <a:solidFill>
                <a:srgbClr val="FF0000"/>
              </a:solidFill>
            </a:endParaRPr>
          </a:p>
        </p:txBody>
      </p:sp>
      <p:sp>
        <p:nvSpPr>
          <p:cNvPr id="17" name="Rectangle 16"/>
          <p:cNvSpPr/>
          <p:nvPr/>
        </p:nvSpPr>
        <p:spPr>
          <a:xfrm>
            <a:off x="7730142" y="5342190"/>
            <a:ext cx="4266239" cy="1200329"/>
          </a:xfrm>
          <a:prstGeom prst="rect">
            <a:avLst/>
          </a:prstGeom>
        </p:spPr>
        <p:txBody>
          <a:bodyPr wrap="square">
            <a:spAutoFit/>
          </a:bodyPr>
          <a:lstStyle/>
          <a:p>
            <a:pPr marL="285750" indent="-285750">
              <a:buFont typeface="Wingdings" panose="05000000000000000000" pitchFamily="2" charset="2"/>
              <a:buChar char="v"/>
            </a:pPr>
            <a:r>
              <a:rPr lang="en-US" altLang="zh-CN" dirty="0">
                <a:solidFill>
                  <a:srgbClr val="FF0000"/>
                </a:solidFill>
                <a:latin typeface="黑体" panose="02010609060101010101" pitchFamily="49" charset="-122"/>
                <a:ea typeface="黑体" panose="02010609060101010101" pitchFamily="49" charset="-122"/>
              </a:rPr>
              <a:t>Case Summary, </a:t>
            </a:r>
            <a:r>
              <a:rPr lang="en-US" altLang="zh-CN" b="1" dirty="0">
                <a:solidFill>
                  <a:srgbClr val="FF0000"/>
                </a:solidFill>
              </a:rPr>
              <a:t>Headnotes</a:t>
            </a:r>
            <a:r>
              <a:rPr lang="zh-CN" altLang="en-US" dirty="0">
                <a:solidFill>
                  <a:srgbClr val="FF0000"/>
                </a:solidFill>
                <a:latin typeface="黑体" panose="02010609060101010101" pitchFamily="49" charset="-122"/>
                <a:ea typeface="黑体" panose="02010609060101010101" pitchFamily="49" charset="-122"/>
              </a:rPr>
              <a:t>等多项内容为</a:t>
            </a:r>
            <a:r>
              <a:rPr lang="en-US" altLang="zh-CN" dirty="0">
                <a:solidFill>
                  <a:srgbClr val="FF0000"/>
                </a:solidFill>
                <a:latin typeface="黑体" panose="02010609060101010101" pitchFamily="49" charset="-122"/>
                <a:ea typeface="黑体" panose="02010609060101010101" pitchFamily="49" charset="-122"/>
              </a:rPr>
              <a:t>LN</a:t>
            </a:r>
            <a:r>
              <a:rPr lang="zh-CN" altLang="en-US" dirty="0">
                <a:solidFill>
                  <a:srgbClr val="FF0000"/>
                </a:solidFill>
                <a:latin typeface="黑体" panose="02010609060101010101" pitchFamily="49" charset="-122"/>
                <a:ea typeface="黑体" panose="02010609060101010101" pitchFamily="49" charset="-122"/>
              </a:rPr>
              <a:t>独有，方便读者定位有用信息</a:t>
            </a:r>
            <a:endParaRPr lang="en-US" altLang="zh-CN" dirty="0">
              <a:solidFill>
                <a:srgbClr val="FF0000"/>
              </a:solidFill>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v"/>
            </a:pPr>
            <a:r>
              <a:rPr lang="zh-CN" altLang="en-US" dirty="0">
                <a:solidFill>
                  <a:srgbClr val="FF0000"/>
                </a:solidFill>
                <a:latin typeface="黑体" panose="02010609060101010101" pitchFamily="49" charset="-122"/>
                <a:ea typeface="黑体" panose="02010609060101010101" pitchFamily="49" charset="-122"/>
              </a:rPr>
              <a:t>其他资源类型也有特定</a:t>
            </a:r>
            <a:r>
              <a:rPr lang="en-US" altLang="zh-CN" dirty="0">
                <a:solidFill>
                  <a:srgbClr val="FF0000"/>
                </a:solidFill>
                <a:latin typeface="黑体" panose="02010609060101010101" pitchFamily="49" charset="-122"/>
                <a:ea typeface="黑体" panose="02010609060101010101" pitchFamily="49" charset="-122"/>
              </a:rPr>
              <a:t>Go to</a:t>
            </a:r>
            <a:r>
              <a:rPr lang="zh-CN" altLang="en-US" dirty="0">
                <a:solidFill>
                  <a:srgbClr val="FF0000"/>
                </a:solidFill>
                <a:latin typeface="黑体" panose="02010609060101010101" pitchFamily="49" charset="-122"/>
                <a:ea typeface="黑体" panose="02010609060101010101" pitchFamily="49" charset="-122"/>
              </a:rPr>
              <a:t>的内容，但没有</a:t>
            </a:r>
            <a:r>
              <a:rPr lang="en-US" altLang="zh-CN" dirty="0">
                <a:solidFill>
                  <a:srgbClr val="FF0000"/>
                </a:solidFill>
                <a:latin typeface="黑体" panose="02010609060101010101" pitchFamily="49" charset="-122"/>
                <a:ea typeface="黑体" panose="02010609060101010101" pitchFamily="49" charset="-122"/>
              </a:rPr>
              <a:t>Cases</a:t>
            </a:r>
            <a:r>
              <a:rPr lang="zh-CN" altLang="en-US" dirty="0">
                <a:solidFill>
                  <a:srgbClr val="FF0000"/>
                </a:solidFill>
                <a:latin typeface="黑体" panose="02010609060101010101" pitchFamily="49" charset="-122"/>
                <a:ea typeface="黑体" panose="02010609060101010101" pitchFamily="49" charset="-122"/>
              </a:rPr>
              <a:t>这么详尽</a:t>
            </a:r>
            <a:endParaRPr lang="en-US" dirty="0">
              <a:solidFill>
                <a:srgbClr val="FF0000"/>
              </a:solidFill>
            </a:endParaRPr>
          </a:p>
        </p:txBody>
      </p:sp>
      <p:sp>
        <p:nvSpPr>
          <p:cNvPr id="18" name="Rectangle 17"/>
          <p:cNvSpPr/>
          <p:nvPr/>
        </p:nvSpPr>
        <p:spPr>
          <a:xfrm>
            <a:off x="1931715" y="1612908"/>
            <a:ext cx="2790409"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可跳到文件的特定部分</a:t>
            </a:r>
            <a:endParaRPr lang="en-US" dirty="0">
              <a:solidFill>
                <a:srgbClr val="FF0000"/>
              </a:solidFill>
            </a:endParaRPr>
          </a:p>
        </p:txBody>
      </p:sp>
      <p:sp>
        <p:nvSpPr>
          <p:cNvPr id="5" name="Rectangle 4"/>
          <p:cNvSpPr/>
          <p:nvPr/>
        </p:nvSpPr>
        <p:spPr>
          <a:xfrm>
            <a:off x="-14241" y="2536031"/>
            <a:ext cx="2196492" cy="3416320"/>
          </a:xfrm>
          <a:prstGeom prst="rect">
            <a:avLst/>
          </a:prstGeom>
        </p:spPr>
        <p:txBody>
          <a:bodyPr wrap="square">
            <a:spAutoFit/>
          </a:bodyPr>
          <a:lstStyle/>
          <a:p>
            <a:r>
              <a:rPr lang="en-US" dirty="0">
                <a:solidFill>
                  <a:srgbClr val="FF0000"/>
                </a:solidFill>
                <a:latin typeface="黑体" panose="02010609060101010101" pitchFamily="49" charset="-122"/>
                <a:ea typeface="黑体" panose="02010609060101010101" pitchFamily="49" charset="-122"/>
              </a:rPr>
              <a:t>Case Summary</a:t>
            </a:r>
            <a:r>
              <a:rPr lang="zh-CN" altLang="en-US" dirty="0">
                <a:latin typeface="黑体" panose="02010609060101010101" pitchFamily="49" charset="-122"/>
                <a:ea typeface="黑体" panose="02010609060101010101" pitchFamily="49" charset="-122"/>
              </a:rPr>
              <a:t>是由专业律师编写的有针对性的案件描述。包括：</a:t>
            </a:r>
            <a:r>
              <a:rPr lang="en-US" dirty="0">
                <a:latin typeface="黑体" panose="02010609060101010101" pitchFamily="49" charset="-122"/>
                <a:ea typeface="黑体" panose="02010609060101010101" pitchFamily="49" charset="-122"/>
              </a:rPr>
              <a:t>Procedural Posture</a:t>
            </a:r>
            <a:r>
              <a:rPr lang="zh-CN" altLang="en-US" dirty="0">
                <a:latin typeface="黑体" panose="02010609060101010101" pitchFamily="49" charset="-122"/>
                <a:ea typeface="黑体" panose="02010609060101010101" pitchFamily="49" charset="-122"/>
              </a:rPr>
              <a:t>介绍案件在该法院审理之前的历史；</a:t>
            </a:r>
            <a:r>
              <a:rPr lang="en-US" dirty="0">
                <a:latin typeface="黑体" panose="02010609060101010101" pitchFamily="49" charset="-122"/>
                <a:ea typeface="黑体" panose="02010609060101010101" pitchFamily="49" charset="-122"/>
              </a:rPr>
              <a:t>Overview</a:t>
            </a:r>
            <a:r>
              <a:rPr lang="zh-CN" altLang="en-US" dirty="0">
                <a:latin typeface="黑体" panose="02010609060101010101" pitchFamily="49" charset="-122"/>
                <a:ea typeface="黑体" panose="02010609060101010101" pitchFamily="49" charset="-122"/>
              </a:rPr>
              <a:t>是该法院对案件中所提及的法律争议点所持的态度；</a:t>
            </a:r>
            <a:r>
              <a:rPr lang="en-US" dirty="0">
                <a:latin typeface="黑体" panose="02010609060101010101" pitchFamily="49" charset="-122"/>
                <a:ea typeface="黑体" panose="02010609060101010101" pitchFamily="49" charset="-122"/>
              </a:rPr>
              <a:t>Outcome</a:t>
            </a:r>
            <a:r>
              <a:rPr lang="zh-CN" altLang="en-US" dirty="0">
                <a:latin typeface="黑体" panose="02010609060101010101" pitchFamily="49" charset="-122"/>
                <a:ea typeface="黑体" panose="02010609060101010101" pitchFamily="49" charset="-122"/>
              </a:rPr>
              <a:t>为法院对该案例所作之决定</a:t>
            </a:r>
          </a:p>
        </p:txBody>
      </p:sp>
      <p:sp>
        <p:nvSpPr>
          <p:cNvPr id="19" name="Rectangle 18"/>
          <p:cNvSpPr/>
          <p:nvPr/>
        </p:nvSpPr>
        <p:spPr>
          <a:xfrm>
            <a:off x="5362383" y="4266209"/>
            <a:ext cx="846265" cy="369332"/>
          </a:xfrm>
          <a:prstGeom prst="rect">
            <a:avLst/>
          </a:prstGeom>
        </p:spPr>
        <p:txBody>
          <a:bodyPr wrap="square">
            <a:spAutoFit/>
          </a:bodyPr>
          <a:lstStyle/>
          <a:p>
            <a:r>
              <a:rPr lang="zh-CN" altLang="en-US" b="1" dirty="0">
                <a:solidFill>
                  <a:srgbClr val="FF0000"/>
                </a:solidFill>
              </a:rPr>
              <a:t>注释</a:t>
            </a:r>
            <a:endParaRPr lang="en-US" b="1" dirty="0">
              <a:solidFill>
                <a:srgbClr val="FF0000"/>
              </a:solidFill>
            </a:endParaRPr>
          </a:p>
        </p:txBody>
      </p:sp>
      <p:sp>
        <p:nvSpPr>
          <p:cNvPr id="6" name="Rectangle 5"/>
          <p:cNvSpPr/>
          <p:nvPr/>
        </p:nvSpPr>
        <p:spPr>
          <a:xfrm>
            <a:off x="2351163" y="5514132"/>
            <a:ext cx="4997572" cy="923330"/>
          </a:xfrm>
          <a:prstGeom prst="rect">
            <a:avLst/>
          </a:prstGeom>
        </p:spPr>
        <p:txBody>
          <a:bodyPr wrap="square">
            <a:spAutoFit/>
          </a:bodyPr>
          <a:lstStyle/>
          <a:p>
            <a:pPr>
              <a:defRPr/>
            </a:pPr>
            <a:r>
              <a:rPr lang="en-US" altLang="zh-CN" b="1" dirty="0">
                <a:solidFill>
                  <a:srgbClr val="FF0000"/>
                </a:solidFill>
              </a:rPr>
              <a:t>Headnotes</a:t>
            </a:r>
            <a:r>
              <a:rPr lang="zh-CN" altLang="en-US" dirty="0">
                <a:solidFill>
                  <a:prstClr val="black"/>
                </a:solidFill>
              </a:rPr>
              <a:t>利用直接由案例全文中挑选出的重要法律争点及直接从法院语言中提取出的法律关键点编写而成。</a:t>
            </a:r>
          </a:p>
        </p:txBody>
      </p:sp>
      <p:sp>
        <p:nvSpPr>
          <p:cNvPr id="20" name="Slide Number Placeholder 19">
            <a:extLst>
              <a:ext uri="{FF2B5EF4-FFF2-40B4-BE49-F238E27FC236}">
                <a16:creationId xmlns:a16="http://schemas.microsoft.com/office/drawing/2014/main" id="{4E8155A8-E939-4D6E-BEE6-8B7A56570A17}"/>
              </a:ext>
            </a:extLst>
          </p:cNvPr>
          <p:cNvSpPr>
            <a:spLocks noGrp="1"/>
          </p:cNvSpPr>
          <p:nvPr>
            <p:ph type="sldNum" sz="quarter" idx="12"/>
          </p:nvPr>
        </p:nvSpPr>
        <p:spPr/>
        <p:txBody>
          <a:bodyPr/>
          <a:lstStyle/>
          <a:p>
            <a:fld id="{AFAE5B16-0F33-4EE9-AE34-61D676368225}" type="slidenum">
              <a:rPr lang="zh-CN" altLang="en-US" smtClean="0"/>
              <a:t>60</a:t>
            </a:fld>
            <a:endParaRPr lang="zh-CN" altLang="en-US"/>
          </a:p>
        </p:txBody>
      </p:sp>
    </p:spTree>
    <p:custDataLst>
      <p:tags r:id="rId1"/>
    </p:custDataLst>
    <p:extLst>
      <p:ext uri="{BB962C8B-B14F-4D97-AF65-F5344CB8AC3E}">
        <p14:creationId xmlns:p14="http://schemas.microsoft.com/office/powerpoint/2010/main" val="33111452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483" y="721159"/>
            <a:ext cx="6963747" cy="5344271"/>
          </a:xfrm>
          <a:prstGeom prst="rect">
            <a:avLst/>
          </a:prstGeom>
        </p:spPr>
      </p:pic>
      <p:sp>
        <p:nvSpPr>
          <p:cNvPr id="19" name="Rectangle 18"/>
          <p:cNvSpPr/>
          <p:nvPr/>
        </p:nvSpPr>
        <p:spPr>
          <a:xfrm>
            <a:off x="222944" y="2465854"/>
            <a:ext cx="3757651" cy="2585323"/>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页面右侧的</a:t>
            </a:r>
            <a:r>
              <a:rPr lang="en-US" altLang="zh-CN" dirty="0">
                <a:solidFill>
                  <a:srgbClr val="FF0000"/>
                </a:solidFill>
                <a:latin typeface="黑体" panose="02010609060101010101" pitchFamily="49" charset="-122"/>
                <a:ea typeface="黑体" panose="02010609060101010101" pitchFamily="49" charset="-122"/>
              </a:rPr>
              <a:t>About this Document</a:t>
            </a:r>
            <a:r>
              <a:rPr lang="zh-CN" altLang="en-US" dirty="0">
                <a:solidFill>
                  <a:srgbClr val="FF0000"/>
                </a:solidFill>
                <a:latin typeface="黑体" panose="02010609060101010101" pitchFamily="49" charset="-122"/>
                <a:ea typeface="黑体" panose="02010609060101010101" pitchFamily="49" charset="-122"/>
              </a:rPr>
              <a:t>中，可以找到精确的判决先例与法规、重要次级参考文献、举证责任细节及审查标准等等。</a:t>
            </a:r>
            <a:endParaRPr lang="en-US" altLang="zh-CN" dirty="0">
              <a:solidFill>
                <a:srgbClr val="FF0000"/>
              </a:solidFill>
              <a:latin typeface="黑体" panose="02010609060101010101" pitchFamily="49" charset="-122"/>
              <a:ea typeface="黑体" panose="02010609060101010101" pitchFamily="49" charset="-122"/>
            </a:endParaRPr>
          </a:p>
          <a:p>
            <a:r>
              <a:rPr lang="zh-CN" altLang="en-US" dirty="0">
                <a:solidFill>
                  <a:srgbClr val="FF0000"/>
                </a:solidFill>
                <a:latin typeface="黑体" panose="02010609060101010101" pitchFamily="49" charset="-122"/>
                <a:ea typeface="黑体" panose="02010609060101010101" pitchFamily="49" charset="-122"/>
              </a:rPr>
              <a:t>另外，利用</a:t>
            </a:r>
            <a:r>
              <a:rPr lang="en-US" altLang="zh-CN" dirty="0">
                <a:solidFill>
                  <a:srgbClr val="FF0000"/>
                </a:solidFill>
                <a:latin typeface="Calibri" panose="020F0502020204030204" pitchFamily="34" charset="0"/>
                <a:ea typeface="黑体" panose="02010609060101010101" pitchFamily="49" charset="-122"/>
              </a:rPr>
              <a:t>Topic Summary</a:t>
            </a:r>
            <a:r>
              <a:rPr lang="zh-CN" altLang="en-US" dirty="0">
                <a:solidFill>
                  <a:srgbClr val="FF0000"/>
                </a:solidFill>
                <a:latin typeface="黑体" panose="02010609060101010101" pitchFamily="49" charset="-122"/>
                <a:ea typeface="黑体" panose="02010609060101010101" pitchFamily="49" charset="-122"/>
              </a:rPr>
              <a:t>，也可在 </a:t>
            </a:r>
            <a:r>
              <a:rPr lang="en-US" altLang="zh-CN" dirty="0">
                <a:solidFill>
                  <a:srgbClr val="FF0000"/>
                </a:solidFill>
                <a:latin typeface="Calibri" panose="020F0502020204030204" pitchFamily="34" charset="0"/>
                <a:ea typeface="黑体" panose="02010609060101010101" pitchFamily="49" charset="-122"/>
              </a:rPr>
              <a:t>LexisNexis® Headnotes</a:t>
            </a:r>
            <a:r>
              <a:rPr lang="zh-CN" altLang="en-US" dirty="0">
                <a:solidFill>
                  <a:srgbClr val="FF0000"/>
                </a:solidFill>
                <a:latin typeface="黑体" panose="02010609060101010101" pitchFamily="49" charset="-122"/>
                <a:ea typeface="黑体" panose="02010609060101010101" pitchFamily="49" charset="-122"/>
              </a:rPr>
              <a:t>旁边找到主题摘要简明案例的图示，点击链接主题摘要报告，可以加速相关主题的查找。 </a:t>
            </a:r>
            <a:endParaRPr lang="en-US" dirty="0">
              <a:solidFill>
                <a:srgbClr val="FF0000"/>
              </a:solidFill>
            </a:endParaRPr>
          </a:p>
        </p:txBody>
      </p:sp>
      <p:sp>
        <p:nvSpPr>
          <p:cNvPr id="20" name="Oval 19"/>
          <p:cNvSpPr/>
          <p:nvPr/>
        </p:nvSpPr>
        <p:spPr>
          <a:xfrm>
            <a:off x="8557146" y="2194782"/>
            <a:ext cx="2210938" cy="3509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43499" y="4898777"/>
            <a:ext cx="2210938" cy="805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912355" y="3758515"/>
            <a:ext cx="456290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42E5487-062D-4002-AB90-C4A39515626A}"/>
              </a:ext>
            </a:extLst>
          </p:cNvPr>
          <p:cNvSpPr>
            <a:spLocks noGrp="1"/>
          </p:cNvSpPr>
          <p:nvPr>
            <p:ph type="sldNum" sz="quarter" idx="12"/>
          </p:nvPr>
        </p:nvSpPr>
        <p:spPr/>
        <p:txBody>
          <a:bodyPr/>
          <a:lstStyle/>
          <a:p>
            <a:fld id="{AFAE5B16-0F33-4EE9-AE34-61D676368225}" type="slidenum">
              <a:rPr lang="zh-CN" altLang="en-US" smtClean="0"/>
              <a:t>61</a:t>
            </a:fld>
            <a:endParaRPr lang="zh-CN" altLang="en-US"/>
          </a:p>
        </p:txBody>
      </p:sp>
    </p:spTree>
    <p:custDataLst>
      <p:tags r:id="rId1"/>
    </p:custDataLst>
    <p:extLst>
      <p:ext uri="{BB962C8B-B14F-4D97-AF65-F5344CB8AC3E}">
        <p14:creationId xmlns:p14="http://schemas.microsoft.com/office/powerpoint/2010/main" val="164059938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13" y="1014616"/>
            <a:ext cx="11409529" cy="5510213"/>
          </a:xfrm>
          <a:prstGeom prst="rect">
            <a:avLst/>
          </a:prstGeom>
        </p:spPr>
      </p:pic>
      <p:sp>
        <p:nvSpPr>
          <p:cNvPr id="8" name="Oval 7"/>
          <p:cNvSpPr/>
          <p:nvPr/>
        </p:nvSpPr>
        <p:spPr>
          <a:xfrm>
            <a:off x="8966579" y="6250675"/>
            <a:ext cx="2647666" cy="30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7921" y="234738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714095" y="245499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78118" y="4107975"/>
            <a:ext cx="354842" cy="189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300382" y="2698740"/>
            <a:ext cx="2443163" cy="262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61629" y="2772643"/>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12979" y="3447612"/>
            <a:ext cx="3406728" cy="1639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515439" y="3447612"/>
            <a:ext cx="3412299" cy="290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31195" y="2781759"/>
            <a:ext cx="4211802" cy="923330"/>
          </a:xfrm>
          <a:prstGeom prst="rect">
            <a:avLst/>
          </a:prstGeom>
        </p:spPr>
        <p:txBody>
          <a:bodyPr wrap="square">
            <a:spAutoFit/>
          </a:bodyPr>
          <a:lstStyle/>
          <a:p>
            <a:r>
              <a:rPr lang="zh-CN" altLang="en-US" dirty="0">
                <a:solidFill>
                  <a:srgbClr val="FF0000"/>
                </a:solidFill>
                <a:latin typeface="+mj-ea"/>
              </a:rPr>
              <a:t>点击</a:t>
            </a:r>
            <a:r>
              <a:rPr lang="en-US" dirty="0">
                <a:solidFill>
                  <a:srgbClr val="FF0000"/>
                </a:solidFill>
                <a:latin typeface="+mj-ea"/>
              </a:rPr>
              <a:t>Shepard‘s </a:t>
            </a:r>
            <a:r>
              <a:rPr lang="en-US" altLang="zh-CN" dirty="0">
                <a:solidFill>
                  <a:srgbClr val="FF0000"/>
                </a:solidFill>
                <a:latin typeface="+mj-ea"/>
              </a:rPr>
              <a:t>this document</a:t>
            </a:r>
            <a:r>
              <a:rPr lang="zh-CN" altLang="en-US" dirty="0">
                <a:solidFill>
                  <a:srgbClr val="FF0000"/>
                </a:solidFill>
                <a:latin typeface="+mj-ea"/>
              </a:rPr>
              <a:t>或对应的</a:t>
            </a:r>
            <a:r>
              <a:rPr lang="en-US" dirty="0">
                <a:solidFill>
                  <a:srgbClr val="FF0000"/>
                </a:solidFill>
                <a:latin typeface="+mj-ea"/>
              </a:rPr>
              <a:t>Shepard's Signal™ Indicators</a:t>
            </a:r>
            <a:r>
              <a:rPr lang="zh-CN" altLang="en-US" dirty="0">
                <a:solidFill>
                  <a:srgbClr val="FF0000"/>
                </a:solidFill>
                <a:latin typeface="+mj-ea"/>
              </a:rPr>
              <a:t>查看更详细的分析</a:t>
            </a:r>
            <a:endParaRPr lang="en-US" dirty="0">
              <a:solidFill>
                <a:srgbClr val="FF0000"/>
              </a:solidFill>
              <a:latin typeface="+mj-ea"/>
            </a:endParaRPr>
          </a:p>
        </p:txBody>
      </p:sp>
      <p:sp>
        <p:nvSpPr>
          <p:cNvPr id="2" name="Down Arrow 1"/>
          <p:cNvSpPr/>
          <p:nvPr/>
        </p:nvSpPr>
        <p:spPr>
          <a:xfrm>
            <a:off x="4323066" y="4881877"/>
            <a:ext cx="600502" cy="155584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1A1FA21-7DFD-4734-BAED-5E7FB1CE73BE}"/>
              </a:ext>
            </a:extLst>
          </p:cNvPr>
          <p:cNvSpPr>
            <a:spLocks noGrp="1"/>
          </p:cNvSpPr>
          <p:nvPr>
            <p:ph type="sldNum" sz="quarter" idx="12"/>
          </p:nvPr>
        </p:nvSpPr>
        <p:spPr/>
        <p:txBody>
          <a:bodyPr/>
          <a:lstStyle/>
          <a:p>
            <a:fld id="{AFAE5B16-0F33-4EE9-AE34-61D676368225}" type="slidenum">
              <a:rPr lang="zh-CN" altLang="en-US" smtClean="0"/>
              <a:t>62</a:t>
            </a:fld>
            <a:endParaRPr lang="zh-CN" altLang="en-US"/>
          </a:p>
        </p:txBody>
      </p:sp>
    </p:spTree>
    <p:custDataLst>
      <p:tags r:id="rId1"/>
    </p:custDataLst>
    <p:extLst>
      <p:ext uri="{BB962C8B-B14F-4D97-AF65-F5344CB8AC3E}">
        <p14:creationId xmlns:p14="http://schemas.microsoft.com/office/powerpoint/2010/main" val="420587356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cxnSp>
        <p:nvCxnSpPr>
          <p:cNvPr id="16" name="Straight Arrow Connector 15"/>
          <p:cNvCxnSpPr/>
          <p:nvPr/>
        </p:nvCxnSpPr>
        <p:spPr>
          <a:xfrm flipV="1">
            <a:off x="1508545" y="2109394"/>
            <a:ext cx="269632" cy="76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90433" y="1488126"/>
            <a:ext cx="1183856"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上诉历史</a:t>
            </a:r>
            <a:endParaRPr lang="en-US" sz="1600" dirty="0">
              <a:solidFill>
                <a:srgbClr val="FF0000"/>
              </a:solidFill>
            </a:endParaRPr>
          </a:p>
        </p:txBody>
      </p:sp>
      <p:sp>
        <p:nvSpPr>
          <p:cNvPr id="18" name="Rectangle 17"/>
          <p:cNvSpPr/>
          <p:nvPr/>
        </p:nvSpPr>
        <p:spPr>
          <a:xfrm>
            <a:off x="1743649" y="1924100"/>
            <a:ext cx="2267481"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后续援引本案的判决</a:t>
            </a:r>
            <a:endParaRPr lang="en-US" sz="1600" dirty="0">
              <a:solidFill>
                <a:srgbClr val="FF0000"/>
              </a:solidFill>
            </a:endParaRPr>
          </a:p>
        </p:txBody>
      </p:sp>
      <p:sp>
        <p:nvSpPr>
          <p:cNvPr id="20" name="Rectangle 19"/>
          <p:cNvSpPr/>
          <p:nvPr/>
        </p:nvSpPr>
        <p:spPr>
          <a:xfrm>
            <a:off x="1878465" y="2340921"/>
            <a:ext cx="3960579"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其他的引证资料来源，例如条约等</a:t>
            </a:r>
            <a:endParaRPr lang="en-US" sz="1600" dirty="0">
              <a:solidFill>
                <a:srgbClr val="FF0000"/>
              </a:solidFill>
            </a:endParaRPr>
          </a:p>
        </p:txBody>
      </p:sp>
      <p:sp>
        <p:nvSpPr>
          <p:cNvPr id="22" name="Rectangle 21"/>
          <p:cNvSpPr/>
          <p:nvPr/>
        </p:nvSpPr>
        <p:spPr>
          <a:xfrm>
            <a:off x="1762357" y="2750867"/>
            <a:ext cx="5837888" cy="338554"/>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判例表，显示本案所引用的判例以及其后续的法律处置</a:t>
            </a:r>
            <a:endParaRPr lang="en-US" sz="1600" dirty="0">
              <a:solidFill>
                <a:srgbClr val="FF0000"/>
              </a:solidFill>
            </a:endParaRPr>
          </a:p>
        </p:txBody>
      </p:sp>
      <p:cxnSp>
        <p:nvCxnSpPr>
          <p:cNvPr id="30" name="Straight Arrow Connector 29"/>
          <p:cNvCxnSpPr/>
          <p:nvPr/>
        </p:nvCxnSpPr>
        <p:spPr>
          <a:xfrm>
            <a:off x="1649777" y="2512188"/>
            <a:ext cx="269632" cy="18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42257" y="2828083"/>
            <a:ext cx="269632" cy="92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02514" y="1750050"/>
            <a:ext cx="240847" cy="151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231788" y="1749461"/>
            <a:ext cx="3290668" cy="1384995"/>
          </a:xfrm>
          <a:prstGeom prst="rect">
            <a:avLst/>
          </a:prstGeom>
        </p:spPr>
        <p:txBody>
          <a:bodyPr wrap="square">
            <a:spAutoFit/>
          </a:bodyPr>
          <a:lstStyle/>
          <a:p>
            <a:r>
              <a:rPr lang="en-US" sz="2800" b="1" dirty="0" err="1">
                <a:solidFill>
                  <a:srgbClr val="FF0000"/>
                </a:solidFill>
              </a:rPr>
              <a:t>Shepardized</a:t>
            </a:r>
            <a:r>
              <a:rPr lang="zh-CN" altLang="en-US" sz="2800" b="1" dirty="0">
                <a:solidFill>
                  <a:srgbClr val="FF0000"/>
                </a:solidFill>
              </a:rPr>
              <a:t>主页面：</a:t>
            </a:r>
            <a:endParaRPr lang="en-US" altLang="zh-CN" sz="2800" b="1" dirty="0">
              <a:solidFill>
                <a:srgbClr val="FF0000"/>
              </a:solidFill>
            </a:endParaRPr>
          </a:p>
          <a:p>
            <a:endParaRPr lang="en-US" sz="2800" b="1" dirty="0">
              <a:solidFill>
                <a:srgbClr val="FF0000"/>
              </a:solidFill>
            </a:endParaRPr>
          </a:p>
          <a:p>
            <a:endParaRPr lang="en-US" sz="2800" dirty="0">
              <a:solidFill>
                <a:srgbClr val="FF0000"/>
              </a:solidFill>
            </a:endParaRPr>
          </a:p>
        </p:txBody>
      </p:sp>
      <p:sp>
        <p:nvSpPr>
          <p:cNvPr id="42" name="Rectangle 41"/>
          <p:cNvSpPr/>
          <p:nvPr/>
        </p:nvSpPr>
        <p:spPr>
          <a:xfrm>
            <a:off x="7231788" y="2770852"/>
            <a:ext cx="3413466"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引证判例清单是默认页面，可在</a:t>
            </a:r>
            <a:r>
              <a:rPr lang="en-US" dirty="0">
                <a:solidFill>
                  <a:srgbClr val="FF0000"/>
                </a:solidFill>
                <a:latin typeface="Calibri" panose="020F0502020204030204" pitchFamily="34" charset="0"/>
                <a:ea typeface="黑体" panose="02010609060101010101" pitchFamily="49" charset="-122"/>
              </a:rPr>
              <a:t>List</a:t>
            </a:r>
            <a:r>
              <a:rPr lang="zh-CN" altLang="en-US" dirty="0">
                <a:solidFill>
                  <a:srgbClr val="FF0000"/>
                </a:solidFill>
                <a:latin typeface="黑体" panose="02010609060101010101" pitchFamily="49" charset="-122"/>
                <a:ea typeface="黑体" panose="02010609060101010101" pitchFamily="49" charset="-122"/>
              </a:rPr>
              <a:t>页面上查阅引证文献。 </a:t>
            </a:r>
          </a:p>
        </p:txBody>
      </p:sp>
      <p:sp>
        <p:nvSpPr>
          <p:cNvPr id="45" name="Right Arrow 44"/>
          <p:cNvSpPr/>
          <p:nvPr/>
        </p:nvSpPr>
        <p:spPr>
          <a:xfrm>
            <a:off x="3725839" y="1992340"/>
            <a:ext cx="3505949" cy="169277"/>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8F21823-1ED4-4967-B13A-63BF696F7A71}"/>
              </a:ext>
            </a:extLst>
          </p:cNvPr>
          <p:cNvSpPr>
            <a:spLocks noGrp="1"/>
          </p:cNvSpPr>
          <p:nvPr>
            <p:ph type="sldNum" sz="quarter" idx="12"/>
          </p:nvPr>
        </p:nvSpPr>
        <p:spPr/>
        <p:txBody>
          <a:bodyPr/>
          <a:lstStyle/>
          <a:p>
            <a:fld id="{AFAE5B16-0F33-4EE9-AE34-61D676368225}" type="slidenum">
              <a:rPr lang="zh-CN" altLang="en-US" smtClean="0"/>
              <a:t>63</a:t>
            </a:fld>
            <a:endParaRPr lang="zh-CN" altLang="en-US"/>
          </a:p>
        </p:txBody>
      </p:sp>
    </p:spTree>
    <p:custDataLst>
      <p:tags r:id="rId1"/>
    </p:custDataLst>
    <p:extLst>
      <p:ext uri="{BB962C8B-B14F-4D97-AF65-F5344CB8AC3E}">
        <p14:creationId xmlns:p14="http://schemas.microsoft.com/office/powerpoint/2010/main" val="1940302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9737"/>
          <a:stretch/>
        </p:blipFill>
        <p:spPr>
          <a:xfrm>
            <a:off x="232013" y="887397"/>
            <a:ext cx="3452884" cy="5134288"/>
          </a:xfrm>
          <a:prstGeom prst="rect">
            <a:avLst/>
          </a:prstGeom>
        </p:spPr>
      </p:pic>
      <p:sp>
        <p:nvSpPr>
          <p:cNvPr id="17" name="Rectangle 16"/>
          <p:cNvSpPr/>
          <p:nvPr/>
        </p:nvSpPr>
        <p:spPr>
          <a:xfrm>
            <a:off x="5129722" y="1165446"/>
            <a:ext cx="1717867" cy="400110"/>
          </a:xfrm>
          <a:prstGeom prst="rect">
            <a:avLst/>
          </a:prstGeom>
        </p:spPr>
        <p:txBody>
          <a:bodyPr wrap="square">
            <a:spAutoFit/>
          </a:bodyPr>
          <a:lstStyle/>
          <a:p>
            <a:r>
              <a:rPr lang="zh-CN" altLang="en-US" sz="2000" dirty="0">
                <a:solidFill>
                  <a:srgbClr val="FF0000"/>
                </a:solidFill>
                <a:latin typeface="黑体" panose="02010609060101010101" pitchFamily="49" charset="-122"/>
                <a:ea typeface="黑体" panose="02010609060101010101" pitchFamily="49" charset="-122"/>
              </a:rPr>
              <a:t>点击上诉历史</a:t>
            </a:r>
            <a:endParaRPr lang="en-US" sz="2000" dirty="0">
              <a:solidFill>
                <a:srgbClr val="FF0000"/>
              </a:solidFill>
            </a:endParaRPr>
          </a:p>
        </p:txBody>
      </p:sp>
      <p:sp>
        <p:nvSpPr>
          <p:cNvPr id="5" name="Rectangle 4"/>
          <p:cNvSpPr/>
          <p:nvPr/>
        </p:nvSpPr>
        <p:spPr>
          <a:xfrm>
            <a:off x="4206859" y="1977721"/>
            <a:ext cx="3759230" cy="646331"/>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可以更清楚的认识本案在历经各个不同管辖法院后的「生命周期」 </a:t>
            </a:r>
            <a:endParaRPr lang="en-US" dirty="0">
              <a:solidFill>
                <a:srgbClr val="FF0000"/>
              </a:solidFill>
            </a:endParaRPr>
          </a:p>
        </p:txBody>
      </p:sp>
      <p:sp>
        <p:nvSpPr>
          <p:cNvPr id="8" name="Down Arrow 7"/>
          <p:cNvSpPr/>
          <p:nvPr/>
        </p:nvSpPr>
        <p:spPr>
          <a:xfrm>
            <a:off x="5685694" y="2890358"/>
            <a:ext cx="605924" cy="917332"/>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84897" y="4019954"/>
            <a:ext cx="5773002" cy="369332"/>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画面会出现引证文献清单，即可在页面上观看上诉历史。 </a:t>
            </a:r>
            <a:endParaRPr lang="en-US" dirty="0">
              <a:solidFill>
                <a:srgbClr val="FF0000"/>
              </a:solidFill>
            </a:endParaRPr>
          </a:p>
        </p:txBody>
      </p:sp>
      <p:sp>
        <p:nvSpPr>
          <p:cNvPr id="27" name="Down Arrow 26"/>
          <p:cNvSpPr/>
          <p:nvPr/>
        </p:nvSpPr>
        <p:spPr>
          <a:xfrm>
            <a:off x="5685694" y="4638773"/>
            <a:ext cx="605924" cy="114641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endCxn id="17" idx="1"/>
          </p:cNvCxnSpPr>
          <p:nvPr/>
        </p:nvCxnSpPr>
        <p:spPr>
          <a:xfrm flipV="1">
            <a:off x="1460310" y="1365501"/>
            <a:ext cx="3669412" cy="558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416E191-4B6F-4B2B-B0E0-C44878B71AE4}"/>
              </a:ext>
            </a:extLst>
          </p:cNvPr>
          <p:cNvSpPr>
            <a:spLocks noGrp="1"/>
          </p:cNvSpPr>
          <p:nvPr>
            <p:ph type="sldNum" sz="quarter" idx="12"/>
          </p:nvPr>
        </p:nvSpPr>
        <p:spPr/>
        <p:txBody>
          <a:bodyPr/>
          <a:lstStyle/>
          <a:p>
            <a:fld id="{AFAE5B16-0F33-4EE9-AE34-61D676368225}" type="slidenum">
              <a:rPr lang="zh-CN" altLang="en-US" smtClean="0"/>
              <a:t>64</a:t>
            </a:fld>
            <a:endParaRPr lang="zh-CN" altLang="en-US"/>
          </a:p>
        </p:txBody>
      </p:sp>
    </p:spTree>
    <p:custDataLst>
      <p:tags r:id="rId1"/>
    </p:custDataLst>
    <p:extLst>
      <p:ext uri="{BB962C8B-B14F-4D97-AF65-F5344CB8AC3E}">
        <p14:creationId xmlns:p14="http://schemas.microsoft.com/office/powerpoint/2010/main" val="17786177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69" y="1145850"/>
            <a:ext cx="11713513" cy="4586210"/>
          </a:xfrm>
          <a:prstGeom prst="rect">
            <a:avLst/>
          </a:prstGeom>
        </p:spPr>
      </p:pic>
      <p:sp>
        <p:nvSpPr>
          <p:cNvPr id="6" name="Down Arrow 5"/>
          <p:cNvSpPr/>
          <p:nvPr/>
        </p:nvSpPr>
        <p:spPr>
          <a:xfrm>
            <a:off x="11136572" y="3234520"/>
            <a:ext cx="272955" cy="2538484"/>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C8CD8B8-E31F-4E6F-8208-EAE686AE1F68}"/>
              </a:ext>
            </a:extLst>
          </p:cNvPr>
          <p:cNvSpPr>
            <a:spLocks noGrp="1"/>
          </p:cNvSpPr>
          <p:nvPr>
            <p:ph type="sldNum" sz="quarter" idx="12"/>
          </p:nvPr>
        </p:nvSpPr>
        <p:spPr/>
        <p:txBody>
          <a:bodyPr/>
          <a:lstStyle/>
          <a:p>
            <a:fld id="{AFAE5B16-0F33-4EE9-AE34-61D676368225}" type="slidenum">
              <a:rPr lang="zh-CN" altLang="en-US" smtClean="0"/>
              <a:t>65</a:t>
            </a:fld>
            <a:endParaRPr lang="zh-CN" altLang="en-US"/>
          </a:p>
        </p:txBody>
      </p:sp>
    </p:spTree>
    <p:custDataLst>
      <p:tags r:id="rId1"/>
    </p:custDataLst>
    <p:extLst>
      <p:ext uri="{BB962C8B-B14F-4D97-AF65-F5344CB8AC3E}">
        <p14:creationId xmlns:p14="http://schemas.microsoft.com/office/powerpoint/2010/main" val="39032503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3704795" y="1060692"/>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在适合打印页面点击</a:t>
            </a:r>
            <a:r>
              <a:rPr lang="en-US" altLang="zh-CN" dirty="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
        <p:nvSpPr>
          <p:cNvPr id="3" name="Slide Number Placeholder 2">
            <a:extLst>
              <a:ext uri="{FF2B5EF4-FFF2-40B4-BE49-F238E27FC236}">
                <a16:creationId xmlns:a16="http://schemas.microsoft.com/office/drawing/2014/main" id="{006AA010-C01F-4B41-B528-6B2A8024693C}"/>
              </a:ext>
            </a:extLst>
          </p:cNvPr>
          <p:cNvSpPr>
            <a:spLocks noGrp="1"/>
          </p:cNvSpPr>
          <p:nvPr>
            <p:ph type="sldNum" sz="quarter" idx="12"/>
          </p:nvPr>
        </p:nvSpPr>
        <p:spPr/>
        <p:txBody>
          <a:bodyPr/>
          <a:lstStyle/>
          <a:p>
            <a:fld id="{AFAE5B16-0F33-4EE9-AE34-61D676368225}" type="slidenum">
              <a:rPr lang="zh-CN" altLang="en-US" smtClean="0"/>
              <a:t>66</a:t>
            </a:fld>
            <a:endParaRPr lang="zh-CN" altLang="en-US"/>
          </a:p>
        </p:txBody>
      </p:sp>
    </p:spTree>
    <p:custDataLst>
      <p:tags r:id="rId1"/>
    </p:custDataLst>
    <p:extLst>
      <p:ext uri="{BB962C8B-B14F-4D97-AF65-F5344CB8AC3E}">
        <p14:creationId xmlns:p14="http://schemas.microsoft.com/office/powerpoint/2010/main" val="320708713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7" y="1020556"/>
            <a:ext cx="2031325" cy="369332"/>
          </a:xfrm>
          <a:prstGeom prst="rect">
            <a:avLst/>
          </a:prstGeom>
        </p:spPr>
        <p:txBody>
          <a:bodyPr wrap="none">
            <a:spAutoFit/>
          </a:bodyPr>
          <a:lstStyle/>
          <a:p>
            <a:r>
              <a:rPr lang="zh-CN" altLang="en-US" b="1" dirty="0">
                <a:solidFill>
                  <a:srgbClr val="FF0000"/>
                </a:solidFill>
              </a:rPr>
              <a:t>了解地图图示意义</a:t>
            </a:r>
            <a:endParaRPr lang="en-US" b="1" dirty="0">
              <a:solidFill>
                <a:srgbClr val="FF0000"/>
              </a:solidFill>
            </a:endParaRPr>
          </a:p>
        </p:txBody>
      </p:sp>
      <p:sp>
        <p:nvSpPr>
          <p:cNvPr id="8" name="Oval 7"/>
          <p:cNvSpPr/>
          <p:nvPr/>
        </p:nvSpPr>
        <p:spPr>
          <a:xfrm>
            <a:off x="702859" y="1020556"/>
            <a:ext cx="593678"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004" y="1471372"/>
            <a:ext cx="4308632" cy="4422017"/>
          </a:xfrm>
          <a:prstGeom prst="rect">
            <a:avLst/>
          </a:prstGeom>
        </p:spPr>
      </p:pic>
      <p:sp>
        <p:nvSpPr>
          <p:cNvPr id="4" name="Slide Number Placeholder 3">
            <a:extLst>
              <a:ext uri="{FF2B5EF4-FFF2-40B4-BE49-F238E27FC236}">
                <a16:creationId xmlns:a16="http://schemas.microsoft.com/office/drawing/2014/main" id="{B716E29B-BF95-45BD-BC35-8228CAD24D46}"/>
              </a:ext>
            </a:extLst>
          </p:cNvPr>
          <p:cNvSpPr>
            <a:spLocks noGrp="1"/>
          </p:cNvSpPr>
          <p:nvPr>
            <p:ph type="sldNum" sz="quarter" idx="12"/>
          </p:nvPr>
        </p:nvSpPr>
        <p:spPr/>
        <p:txBody>
          <a:bodyPr/>
          <a:lstStyle/>
          <a:p>
            <a:fld id="{AFAE5B16-0F33-4EE9-AE34-61D676368225}" type="slidenum">
              <a:rPr lang="zh-CN" altLang="en-US" smtClean="0"/>
              <a:t>67</a:t>
            </a:fld>
            <a:endParaRPr lang="zh-CN" altLang="en-US"/>
          </a:p>
        </p:txBody>
      </p:sp>
    </p:spTree>
    <p:custDataLst>
      <p:tags r:id="rId1"/>
    </p:custDataLst>
    <p:extLst>
      <p:ext uri="{BB962C8B-B14F-4D97-AF65-F5344CB8AC3E}">
        <p14:creationId xmlns:p14="http://schemas.microsoft.com/office/powerpoint/2010/main" val="11561577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6" y="1020556"/>
            <a:ext cx="5903229" cy="369332"/>
          </a:xfrm>
          <a:prstGeom prst="rect">
            <a:avLst/>
          </a:prstGeom>
        </p:spPr>
        <p:txBody>
          <a:bodyPr wrap="square">
            <a:spAutoFit/>
          </a:bodyPr>
          <a:lstStyle/>
          <a:p>
            <a:r>
              <a:rPr lang="zh-CN" altLang="en-US" b="1" dirty="0">
                <a:solidFill>
                  <a:srgbClr val="FF0000"/>
                </a:solidFill>
              </a:rPr>
              <a:t>更改地图标记内容，包括标签、间接历史与文件数量等。 </a:t>
            </a:r>
            <a:endParaRPr lang="en-US" b="1" dirty="0">
              <a:solidFill>
                <a:srgbClr val="FF0000"/>
              </a:solidFill>
            </a:endParaRPr>
          </a:p>
        </p:txBody>
      </p:sp>
      <p:sp>
        <p:nvSpPr>
          <p:cNvPr id="8" name="Oval 7"/>
          <p:cNvSpPr/>
          <p:nvPr/>
        </p:nvSpPr>
        <p:spPr>
          <a:xfrm>
            <a:off x="1280459" y="994068"/>
            <a:ext cx="1380854"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640" y="1458128"/>
            <a:ext cx="4308632" cy="3200342"/>
          </a:xfrm>
          <a:prstGeom prst="rect">
            <a:avLst/>
          </a:prstGeom>
        </p:spPr>
      </p:pic>
      <p:sp>
        <p:nvSpPr>
          <p:cNvPr id="4" name="Slide Number Placeholder 3">
            <a:extLst>
              <a:ext uri="{FF2B5EF4-FFF2-40B4-BE49-F238E27FC236}">
                <a16:creationId xmlns:a16="http://schemas.microsoft.com/office/drawing/2014/main" id="{56898DBC-738F-4012-896B-5F857EF9F016}"/>
              </a:ext>
            </a:extLst>
          </p:cNvPr>
          <p:cNvSpPr>
            <a:spLocks noGrp="1"/>
          </p:cNvSpPr>
          <p:nvPr>
            <p:ph type="sldNum" sz="quarter" idx="12"/>
          </p:nvPr>
        </p:nvSpPr>
        <p:spPr/>
        <p:txBody>
          <a:bodyPr/>
          <a:lstStyle/>
          <a:p>
            <a:fld id="{AFAE5B16-0F33-4EE9-AE34-61D676368225}" type="slidenum">
              <a:rPr lang="zh-CN" altLang="en-US" smtClean="0"/>
              <a:t>68</a:t>
            </a:fld>
            <a:endParaRPr lang="zh-CN" altLang="en-US"/>
          </a:p>
        </p:txBody>
      </p:sp>
    </p:spTree>
    <p:custDataLst>
      <p:tags r:id="rId1"/>
    </p:custDataLst>
    <p:extLst>
      <p:ext uri="{BB962C8B-B14F-4D97-AF65-F5344CB8AC3E}">
        <p14:creationId xmlns:p14="http://schemas.microsoft.com/office/powerpoint/2010/main" val="416964830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7485226" y="1628419"/>
            <a:ext cx="3910656" cy="646331"/>
          </a:xfrm>
          <a:prstGeom prst="rect">
            <a:avLst/>
          </a:prstGeom>
        </p:spPr>
        <p:txBody>
          <a:bodyPr wrap="square">
            <a:spAutoFit/>
          </a:bodyPr>
          <a:lstStyle/>
          <a:p>
            <a:r>
              <a:rPr lang="zh-CN" altLang="en-US" b="1" dirty="0">
                <a:solidFill>
                  <a:srgbClr val="FF0000"/>
                </a:solidFill>
              </a:rPr>
              <a:t>缩放</a:t>
            </a:r>
            <a:r>
              <a:rPr lang="en-US" b="1" dirty="0" err="1">
                <a:solidFill>
                  <a:srgbClr val="FF0000"/>
                </a:solidFill>
              </a:rPr>
              <a:t>Shepardized</a:t>
            </a:r>
            <a:r>
              <a:rPr lang="zh-CN" altLang="en-US" b="1" dirty="0">
                <a:solidFill>
                  <a:srgbClr val="FF0000"/>
                </a:solidFill>
              </a:rPr>
              <a:t>引文地图，可转为全荧幕观看或分别扩大</a:t>
            </a:r>
            <a:r>
              <a:rPr lang="en-US" altLang="zh-CN" b="1" dirty="0">
                <a:solidFill>
                  <a:srgbClr val="FF0000"/>
                </a:solidFill>
              </a:rPr>
              <a:t>/</a:t>
            </a:r>
            <a:r>
              <a:rPr lang="zh-CN" altLang="en-US" b="1" dirty="0">
                <a:solidFill>
                  <a:srgbClr val="FF0000"/>
                </a:solidFill>
              </a:rPr>
              <a:t>缩小地图</a:t>
            </a:r>
            <a:endParaRPr lang="en-US" b="1" dirty="0">
              <a:solidFill>
                <a:srgbClr val="FF0000"/>
              </a:solidFill>
            </a:endParaRPr>
          </a:p>
        </p:txBody>
      </p:sp>
      <p:sp>
        <p:nvSpPr>
          <p:cNvPr id="11" name="Oval 10"/>
          <p:cNvSpPr/>
          <p:nvPr/>
        </p:nvSpPr>
        <p:spPr>
          <a:xfrm>
            <a:off x="10236978" y="778573"/>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6174543-27DD-4E5B-9448-50E40046DB6D}"/>
              </a:ext>
            </a:extLst>
          </p:cNvPr>
          <p:cNvSpPr>
            <a:spLocks noGrp="1"/>
          </p:cNvSpPr>
          <p:nvPr>
            <p:ph type="sldNum" sz="quarter" idx="12"/>
          </p:nvPr>
        </p:nvSpPr>
        <p:spPr/>
        <p:txBody>
          <a:bodyPr/>
          <a:lstStyle/>
          <a:p>
            <a:fld id="{AFAE5B16-0F33-4EE9-AE34-61D676368225}" type="slidenum">
              <a:rPr lang="zh-CN" altLang="en-US" smtClean="0"/>
              <a:t>69</a:t>
            </a:fld>
            <a:endParaRPr lang="zh-CN" altLang="en-US"/>
          </a:p>
        </p:txBody>
      </p:sp>
    </p:spTree>
    <p:custDataLst>
      <p:tags r:id="rId1"/>
    </p:custDataLst>
    <p:extLst>
      <p:ext uri="{BB962C8B-B14F-4D97-AF65-F5344CB8AC3E}">
        <p14:creationId xmlns:p14="http://schemas.microsoft.com/office/powerpoint/2010/main" val="13542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124" t="617" r="230" b="56651"/>
          <a:stretch/>
        </p:blipFill>
        <p:spPr>
          <a:xfrm>
            <a:off x="383522" y="990992"/>
            <a:ext cx="11405903" cy="259836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22" y="3620016"/>
            <a:ext cx="10316324" cy="2135854"/>
          </a:xfrm>
          <a:prstGeom prst="rect">
            <a:avLst/>
          </a:prstGeom>
        </p:spPr>
      </p:pic>
      <p:sp>
        <p:nvSpPr>
          <p:cNvPr id="9" name="TextBox 8"/>
          <p:cNvSpPr txBox="1"/>
          <p:nvPr/>
        </p:nvSpPr>
        <p:spPr>
          <a:xfrm>
            <a:off x="526680" y="4380582"/>
            <a:ext cx="598241" cy="338554"/>
          </a:xfrm>
          <a:prstGeom prst="rect">
            <a:avLst/>
          </a:prstGeom>
          <a:noFill/>
        </p:spPr>
        <p:txBody>
          <a:bodyPr wrap="none" rtlCol="0">
            <a:spAutoFit/>
          </a:bodyPr>
          <a:lstStyle/>
          <a:p>
            <a:r>
              <a:rPr lang="zh-CN" altLang="en-US" sz="1600" b="1" dirty="0">
                <a:solidFill>
                  <a:srgbClr val="FF0000"/>
                </a:solidFill>
              </a:rPr>
              <a:t>法典</a:t>
            </a:r>
            <a:endParaRPr lang="en-US" sz="1600" b="1" dirty="0">
              <a:solidFill>
                <a:srgbClr val="FF0000"/>
              </a:solidFill>
            </a:endParaRPr>
          </a:p>
        </p:txBody>
      </p:sp>
      <p:sp>
        <p:nvSpPr>
          <p:cNvPr id="10" name="TextBox 9"/>
          <p:cNvSpPr txBox="1"/>
          <p:nvPr/>
        </p:nvSpPr>
        <p:spPr>
          <a:xfrm>
            <a:off x="513032" y="4885301"/>
            <a:ext cx="1011815" cy="338554"/>
          </a:xfrm>
          <a:prstGeom prst="rect">
            <a:avLst/>
          </a:prstGeom>
          <a:noFill/>
        </p:spPr>
        <p:txBody>
          <a:bodyPr wrap="none" rtlCol="0">
            <a:spAutoFit/>
          </a:bodyPr>
          <a:lstStyle/>
          <a:p>
            <a:r>
              <a:rPr lang="zh-CN" altLang="en-US" sz="1600" b="1" dirty="0">
                <a:solidFill>
                  <a:srgbClr val="FF0000"/>
                </a:solidFill>
              </a:rPr>
              <a:t>法案全文</a:t>
            </a:r>
            <a:endParaRPr lang="en-US" sz="1600" b="1" dirty="0">
              <a:solidFill>
                <a:srgbClr val="FF0000"/>
              </a:solidFill>
            </a:endParaRPr>
          </a:p>
        </p:txBody>
      </p:sp>
      <p:sp>
        <p:nvSpPr>
          <p:cNvPr id="11" name="TextBox 10"/>
          <p:cNvSpPr txBox="1"/>
          <p:nvPr/>
        </p:nvSpPr>
        <p:spPr>
          <a:xfrm>
            <a:off x="513032" y="5362724"/>
            <a:ext cx="1011815" cy="338554"/>
          </a:xfrm>
          <a:prstGeom prst="rect">
            <a:avLst/>
          </a:prstGeom>
          <a:noFill/>
        </p:spPr>
        <p:txBody>
          <a:bodyPr wrap="none" rtlCol="0">
            <a:spAutoFit/>
          </a:bodyPr>
          <a:lstStyle/>
          <a:p>
            <a:r>
              <a:rPr lang="zh-CN" altLang="en-US" sz="1600" b="1" dirty="0">
                <a:solidFill>
                  <a:srgbClr val="FF0000"/>
                </a:solidFill>
              </a:rPr>
              <a:t>法案追踪</a:t>
            </a:r>
            <a:endParaRPr lang="en-US" sz="1600" b="1" dirty="0">
              <a:solidFill>
                <a:srgbClr val="FF0000"/>
              </a:solidFill>
            </a:endParaRPr>
          </a:p>
        </p:txBody>
      </p:sp>
      <p:sp>
        <p:nvSpPr>
          <p:cNvPr id="13" name="TextBox 12"/>
          <p:cNvSpPr txBox="1"/>
          <p:nvPr/>
        </p:nvSpPr>
        <p:spPr>
          <a:xfrm>
            <a:off x="3229192" y="4403981"/>
            <a:ext cx="1011815" cy="338554"/>
          </a:xfrm>
          <a:prstGeom prst="rect">
            <a:avLst/>
          </a:prstGeom>
          <a:noFill/>
        </p:spPr>
        <p:txBody>
          <a:bodyPr wrap="none" rtlCol="0">
            <a:spAutoFit/>
          </a:bodyPr>
          <a:lstStyle/>
          <a:p>
            <a:r>
              <a:rPr lang="zh-CN" altLang="en-US" sz="1600" b="1" dirty="0">
                <a:solidFill>
                  <a:srgbClr val="FF0000"/>
                </a:solidFill>
              </a:rPr>
              <a:t>国会记录</a:t>
            </a:r>
            <a:endParaRPr lang="en-US" sz="1600" b="1" dirty="0">
              <a:solidFill>
                <a:srgbClr val="FF0000"/>
              </a:solidFill>
            </a:endParaRPr>
          </a:p>
        </p:txBody>
      </p:sp>
      <p:sp>
        <p:nvSpPr>
          <p:cNvPr id="14" name="TextBox 13"/>
          <p:cNvSpPr txBox="1"/>
          <p:nvPr/>
        </p:nvSpPr>
        <p:spPr>
          <a:xfrm>
            <a:off x="5883277" y="4413919"/>
            <a:ext cx="1011815" cy="338554"/>
          </a:xfrm>
          <a:prstGeom prst="rect">
            <a:avLst/>
          </a:prstGeom>
          <a:noFill/>
        </p:spPr>
        <p:txBody>
          <a:bodyPr wrap="none" rtlCol="0">
            <a:spAutoFit/>
          </a:bodyPr>
          <a:lstStyle/>
          <a:p>
            <a:r>
              <a:rPr lang="zh-CN" altLang="en-US" sz="1600" b="1" dirty="0">
                <a:solidFill>
                  <a:srgbClr val="FF0000"/>
                </a:solidFill>
              </a:rPr>
              <a:t>法院规则</a:t>
            </a:r>
            <a:endParaRPr lang="en-US" sz="1600" b="1" dirty="0">
              <a:solidFill>
                <a:srgbClr val="FF0000"/>
              </a:solidFill>
            </a:endParaRPr>
          </a:p>
        </p:txBody>
      </p:sp>
      <p:sp>
        <p:nvSpPr>
          <p:cNvPr id="15" name="TextBox 14"/>
          <p:cNvSpPr txBox="1"/>
          <p:nvPr/>
        </p:nvSpPr>
        <p:spPr>
          <a:xfrm>
            <a:off x="3229191" y="4890456"/>
            <a:ext cx="598241" cy="338554"/>
          </a:xfrm>
          <a:prstGeom prst="rect">
            <a:avLst/>
          </a:prstGeom>
          <a:noFill/>
        </p:spPr>
        <p:txBody>
          <a:bodyPr wrap="none" rtlCol="0">
            <a:spAutoFit/>
          </a:bodyPr>
          <a:lstStyle/>
          <a:p>
            <a:r>
              <a:rPr lang="zh-CN" altLang="en-US" sz="1600" b="1" dirty="0">
                <a:solidFill>
                  <a:srgbClr val="FF0000"/>
                </a:solidFill>
              </a:rPr>
              <a:t>宪法</a:t>
            </a:r>
            <a:endParaRPr lang="en-US" sz="1600" b="1" dirty="0">
              <a:solidFill>
                <a:srgbClr val="FF0000"/>
              </a:solidFill>
            </a:endParaRPr>
          </a:p>
        </p:txBody>
      </p:sp>
      <p:sp>
        <p:nvSpPr>
          <p:cNvPr id="16" name="TextBox 15"/>
          <p:cNvSpPr txBox="1"/>
          <p:nvPr/>
        </p:nvSpPr>
        <p:spPr>
          <a:xfrm>
            <a:off x="3225743" y="5362724"/>
            <a:ext cx="1011815" cy="338554"/>
          </a:xfrm>
          <a:prstGeom prst="rect">
            <a:avLst/>
          </a:prstGeom>
          <a:noFill/>
        </p:spPr>
        <p:txBody>
          <a:bodyPr wrap="none" rtlCol="0">
            <a:spAutoFit/>
          </a:bodyPr>
          <a:lstStyle/>
          <a:p>
            <a:r>
              <a:rPr lang="zh-CN" altLang="en-US" sz="1600" b="1" dirty="0">
                <a:solidFill>
                  <a:srgbClr val="FF0000"/>
                </a:solidFill>
              </a:rPr>
              <a:t>法院命令</a:t>
            </a:r>
            <a:endParaRPr lang="en-US" sz="1600" b="1" dirty="0">
              <a:solidFill>
                <a:srgbClr val="FF0000"/>
              </a:solidFill>
            </a:endParaRPr>
          </a:p>
        </p:txBody>
      </p:sp>
      <p:sp>
        <p:nvSpPr>
          <p:cNvPr id="17" name="TextBox 16"/>
          <p:cNvSpPr txBox="1"/>
          <p:nvPr/>
        </p:nvSpPr>
        <p:spPr>
          <a:xfrm>
            <a:off x="5886250" y="4886559"/>
            <a:ext cx="1011815" cy="338554"/>
          </a:xfrm>
          <a:prstGeom prst="rect">
            <a:avLst/>
          </a:prstGeom>
          <a:noFill/>
        </p:spPr>
        <p:txBody>
          <a:bodyPr wrap="none" rtlCol="0">
            <a:spAutoFit/>
          </a:bodyPr>
          <a:lstStyle/>
          <a:p>
            <a:r>
              <a:rPr lang="zh-CN" altLang="en-US" sz="1600" b="1" dirty="0">
                <a:solidFill>
                  <a:srgbClr val="FF0000"/>
                </a:solidFill>
              </a:rPr>
              <a:t>立法历史</a:t>
            </a:r>
            <a:endParaRPr lang="en-US" sz="1600" b="1" dirty="0">
              <a:solidFill>
                <a:srgbClr val="FF0000"/>
              </a:solidFill>
            </a:endParaRPr>
          </a:p>
        </p:txBody>
      </p:sp>
      <p:sp>
        <p:nvSpPr>
          <p:cNvPr id="18" name="TextBox 17"/>
          <p:cNvSpPr txBox="1"/>
          <p:nvPr/>
        </p:nvSpPr>
        <p:spPr>
          <a:xfrm>
            <a:off x="5883276" y="5546376"/>
            <a:ext cx="2045753" cy="338554"/>
          </a:xfrm>
          <a:prstGeom prst="rect">
            <a:avLst/>
          </a:prstGeom>
          <a:noFill/>
        </p:spPr>
        <p:txBody>
          <a:bodyPr wrap="none" rtlCol="0">
            <a:spAutoFit/>
          </a:bodyPr>
          <a:lstStyle/>
          <a:p>
            <a:r>
              <a:rPr lang="zh-CN" altLang="en-US" sz="1600" b="1" dirty="0">
                <a:solidFill>
                  <a:srgbClr val="FF0000"/>
                </a:solidFill>
              </a:rPr>
              <a:t>示范法案及统一法典</a:t>
            </a:r>
            <a:endParaRPr lang="en-US" sz="1600" b="1" dirty="0">
              <a:solidFill>
                <a:srgbClr val="FF0000"/>
              </a:solidFill>
            </a:endParaRPr>
          </a:p>
        </p:txBody>
      </p:sp>
      <p:sp>
        <p:nvSpPr>
          <p:cNvPr id="19" name="TextBox 18"/>
          <p:cNvSpPr txBox="1"/>
          <p:nvPr/>
        </p:nvSpPr>
        <p:spPr>
          <a:xfrm>
            <a:off x="8537362" y="4395488"/>
            <a:ext cx="1011815" cy="338554"/>
          </a:xfrm>
          <a:prstGeom prst="rect">
            <a:avLst/>
          </a:prstGeom>
          <a:noFill/>
        </p:spPr>
        <p:txBody>
          <a:bodyPr wrap="none" rtlCol="0">
            <a:spAutoFit/>
          </a:bodyPr>
          <a:lstStyle/>
          <a:p>
            <a:r>
              <a:rPr lang="zh-CN" altLang="en-US" sz="1600" b="1" dirty="0">
                <a:solidFill>
                  <a:srgbClr val="FF0000"/>
                </a:solidFill>
              </a:rPr>
              <a:t>市政规范</a:t>
            </a:r>
            <a:endParaRPr lang="en-US" sz="1600" b="1" dirty="0">
              <a:solidFill>
                <a:srgbClr val="FF0000"/>
              </a:solidFill>
            </a:endParaRPr>
          </a:p>
        </p:txBody>
      </p:sp>
      <p:sp>
        <p:nvSpPr>
          <p:cNvPr id="20" name="TextBox 19"/>
          <p:cNvSpPr txBox="1"/>
          <p:nvPr/>
        </p:nvSpPr>
        <p:spPr>
          <a:xfrm>
            <a:off x="8551010" y="4858005"/>
            <a:ext cx="598241" cy="338554"/>
          </a:xfrm>
          <a:prstGeom prst="rect">
            <a:avLst/>
          </a:prstGeom>
          <a:noFill/>
        </p:spPr>
        <p:txBody>
          <a:bodyPr wrap="none" rtlCol="0">
            <a:spAutoFit/>
          </a:bodyPr>
          <a:lstStyle/>
          <a:p>
            <a:r>
              <a:rPr lang="zh-CN" altLang="en-US" sz="1600" b="1" dirty="0">
                <a:solidFill>
                  <a:srgbClr val="FF0000"/>
                </a:solidFill>
              </a:rPr>
              <a:t>公法</a:t>
            </a:r>
            <a:endParaRPr lang="en-US" sz="1600" b="1" dirty="0">
              <a:solidFill>
                <a:srgbClr val="FF0000"/>
              </a:solidFill>
            </a:endParaRPr>
          </a:p>
        </p:txBody>
      </p:sp>
      <p:sp>
        <p:nvSpPr>
          <p:cNvPr id="21" name="TextBox 20"/>
          <p:cNvSpPr txBox="1"/>
          <p:nvPr/>
        </p:nvSpPr>
        <p:spPr>
          <a:xfrm>
            <a:off x="8551010" y="5340237"/>
            <a:ext cx="1011815" cy="338554"/>
          </a:xfrm>
          <a:prstGeom prst="rect">
            <a:avLst/>
          </a:prstGeom>
          <a:noFill/>
        </p:spPr>
        <p:txBody>
          <a:bodyPr wrap="none" rtlCol="0">
            <a:spAutoFit/>
          </a:bodyPr>
          <a:lstStyle/>
          <a:p>
            <a:r>
              <a:rPr lang="zh-CN" altLang="en-US" sz="1600" b="1" dirty="0">
                <a:solidFill>
                  <a:srgbClr val="FF0000"/>
                </a:solidFill>
              </a:rPr>
              <a:t>国际条约</a:t>
            </a:r>
            <a:endParaRPr lang="en-US" sz="1600" b="1" dirty="0">
              <a:solidFill>
                <a:srgbClr val="FF0000"/>
              </a:solidFill>
            </a:endParaRPr>
          </a:p>
        </p:txBody>
      </p:sp>
      <p:sp>
        <p:nvSpPr>
          <p:cNvPr id="3" name="Slide Number Placeholder 2">
            <a:extLst>
              <a:ext uri="{FF2B5EF4-FFF2-40B4-BE49-F238E27FC236}">
                <a16:creationId xmlns:a16="http://schemas.microsoft.com/office/drawing/2014/main" id="{AE3EEF10-5F34-47F7-AD17-8CC266859987}"/>
              </a:ext>
            </a:extLst>
          </p:cNvPr>
          <p:cNvSpPr>
            <a:spLocks noGrp="1"/>
          </p:cNvSpPr>
          <p:nvPr>
            <p:ph type="sldNum" sz="quarter" idx="12"/>
          </p:nvPr>
        </p:nvSpPr>
        <p:spPr/>
        <p:txBody>
          <a:bodyPr/>
          <a:lstStyle/>
          <a:p>
            <a:fld id="{AFAE5B16-0F33-4EE9-AE34-61D676368225}" type="slidenum">
              <a:rPr lang="zh-CN" altLang="en-US" smtClean="0"/>
              <a:t>7</a:t>
            </a:fld>
            <a:endParaRPr lang="zh-CN" altLang="en-US"/>
          </a:p>
        </p:txBody>
      </p:sp>
    </p:spTree>
    <p:custDataLst>
      <p:tags r:id="rId1"/>
    </p:custDataLst>
    <p:extLst>
      <p:ext uri="{BB962C8B-B14F-4D97-AF65-F5344CB8AC3E}">
        <p14:creationId xmlns:p14="http://schemas.microsoft.com/office/powerpoint/2010/main" val="2335607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44" y="893584"/>
            <a:ext cx="9735909" cy="5401429"/>
          </a:xfrm>
          <a:prstGeom prst="rect">
            <a:avLst/>
          </a:prstGeom>
        </p:spPr>
      </p:pic>
      <p:sp>
        <p:nvSpPr>
          <p:cNvPr id="9" name="Rectangle 8"/>
          <p:cNvSpPr/>
          <p:nvPr/>
        </p:nvSpPr>
        <p:spPr>
          <a:xfrm>
            <a:off x="6099619" y="3703996"/>
            <a:ext cx="3948137" cy="1200329"/>
          </a:xfrm>
          <a:prstGeom prst="rect">
            <a:avLst/>
          </a:prstGeom>
        </p:spPr>
        <p:txBody>
          <a:bodyPr wrap="square">
            <a:spAutoFit/>
          </a:bodyPr>
          <a:lstStyle/>
          <a:p>
            <a:r>
              <a:rPr lang="zh-CN" altLang="en-US" b="1" dirty="0">
                <a:solidFill>
                  <a:srgbClr val="FF0000"/>
                </a:solidFill>
              </a:rPr>
              <a:t>如要检视诉讼历史中某个重要的判例，只需放大地图找到所在位置，点击该地图图示后，即可开启该文件全文或条列引证文献重点。 </a:t>
            </a:r>
            <a:endParaRPr lang="en-US" b="1" dirty="0">
              <a:solidFill>
                <a:srgbClr val="FF0000"/>
              </a:solidFill>
            </a:endParaRPr>
          </a:p>
        </p:txBody>
      </p:sp>
      <p:sp>
        <p:nvSpPr>
          <p:cNvPr id="10" name="Oval 9"/>
          <p:cNvSpPr/>
          <p:nvPr/>
        </p:nvSpPr>
        <p:spPr>
          <a:xfrm>
            <a:off x="9465769" y="752315"/>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34067" y="893585"/>
            <a:ext cx="603128" cy="498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36464">
            <a:off x="5477334" y="2714291"/>
            <a:ext cx="346096" cy="1098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01254" y="1469284"/>
            <a:ext cx="3046210" cy="646331"/>
          </a:xfrm>
          <a:prstGeom prst="rect">
            <a:avLst/>
          </a:prstGeom>
        </p:spPr>
        <p:txBody>
          <a:bodyPr wrap="square">
            <a:spAutoFit/>
          </a:bodyPr>
          <a:lstStyle/>
          <a:p>
            <a:r>
              <a:rPr lang="zh-CN" altLang="en-US" b="1" dirty="0">
                <a:solidFill>
                  <a:srgbClr val="FF0000"/>
                </a:solidFill>
              </a:rPr>
              <a:t>确认为重要判例，则连接线及</a:t>
            </a:r>
            <a:r>
              <a:rPr lang="en-US" altLang="zh-CN" b="1" dirty="0">
                <a:solidFill>
                  <a:srgbClr val="FF0000"/>
                </a:solidFill>
              </a:rPr>
              <a:t>highlight</a:t>
            </a:r>
            <a:r>
              <a:rPr lang="zh-CN" altLang="en-US" b="1" dirty="0">
                <a:solidFill>
                  <a:srgbClr val="FF0000"/>
                </a:solidFill>
              </a:rPr>
              <a:t>位置变红色</a:t>
            </a:r>
            <a:endParaRPr lang="en-US" b="1" dirty="0">
              <a:solidFill>
                <a:srgbClr val="FF0000"/>
              </a:solidFill>
            </a:endParaRPr>
          </a:p>
        </p:txBody>
      </p:sp>
      <p:cxnSp>
        <p:nvCxnSpPr>
          <p:cNvPr id="17" name="Straight Arrow Connector 16"/>
          <p:cNvCxnSpPr/>
          <p:nvPr/>
        </p:nvCxnSpPr>
        <p:spPr>
          <a:xfrm flipH="1">
            <a:off x="7267248" y="1197655"/>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27593" y="2082250"/>
            <a:ext cx="183314" cy="568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31AC65C-22F8-4B8E-ADA5-19A3658F5388}"/>
              </a:ext>
            </a:extLst>
          </p:cNvPr>
          <p:cNvSpPr>
            <a:spLocks noGrp="1"/>
          </p:cNvSpPr>
          <p:nvPr>
            <p:ph type="sldNum" sz="quarter" idx="12"/>
          </p:nvPr>
        </p:nvSpPr>
        <p:spPr/>
        <p:txBody>
          <a:bodyPr/>
          <a:lstStyle/>
          <a:p>
            <a:fld id="{AFAE5B16-0F33-4EE9-AE34-61D676368225}" type="slidenum">
              <a:rPr lang="zh-CN" altLang="en-US" smtClean="0"/>
              <a:t>70</a:t>
            </a:fld>
            <a:endParaRPr lang="zh-CN" altLang="en-US"/>
          </a:p>
        </p:txBody>
      </p:sp>
    </p:spTree>
    <p:custDataLst>
      <p:tags r:id="rId1"/>
    </p:custDataLst>
    <p:extLst>
      <p:ext uri="{BB962C8B-B14F-4D97-AF65-F5344CB8AC3E}">
        <p14:creationId xmlns:p14="http://schemas.microsoft.com/office/powerpoint/2010/main" val="35491045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8615364" y="659083"/>
            <a:ext cx="2031325" cy="369332"/>
          </a:xfrm>
          <a:prstGeom prst="rect">
            <a:avLst/>
          </a:prstGeom>
        </p:spPr>
        <p:txBody>
          <a:bodyPr wrap="none">
            <a:spAutoFit/>
          </a:bodyPr>
          <a:lstStyle/>
          <a:p>
            <a:r>
              <a:rPr lang="zh-CN" altLang="en-US" b="1" dirty="0">
                <a:solidFill>
                  <a:srgbClr val="FF0000"/>
                </a:solidFill>
              </a:rPr>
              <a:t>可定位到起始文件</a:t>
            </a:r>
            <a:endParaRPr lang="en-US" b="1" dirty="0">
              <a:solidFill>
                <a:srgbClr val="FF0000"/>
              </a:solidFill>
            </a:endParaRPr>
          </a:p>
        </p:txBody>
      </p:sp>
      <p:sp>
        <p:nvSpPr>
          <p:cNvPr id="8" name="Oval 7"/>
          <p:cNvSpPr/>
          <p:nvPr/>
        </p:nvSpPr>
        <p:spPr>
          <a:xfrm>
            <a:off x="9394723" y="961824"/>
            <a:ext cx="472608" cy="46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952" y="1769379"/>
            <a:ext cx="8325744" cy="3812554"/>
          </a:xfrm>
          <a:prstGeom prst="rect">
            <a:avLst/>
          </a:prstGeom>
        </p:spPr>
      </p:pic>
      <p:cxnSp>
        <p:nvCxnSpPr>
          <p:cNvPr id="9" name="Straight Arrow Connector 8"/>
          <p:cNvCxnSpPr/>
          <p:nvPr/>
        </p:nvCxnSpPr>
        <p:spPr>
          <a:xfrm flipH="1">
            <a:off x="6359858" y="1470968"/>
            <a:ext cx="3089457" cy="2749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E8E5B7-A799-4ACE-BB3F-A162885B0F67}"/>
              </a:ext>
            </a:extLst>
          </p:cNvPr>
          <p:cNvSpPr>
            <a:spLocks noGrp="1"/>
          </p:cNvSpPr>
          <p:nvPr>
            <p:ph type="sldNum" sz="quarter" idx="12"/>
          </p:nvPr>
        </p:nvSpPr>
        <p:spPr/>
        <p:txBody>
          <a:bodyPr/>
          <a:lstStyle/>
          <a:p>
            <a:fld id="{AFAE5B16-0F33-4EE9-AE34-61D676368225}" type="slidenum">
              <a:rPr lang="zh-CN" altLang="en-US" smtClean="0"/>
              <a:t>71</a:t>
            </a:fld>
            <a:endParaRPr lang="zh-CN" altLang="en-US"/>
          </a:p>
        </p:txBody>
      </p:sp>
    </p:spTree>
    <p:custDataLst>
      <p:tags r:id="rId1"/>
    </p:custDataLst>
    <p:extLst>
      <p:ext uri="{BB962C8B-B14F-4D97-AF65-F5344CB8AC3E}">
        <p14:creationId xmlns:p14="http://schemas.microsoft.com/office/powerpoint/2010/main" val="4298538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sp>
        <p:nvSpPr>
          <p:cNvPr id="14" name="Oval 13"/>
          <p:cNvSpPr/>
          <p:nvPr/>
        </p:nvSpPr>
        <p:spPr>
          <a:xfrm>
            <a:off x="150003" y="2906435"/>
            <a:ext cx="1158500" cy="320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05456" y="3562399"/>
            <a:ext cx="3517000" cy="2308324"/>
          </a:xfrm>
          <a:prstGeom prst="rect">
            <a:avLst/>
          </a:prstGeom>
        </p:spPr>
        <p:txBody>
          <a:bodyPr wrap="square">
            <a:spAutoFit/>
          </a:bodyPr>
          <a:lstStyle/>
          <a:p>
            <a:r>
              <a:rPr lang="zh-CN" altLang="en-US" b="1" dirty="0">
                <a:solidFill>
                  <a:srgbClr val="FF0000"/>
                </a:solidFill>
              </a:rPr>
              <a:t>依特定法律处置、特殊判例注解、司法管辖层级、时间范围或讨论深度限缩检索，这样能快速过滤引证文献查找到重要判例。</a:t>
            </a:r>
            <a:endParaRPr lang="en-US" altLang="zh-CN" b="1" dirty="0">
              <a:solidFill>
                <a:srgbClr val="FF0000"/>
              </a:solidFill>
            </a:endParaRPr>
          </a:p>
          <a:p>
            <a:r>
              <a:rPr lang="zh-CN" altLang="en-US" b="1" dirty="0">
                <a:solidFill>
                  <a:srgbClr val="FF0000"/>
                </a:solidFill>
              </a:rPr>
              <a:t>点击一个检索过滤条件，就会在 </a:t>
            </a:r>
            <a:r>
              <a:rPr lang="en-US" altLang="zh-CN" b="1" dirty="0">
                <a:solidFill>
                  <a:srgbClr val="FF0000"/>
                </a:solidFill>
              </a:rPr>
              <a:t>Narrow By</a:t>
            </a:r>
            <a:r>
              <a:rPr lang="zh-CN" altLang="en-US" b="1" dirty="0">
                <a:solidFill>
                  <a:srgbClr val="FF0000"/>
                </a:solidFill>
              </a:rPr>
              <a:t>之下显现蓝色字体（如之前页面例子），点击蓝框里的</a:t>
            </a:r>
            <a:r>
              <a:rPr lang="en-US" altLang="zh-CN" b="1" dirty="0">
                <a:solidFill>
                  <a:srgbClr val="FF0000"/>
                </a:solidFill>
              </a:rPr>
              <a:t>×</a:t>
            </a:r>
            <a:r>
              <a:rPr lang="zh-CN" altLang="en-US" b="1" dirty="0">
                <a:solidFill>
                  <a:srgbClr val="FF0000"/>
                </a:solidFill>
              </a:rPr>
              <a:t>可完成检索过滤词的移除</a:t>
            </a:r>
            <a:endParaRPr lang="en-US" b="1" dirty="0">
              <a:solidFill>
                <a:srgbClr val="FF0000"/>
              </a:solidFill>
            </a:endParaRPr>
          </a:p>
        </p:txBody>
      </p:sp>
      <p:cxnSp>
        <p:nvCxnSpPr>
          <p:cNvPr id="36" name="Straight Arrow Connector 35"/>
          <p:cNvCxnSpPr/>
          <p:nvPr/>
        </p:nvCxnSpPr>
        <p:spPr>
          <a:xfrm>
            <a:off x="1417687" y="4900626"/>
            <a:ext cx="5542673" cy="32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31788" y="915026"/>
            <a:ext cx="3290668" cy="523220"/>
          </a:xfrm>
          <a:prstGeom prst="rect">
            <a:avLst/>
          </a:prstGeom>
        </p:spPr>
        <p:txBody>
          <a:bodyPr wrap="square">
            <a:spAutoFit/>
          </a:bodyPr>
          <a:lstStyle/>
          <a:p>
            <a:r>
              <a:rPr lang="en-US" sz="2800" b="1" dirty="0" err="1">
                <a:solidFill>
                  <a:srgbClr val="FF0000"/>
                </a:solidFill>
              </a:rPr>
              <a:t>Shepardized</a:t>
            </a:r>
            <a:r>
              <a:rPr lang="zh-CN" altLang="en-US" sz="2800" b="1" dirty="0">
                <a:solidFill>
                  <a:srgbClr val="FF0000"/>
                </a:solidFill>
              </a:rPr>
              <a:t>主页面</a:t>
            </a:r>
            <a:endParaRPr lang="en-US" sz="2800" dirty="0">
              <a:solidFill>
                <a:srgbClr val="FF0000"/>
              </a:solidFill>
            </a:endParaRPr>
          </a:p>
        </p:txBody>
      </p:sp>
      <p:sp>
        <p:nvSpPr>
          <p:cNvPr id="2" name="Slide Number Placeholder 1">
            <a:extLst>
              <a:ext uri="{FF2B5EF4-FFF2-40B4-BE49-F238E27FC236}">
                <a16:creationId xmlns:a16="http://schemas.microsoft.com/office/drawing/2014/main" id="{85C88F23-C1FC-43AA-B9C4-DB93174CBF93}"/>
              </a:ext>
            </a:extLst>
          </p:cNvPr>
          <p:cNvSpPr>
            <a:spLocks noGrp="1"/>
          </p:cNvSpPr>
          <p:nvPr>
            <p:ph type="sldNum" sz="quarter" idx="12"/>
          </p:nvPr>
        </p:nvSpPr>
        <p:spPr/>
        <p:txBody>
          <a:bodyPr/>
          <a:lstStyle/>
          <a:p>
            <a:fld id="{AFAE5B16-0F33-4EE9-AE34-61D676368225}" type="slidenum">
              <a:rPr lang="zh-CN" altLang="en-US" smtClean="0"/>
              <a:t>72</a:t>
            </a:fld>
            <a:endParaRPr lang="zh-CN" altLang="en-US"/>
          </a:p>
        </p:txBody>
      </p:sp>
    </p:spTree>
    <p:custDataLst>
      <p:tags r:id="rId1"/>
    </p:custDataLst>
    <p:extLst>
      <p:ext uri="{BB962C8B-B14F-4D97-AF65-F5344CB8AC3E}">
        <p14:creationId xmlns:p14="http://schemas.microsoft.com/office/powerpoint/2010/main" val="12951646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8" name="Oval 7"/>
          <p:cNvSpPr/>
          <p:nvPr/>
        </p:nvSpPr>
        <p:spPr>
          <a:xfrm>
            <a:off x="2662523" y="2114752"/>
            <a:ext cx="2777502" cy="332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13384" y="3146619"/>
            <a:ext cx="1928157" cy="388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62523" y="2559471"/>
            <a:ext cx="4570482"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一个句子快速表明本案后续的案件历史发展</a:t>
            </a:r>
            <a:endParaRPr lang="en-US" dirty="0">
              <a:solidFill>
                <a:srgbClr val="FF0000"/>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804"/>
          <a:stretch/>
        </p:blipFill>
        <p:spPr>
          <a:xfrm>
            <a:off x="8952059" y="3589359"/>
            <a:ext cx="2621242" cy="2025161"/>
          </a:xfrm>
          <a:prstGeom prst="rect">
            <a:avLst/>
          </a:prstGeom>
        </p:spPr>
      </p:pic>
      <p:sp>
        <p:nvSpPr>
          <p:cNvPr id="11" name="Rectangle 10"/>
          <p:cNvSpPr/>
          <p:nvPr/>
        </p:nvSpPr>
        <p:spPr>
          <a:xfrm>
            <a:off x="10115993" y="5606162"/>
            <a:ext cx="1895779" cy="923330"/>
          </a:xfrm>
          <a:prstGeom prst="rect">
            <a:avLst/>
          </a:prstGeom>
        </p:spPr>
        <p:txBody>
          <a:bodyPr wrap="square">
            <a:spAutoFit/>
          </a:bodyPr>
          <a:lstStyle/>
          <a:p>
            <a:r>
              <a:rPr lang="zh-CN" altLang="en-US" b="1" dirty="0">
                <a:solidFill>
                  <a:srgbClr val="FF0000"/>
                </a:solidFill>
              </a:rPr>
              <a:t>可依分析类型、讨论深度、法院、日期等排序</a:t>
            </a:r>
            <a:endParaRPr lang="en-US" b="1" dirty="0">
              <a:solidFill>
                <a:srgbClr val="FF0000"/>
              </a:solidFill>
            </a:endParaRPr>
          </a:p>
        </p:txBody>
      </p:sp>
      <p:sp>
        <p:nvSpPr>
          <p:cNvPr id="15" name="Oval 14"/>
          <p:cNvSpPr/>
          <p:nvPr/>
        </p:nvSpPr>
        <p:spPr>
          <a:xfrm>
            <a:off x="2662523" y="4408227"/>
            <a:ext cx="2499965" cy="1206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550839" y="5698921"/>
            <a:ext cx="723331" cy="790143"/>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1DC973-8ED5-4D4B-925C-84DC3A45A884}"/>
              </a:ext>
            </a:extLst>
          </p:cNvPr>
          <p:cNvSpPr>
            <a:spLocks noGrp="1"/>
          </p:cNvSpPr>
          <p:nvPr>
            <p:ph type="sldNum" sz="quarter" idx="12"/>
          </p:nvPr>
        </p:nvSpPr>
        <p:spPr/>
        <p:txBody>
          <a:bodyPr/>
          <a:lstStyle/>
          <a:p>
            <a:fld id="{AFAE5B16-0F33-4EE9-AE34-61D676368225}" type="slidenum">
              <a:rPr lang="zh-CN" altLang="en-US" smtClean="0"/>
              <a:t>73</a:t>
            </a:fld>
            <a:endParaRPr lang="zh-CN" altLang="en-US"/>
          </a:p>
        </p:txBody>
      </p:sp>
    </p:spTree>
    <p:custDataLst>
      <p:tags r:id="rId1"/>
    </p:custDataLst>
    <p:extLst>
      <p:ext uri="{BB962C8B-B14F-4D97-AF65-F5344CB8AC3E}">
        <p14:creationId xmlns:p14="http://schemas.microsoft.com/office/powerpoint/2010/main" val="34631011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22" y="1007129"/>
            <a:ext cx="7981994" cy="4562348"/>
          </a:xfrm>
          <a:prstGeom prst="rect">
            <a:avLst/>
          </a:prstGeom>
        </p:spPr>
      </p:pic>
      <p:sp>
        <p:nvSpPr>
          <p:cNvPr id="14" name="Oval 13"/>
          <p:cNvSpPr/>
          <p:nvPr/>
        </p:nvSpPr>
        <p:spPr>
          <a:xfrm>
            <a:off x="8521342" y="1137355"/>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077135" y="2660352"/>
            <a:ext cx="1433923" cy="1200329"/>
          </a:xfrm>
          <a:prstGeom prst="rect">
            <a:avLst/>
          </a:prstGeom>
        </p:spPr>
        <p:txBody>
          <a:bodyPr wrap="square">
            <a:spAutoFit/>
          </a:bodyPr>
          <a:lstStyle/>
          <a:p>
            <a:r>
              <a:rPr lang="zh-CN" altLang="en-US" dirty="0">
                <a:solidFill>
                  <a:srgbClr val="FF0000"/>
                </a:solidFill>
              </a:rPr>
              <a:t>透过指示符查看引用的判例后续的处置情况。 </a:t>
            </a:r>
            <a:endParaRPr lang="en-US" b="1" dirty="0">
              <a:solidFill>
                <a:srgbClr val="FF0000"/>
              </a:solidFill>
            </a:endParaRPr>
          </a:p>
        </p:txBody>
      </p:sp>
      <p:sp>
        <p:nvSpPr>
          <p:cNvPr id="13" name="Oval 12"/>
          <p:cNvSpPr/>
          <p:nvPr/>
        </p:nvSpPr>
        <p:spPr>
          <a:xfrm>
            <a:off x="5578761" y="3656082"/>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a:endCxn id="10" idx="1"/>
          </p:cNvCxnSpPr>
          <p:nvPr/>
        </p:nvCxnSpPr>
        <p:spPr>
          <a:xfrm flipV="1">
            <a:off x="5962288" y="3260517"/>
            <a:ext cx="4114847" cy="625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54877" y="1436911"/>
            <a:ext cx="1222258" cy="1456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20120" y="1506295"/>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256" y="2157140"/>
            <a:ext cx="1805506" cy="2031325"/>
          </a:xfrm>
          <a:prstGeom prst="rect">
            <a:avLst/>
          </a:prstGeom>
        </p:spPr>
        <p:txBody>
          <a:bodyPr wrap="square">
            <a:spAutoFit/>
          </a:bodyPr>
          <a:lstStyle/>
          <a:p>
            <a:r>
              <a:rPr lang="zh-CN" altLang="en-US" dirty="0">
                <a:solidFill>
                  <a:srgbClr val="FF0000"/>
                </a:solidFill>
              </a:rPr>
              <a:t>透过旗子颜色、简短说明、精确纪录文献与讨论中的判例用语，可精准凸显援引本案判例的法律用语。 </a:t>
            </a:r>
            <a:endParaRPr lang="en-US" b="1" dirty="0">
              <a:solidFill>
                <a:srgbClr val="FF0000"/>
              </a:solidFill>
            </a:endParaRPr>
          </a:p>
        </p:txBody>
      </p:sp>
      <p:sp>
        <p:nvSpPr>
          <p:cNvPr id="23" name="Oval 22"/>
          <p:cNvSpPr/>
          <p:nvPr/>
        </p:nvSpPr>
        <p:spPr>
          <a:xfrm>
            <a:off x="2320120" y="4039880"/>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F799F7F-AA3D-4CD9-9AB3-92C82661149F}"/>
              </a:ext>
            </a:extLst>
          </p:cNvPr>
          <p:cNvSpPr>
            <a:spLocks noGrp="1"/>
          </p:cNvSpPr>
          <p:nvPr>
            <p:ph type="sldNum" sz="quarter" idx="12"/>
          </p:nvPr>
        </p:nvSpPr>
        <p:spPr/>
        <p:txBody>
          <a:bodyPr/>
          <a:lstStyle/>
          <a:p>
            <a:fld id="{AFAE5B16-0F33-4EE9-AE34-61D676368225}" type="slidenum">
              <a:rPr lang="zh-CN" altLang="en-US" smtClean="0"/>
              <a:t>74</a:t>
            </a:fld>
            <a:endParaRPr lang="zh-CN" altLang="en-US"/>
          </a:p>
        </p:txBody>
      </p:sp>
    </p:spTree>
    <p:custDataLst>
      <p:tags r:id="rId1"/>
    </p:custDataLst>
    <p:extLst>
      <p:ext uri="{BB962C8B-B14F-4D97-AF65-F5344CB8AC3E}">
        <p14:creationId xmlns:p14="http://schemas.microsoft.com/office/powerpoint/2010/main" val="168514739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45" y="1013481"/>
            <a:ext cx="7981994" cy="4562348"/>
          </a:xfrm>
          <a:prstGeom prst="rect">
            <a:avLst/>
          </a:prstGeom>
        </p:spPr>
      </p:pic>
      <p:sp>
        <p:nvSpPr>
          <p:cNvPr id="14" name="Oval 13"/>
          <p:cNvSpPr/>
          <p:nvPr/>
        </p:nvSpPr>
        <p:spPr>
          <a:xfrm>
            <a:off x="7642746" y="1493043"/>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67877" y="1051539"/>
            <a:ext cx="2018812" cy="2031325"/>
          </a:xfrm>
          <a:prstGeom prst="rect">
            <a:avLst/>
          </a:prstGeom>
        </p:spPr>
        <p:txBody>
          <a:bodyPr wrap="square">
            <a:spAutoFit/>
          </a:bodyPr>
          <a:lstStyle/>
          <a:p>
            <a:r>
              <a:rPr lang="zh-CN" altLang="en-US" dirty="0">
                <a:solidFill>
                  <a:srgbClr val="FF0000"/>
                </a:solidFill>
              </a:rPr>
              <a:t>可从</a:t>
            </a:r>
            <a:r>
              <a:rPr lang="en-US" dirty="0">
                <a:solidFill>
                  <a:srgbClr val="FF0000"/>
                </a:solidFill>
              </a:rPr>
              <a:t>Discussion </a:t>
            </a:r>
            <a:r>
              <a:rPr lang="zh-CN" altLang="en-US" dirty="0">
                <a:solidFill>
                  <a:srgbClr val="FF0000"/>
                </a:solidFill>
              </a:rPr>
              <a:t>深度的显示指标中，快速了解使用</a:t>
            </a:r>
            <a:r>
              <a:rPr lang="en-US" dirty="0" err="1">
                <a:solidFill>
                  <a:srgbClr val="FF0000"/>
                </a:solidFill>
              </a:rPr>
              <a:t>Shepardized</a:t>
            </a:r>
            <a:r>
              <a:rPr lang="en-US" dirty="0">
                <a:solidFill>
                  <a:srgbClr val="FF0000"/>
                </a:solidFill>
              </a:rPr>
              <a:t>™</a:t>
            </a:r>
            <a:r>
              <a:rPr lang="zh-CN" altLang="en-US" dirty="0">
                <a:solidFill>
                  <a:srgbClr val="FF0000"/>
                </a:solidFill>
              </a:rPr>
              <a:t>查询后，援引本案的判例对本案所探讨的深度如何。</a:t>
            </a:r>
            <a:endParaRPr lang="en-US" b="1" dirty="0">
              <a:solidFill>
                <a:srgbClr val="FF0000"/>
              </a:solidFill>
            </a:endParaRPr>
          </a:p>
        </p:txBody>
      </p:sp>
      <p:sp>
        <p:nvSpPr>
          <p:cNvPr id="13" name="Oval 12"/>
          <p:cNvSpPr/>
          <p:nvPr/>
        </p:nvSpPr>
        <p:spPr>
          <a:xfrm>
            <a:off x="7628552" y="4188465"/>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1180" y="3725796"/>
            <a:ext cx="1872206" cy="1754326"/>
          </a:xfrm>
          <a:prstGeom prst="rect">
            <a:avLst/>
          </a:prstGeom>
        </p:spPr>
        <p:txBody>
          <a:bodyPr wrap="square">
            <a:spAutoFit/>
          </a:bodyPr>
          <a:lstStyle/>
          <a:p>
            <a:r>
              <a:rPr lang="zh-CN" altLang="en-US" dirty="0">
                <a:solidFill>
                  <a:srgbClr val="FF0000"/>
                </a:solidFill>
              </a:rPr>
              <a:t>点击一个特别标示的判例注解，就可找到援引本 </a:t>
            </a:r>
          </a:p>
          <a:p>
            <a:r>
              <a:rPr lang="zh-CN" altLang="en-US" dirty="0">
                <a:solidFill>
                  <a:srgbClr val="FF0000"/>
                </a:solidFill>
              </a:rPr>
              <a:t>案的判例与本案相类似的法律专用术语。 </a:t>
            </a:r>
            <a:endParaRPr lang="en-US" b="1" dirty="0">
              <a:solidFill>
                <a:srgbClr val="FF0000"/>
              </a:solidFill>
            </a:endParaRPr>
          </a:p>
        </p:txBody>
      </p:sp>
      <p:sp>
        <p:nvSpPr>
          <p:cNvPr id="17" name="Oval 16"/>
          <p:cNvSpPr/>
          <p:nvPr/>
        </p:nvSpPr>
        <p:spPr>
          <a:xfrm>
            <a:off x="7642746" y="2735239"/>
            <a:ext cx="406867" cy="19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575788" y="5344412"/>
            <a:ext cx="1199721"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7915702" y="2937298"/>
            <a:ext cx="1152175" cy="1501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500029" y="4717889"/>
            <a:ext cx="434910" cy="602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5695" y="2341937"/>
            <a:ext cx="682182" cy="1846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500029" y="1706314"/>
            <a:ext cx="567848" cy="380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2EE1B5-DC7B-47BE-B2F5-3DE5E1A63B78}"/>
              </a:ext>
            </a:extLst>
          </p:cNvPr>
          <p:cNvSpPr>
            <a:spLocks noGrp="1"/>
          </p:cNvSpPr>
          <p:nvPr>
            <p:ph type="sldNum" sz="quarter" idx="12"/>
          </p:nvPr>
        </p:nvSpPr>
        <p:spPr/>
        <p:txBody>
          <a:bodyPr/>
          <a:lstStyle/>
          <a:p>
            <a:fld id="{AFAE5B16-0F33-4EE9-AE34-61D676368225}" type="slidenum">
              <a:rPr lang="zh-CN" altLang="en-US" smtClean="0"/>
              <a:t>75</a:t>
            </a:fld>
            <a:endParaRPr lang="zh-CN" altLang="en-US"/>
          </a:p>
        </p:txBody>
      </p:sp>
    </p:spTree>
    <p:custDataLst>
      <p:tags r:id="rId1"/>
    </p:custDataLst>
    <p:extLst>
      <p:ext uri="{BB962C8B-B14F-4D97-AF65-F5344CB8AC3E}">
        <p14:creationId xmlns:p14="http://schemas.microsoft.com/office/powerpoint/2010/main" val="361032458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14" name="Oval 13"/>
          <p:cNvSpPr/>
          <p:nvPr/>
        </p:nvSpPr>
        <p:spPr>
          <a:xfrm>
            <a:off x="11173876" y="1584996"/>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088485" y="1938479"/>
            <a:ext cx="3188617" cy="1077218"/>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点击</a:t>
            </a:r>
            <a:r>
              <a:rPr lang="en-US" altLang="zh-CN" sz="1600" dirty="0">
                <a:solidFill>
                  <a:srgbClr val="FF0000"/>
                </a:solidFill>
                <a:latin typeface="Calibri" panose="020F0502020204030204" pitchFamily="34" charset="0"/>
                <a:ea typeface="黑体" panose="02010609060101010101" pitchFamily="49" charset="-122"/>
              </a:rPr>
              <a:t>Grid View</a:t>
            </a:r>
            <a:r>
              <a:rPr lang="zh-CN" altLang="en-US" sz="1600" dirty="0">
                <a:solidFill>
                  <a:srgbClr val="FF0000"/>
                </a:solidFill>
                <a:latin typeface="黑体" panose="02010609060101010101" pitchFamily="49" charset="-122"/>
                <a:ea typeface="黑体" panose="02010609060101010101" pitchFamily="49" charset="-122"/>
              </a:rPr>
              <a:t>可以看到所有援引本案且具有前后关系的文献，以及司法管辖层级与时间的方式所形成的大图表。</a:t>
            </a:r>
            <a:endParaRPr lang="en-US" sz="1600" dirty="0">
              <a:solidFill>
                <a:srgbClr val="FF0000"/>
              </a:solidFill>
            </a:endParaRPr>
          </a:p>
        </p:txBody>
      </p:sp>
      <p:sp>
        <p:nvSpPr>
          <p:cNvPr id="2" name="Slide Number Placeholder 1">
            <a:extLst>
              <a:ext uri="{FF2B5EF4-FFF2-40B4-BE49-F238E27FC236}">
                <a16:creationId xmlns:a16="http://schemas.microsoft.com/office/drawing/2014/main" id="{E41C5202-78C6-4E76-89C9-C4B092221848}"/>
              </a:ext>
            </a:extLst>
          </p:cNvPr>
          <p:cNvSpPr>
            <a:spLocks noGrp="1"/>
          </p:cNvSpPr>
          <p:nvPr>
            <p:ph type="sldNum" sz="quarter" idx="12"/>
          </p:nvPr>
        </p:nvSpPr>
        <p:spPr/>
        <p:txBody>
          <a:bodyPr/>
          <a:lstStyle/>
          <a:p>
            <a:fld id="{AFAE5B16-0F33-4EE9-AE34-61D676368225}" type="slidenum">
              <a:rPr lang="zh-CN" altLang="en-US" smtClean="0"/>
              <a:t>76</a:t>
            </a:fld>
            <a:endParaRPr lang="zh-CN" altLang="en-US"/>
          </a:p>
        </p:txBody>
      </p:sp>
    </p:spTree>
    <p:custDataLst>
      <p:tags r:id="rId1"/>
    </p:custDataLst>
    <p:extLst>
      <p:ext uri="{BB962C8B-B14F-4D97-AF65-F5344CB8AC3E}">
        <p14:creationId xmlns:p14="http://schemas.microsoft.com/office/powerpoint/2010/main" val="9688169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b="9216"/>
          <a:stretch/>
        </p:blipFill>
        <p:spPr>
          <a:xfrm>
            <a:off x="1003362" y="873394"/>
            <a:ext cx="8577365" cy="5008791"/>
          </a:xfrm>
          <a:prstGeom prst="rect">
            <a:avLst/>
          </a:prstGeom>
        </p:spPr>
      </p:pic>
      <p:sp>
        <p:nvSpPr>
          <p:cNvPr id="14" name="Oval 13"/>
          <p:cNvSpPr/>
          <p:nvPr/>
        </p:nvSpPr>
        <p:spPr>
          <a:xfrm>
            <a:off x="9075760" y="1148795"/>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568391" y="1777777"/>
            <a:ext cx="6096000" cy="923330"/>
          </a:xfrm>
          <a:prstGeom prst="rect">
            <a:avLst/>
          </a:prstGeom>
        </p:spPr>
        <p:txBody>
          <a:bodyPr>
            <a:spAutoFit/>
          </a:bodyPr>
          <a:lstStyle/>
          <a:p>
            <a:r>
              <a:rPr lang="zh-CN" altLang="en-US" dirty="0">
                <a:solidFill>
                  <a:srgbClr val="FF0000"/>
                </a:solidFill>
                <a:latin typeface="黑体" panose="02010609060101010101" pitchFamily="49" charset="-122"/>
                <a:ea typeface="黑体" panose="02010609060101010101" pitchFamily="49" charset="-122"/>
              </a:rPr>
              <a:t>法律案件几乎很少是完全被驳回或否决的，而判例的法律争点可能会持续在很多的司法管辖法院当中被引证，所以这个图解方格可快速有效地显示这些重要的关键信息。 </a:t>
            </a:r>
            <a:endParaRPr lang="en-US" dirty="0">
              <a:solidFill>
                <a:srgbClr val="FF0000"/>
              </a:solidFill>
            </a:endParaRPr>
          </a:p>
        </p:txBody>
      </p:sp>
      <p:sp>
        <p:nvSpPr>
          <p:cNvPr id="24" name="Rectangle 23"/>
          <p:cNvSpPr/>
          <p:nvPr/>
        </p:nvSpPr>
        <p:spPr>
          <a:xfrm>
            <a:off x="1575744" y="2728403"/>
            <a:ext cx="42637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在适合打印页面点击</a:t>
            </a:r>
            <a:r>
              <a:rPr lang="en-US" altLang="zh-CN" dirty="0">
                <a:solidFill>
                  <a:srgbClr val="FF0000"/>
                </a:solidFill>
                <a:latin typeface="Calibri" panose="020F0502020204030204" pitchFamily="34" charset="0"/>
                <a:ea typeface="黑体" panose="02010609060101010101" pitchFamily="49" charset="-122"/>
              </a:rPr>
              <a:t>Print </a:t>
            </a:r>
            <a:r>
              <a:rPr lang="zh-CN" altLang="en-US" dirty="0">
                <a:solidFill>
                  <a:srgbClr val="FF0000"/>
                </a:solidFill>
                <a:latin typeface="黑体" panose="02010609060101010101" pitchFamily="49" charset="-122"/>
                <a:ea typeface="黑体" panose="02010609060101010101" pitchFamily="49" charset="-122"/>
              </a:rPr>
              <a:t>即可打印地图</a:t>
            </a:r>
            <a:endParaRPr lang="en-US" dirty="0">
              <a:solidFill>
                <a:srgbClr val="FF0000"/>
              </a:solidFill>
            </a:endParaRPr>
          </a:p>
        </p:txBody>
      </p:sp>
      <p:sp>
        <p:nvSpPr>
          <p:cNvPr id="2" name="Slide Number Placeholder 1">
            <a:extLst>
              <a:ext uri="{FF2B5EF4-FFF2-40B4-BE49-F238E27FC236}">
                <a16:creationId xmlns:a16="http://schemas.microsoft.com/office/drawing/2014/main" id="{C54BCDFE-BF9F-497A-BA02-122651CAD9F4}"/>
              </a:ext>
            </a:extLst>
          </p:cNvPr>
          <p:cNvSpPr>
            <a:spLocks noGrp="1"/>
          </p:cNvSpPr>
          <p:nvPr>
            <p:ph type="sldNum" sz="quarter" idx="12"/>
          </p:nvPr>
        </p:nvSpPr>
        <p:spPr/>
        <p:txBody>
          <a:bodyPr/>
          <a:lstStyle/>
          <a:p>
            <a:fld id="{AFAE5B16-0F33-4EE9-AE34-61D676368225}" type="slidenum">
              <a:rPr lang="zh-CN" altLang="en-US" smtClean="0"/>
              <a:t>77</a:t>
            </a:fld>
            <a:endParaRPr lang="zh-CN" altLang="en-US"/>
          </a:p>
        </p:txBody>
      </p:sp>
    </p:spTree>
    <p:custDataLst>
      <p:tags r:id="rId1"/>
    </p:custDataLst>
    <p:extLst>
      <p:ext uri="{BB962C8B-B14F-4D97-AF65-F5344CB8AC3E}">
        <p14:creationId xmlns:p14="http://schemas.microsoft.com/office/powerpoint/2010/main" val="34317429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t="38590"/>
          <a:stretch/>
        </p:blipFill>
        <p:spPr>
          <a:xfrm>
            <a:off x="293679" y="721159"/>
            <a:ext cx="7703909" cy="3043115"/>
          </a:xfrm>
          <a:prstGeom prst="rect">
            <a:avLst/>
          </a:prstGeom>
        </p:spPr>
      </p:pic>
      <p:sp>
        <p:nvSpPr>
          <p:cNvPr id="10" name="Rectangle 9"/>
          <p:cNvSpPr/>
          <p:nvPr/>
        </p:nvSpPr>
        <p:spPr>
          <a:xfrm>
            <a:off x="1740859" y="804590"/>
            <a:ext cx="1346844" cy="369332"/>
          </a:xfrm>
          <a:prstGeom prst="rect">
            <a:avLst/>
          </a:prstGeom>
        </p:spPr>
        <p:txBody>
          <a:bodyPr wrap="none">
            <a:spAutoFit/>
          </a:bodyPr>
          <a:lstStyle/>
          <a:p>
            <a:r>
              <a:rPr lang="zh-CN" altLang="en-US" b="1" dirty="0">
                <a:solidFill>
                  <a:srgbClr val="FF0000"/>
                </a:solidFill>
              </a:rPr>
              <a:t>按法院排序</a:t>
            </a:r>
            <a:endParaRPr lang="en-US" b="1" dirty="0">
              <a:solidFill>
                <a:srgbClr val="FF0000"/>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27578"/>
          <a:stretch/>
        </p:blipFill>
        <p:spPr>
          <a:xfrm>
            <a:off x="293678" y="3764274"/>
            <a:ext cx="8058751" cy="2827595"/>
          </a:xfrm>
          <a:prstGeom prst="rect">
            <a:avLst/>
          </a:prstGeom>
        </p:spPr>
      </p:pic>
      <p:sp>
        <p:nvSpPr>
          <p:cNvPr id="15" name="Rectangle 14"/>
          <p:cNvSpPr/>
          <p:nvPr/>
        </p:nvSpPr>
        <p:spPr>
          <a:xfrm>
            <a:off x="1672619" y="3807586"/>
            <a:ext cx="1346844" cy="369332"/>
          </a:xfrm>
          <a:prstGeom prst="rect">
            <a:avLst/>
          </a:prstGeom>
        </p:spPr>
        <p:txBody>
          <a:bodyPr wrap="none">
            <a:spAutoFit/>
          </a:bodyPr>
          <a:lstStyle/>
          <a:p>
            <a:r>
              <a:rPr lang="zh-CN" altLang="en-US" b="1" dirty="0">
                <a:solidFill>
                  <a:srgbClr val="FF0000"/>
                </a:solidFill>
              </a:rPr>
              <a:t>按时间排序</a:t>
            </a:r>
            <a:endParaRPr lang="en-US" b="1" dirty="0">
              <a:solidFill>
                <a:srgbClr val="FF0000"/>
              </a:solidFill>
            </a:endParaRPr>
          </a:p>
        </p:txBody>
      </p:sp>
      <p:sp>
        <p:nvSpPr>
          <p:cNvPr id="2" name="Rectangle 1"/>
          <p:cNvSpPr/>
          <p:nvPr/>
        </p:nvSpPr>
        <p:spPr>
          <a:xfrm>
            <a:off x="8167932" y="1274770"/>
            <a:ext cx="3296187" cy="923330"/>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点击图片中含数字的小方格，即为选定图表中的这些判例，可立即链接到相关文献。 </a:t>
            </a:r>
          </a:p>
        </p:txBody>
      </p:sp>
      <p:sp>
        <p:nvSpPr>
          <p:cNvPr id="5" name="Rectangle 4"/>
          <p:cNvSpPr/>
          <p:nvPr/>
        </p:nvSpPr>
        <p:spPr>
          <a:xfrm>
            <a:off x="8276835" y="4170685"/>
            <a:ext cx="3569421" cy="923330"/>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可依据图表中的分析类型、司法管辖法院或年份进行过滤检索，即可看到在选定查看的这些判例。 </a:t>
            </a:r>
            <a:endParaRPr lang="en-US" dirty="0">
              <a:solidFill>
                <a:srgbClr val="FF0000"/>
              </a:solidFill>
            </a:endParaRPr>
          </a:p>
        </p:txBody>
      </p:sp>
      <p:sp>
        <p:nvSpPr>
          <p:cNvPr id="6" name="Rounded Rectangle 5"/>
          <p:cNvSpPr/>
          <p:nvPr/>
        </p:nvSpPr>
        <p:spPr>
          <a:xfrm>
            <a:off x="464023" y="1187570"/>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9430" y="4230924"/>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19366" y="2819951"/>
            <a:ext cx="6578222" cy="889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19366" y="5917659"/>
            <a:ext cx="6318915" cy="6148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3678" y="3231932"/>
            <a:ext cx="1107996"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分析类型</a:t>
            </a:r>
            <a:endParaRPr lang="en-US" dirty="0"/>
          </a:p>
        </p:txBody>
      </p:sp>
      <p:sp>
        <p:nvSpPr>
          <p:cNvPr id="17" name="Rectangle 16"/>
          <p:cNvSpPr/>
          <p:nvPr/>
        </p:nvSpPr>
        <p:spPr>
          <a:xfrm>
            <a:off x="8409856" y="3106427"/>
            <a:ext cx="1569660"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司法管辖法院</a:t>
            </a:r>
            <a:endParaRPr lang="en-US" dirty="0"/>
          </a:p>
        </p:txBody>
      </p:sp>
      <p:sp>
        <p:nvSpPr>
          <p:cNvPr id="21" name="Rectangle 20"/>
          <p:cNvSpPr/>
          <p:nvPr/>
        </p:nvSpPr>
        <p:spPr>
          <a:xfrm>
            <a:off x="8276835" y="6040425"/>
            <a:ext cx="646331" cy="369332"/>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年份</a:t>
            </a:r>
            <a:endParaRPr lang="en-US" dirty="0"/>
          </a:p>
        </p:txBody>
      </p:sp>
      <p:cxnSp>
        <p:nvCxnSpPr>
          <p:cNvPr id="25" name="Straight Arrow Connector 24"/>
          <p:cNvCxnSpPr/>
          <p:nvPr/>
        </p:nvCxnSpPr>
        <p:spPr>
          <a:xfrm>
            <a:off x="8042166" y="3291093"/>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81849" y="6238739"/>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87101" y="2819951"/>
            <a:ext cx="0" cy="411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73453" y="3570456"/>
            <a:ext cx="13648" cy="60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F2C26DF-20E4-4FFF-B19C-26C8F7A300EC}"/>
              </a:ext>
            </a:extLst>
          </p:cNvPr>
          <p:cNvSpPr>
            <a:spLocks noGrp="1"/>
          </p:cNvSpPr>
          <p:nvPr>
            <p:ph type="sldNum" sz="quarter" idx="12"/>
          </p:nvPr>
        </p:nvSpPr>
        <p:spPr/>
        <p:txBody>
          <a:bodyPr/>
          <a:lstStyle/>
          <a:p>
            <a:fld id="{AFAE5B16-0F33-4EE9-AE34-61D676368225}" type="slidenum">
              <a:rPr lang="zh-CN" altLang="en-US" smtClean="0"/>
              <a:t>78</a:t>
            </a:fld>
            <a:endParaRPr lang="zh-CN" altLang="en-US"/>
          </a:p>
        </p:txBody>
      </p:sp>
    </p:spTree>
    <p:custDataLst>
      <p:tags r:id="rId1"/>
    </p:custDataLst>
    <p:extLst>
      <p:ext uri="{BB962C8B-B14F-4D97-AF65-F5344CB8AC3E}">
        <p14:creationId xmlns:p14="http://schemas.microsoft.com/office/powerpoint/2010/main" val="74269664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13" y="721158"/>
            <a:ext cx="9787517"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2C72B592-10F0-4B32-8652-65C33CA6887D}"/>
              </a:ext>
            </a:extLst>
          </p:cNvPr>
          <p:cNvSpPr>
            <a:spLocks noGrp="1"/>
          </p:cNvSpPr>
          <p:nvPr>
            <p:ph type="sldNum" sz="quarter" idx="12"/>
          </p:nvPr>
        </p:nvSpPr>
        <p:spPr/>
        <p:txBody>
          <a:bodyPr/>
          <a:lstStyle/>
          <a:p>
            <a:fld id="{AFAE5B16-0F33-4EE9-AE34-61D676368225}" type="slidenum">
              <a:rPr lang="zh-CN" altLang="en-US" smtClean="0"/>
              <a:t>79</a:t>
            </a:fld>
            <a:endParaRPr lang="zh-CN" altLang="en-US"/>
          </a:p>
        </p:txBody>
      </p:sp>
    </p:spTree>
    <p:custDataLst>
      <p:tags r:id="rId1"/>
    </p:custDataLst>
    <p:extLst>
      <p:ext uri="{BB962C8B-B14F-4D97-AF65-F5344CB8AC3E}">
        <p14:creationId xmlns:p14="http://schemas.microsoft.com/office/powerpoint/2010/main" val="22688116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022" r="110" b="58432"/>
          <a:stretch/>
        </p:blipFill>
        <p:spPr>
          <a:xfrm>
            <a:off x="377473" y="961824"/>
            <a:ext cx="11418002" cy="235389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439" b="62075"/>
          <a:stretch/>
        </p:blipFill>
        <p:spPr>
          <a:xfrm>
            <a:off x="377473" y="3383961"/>
            <a:ext cx="11374804" cy="2325428"/>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6E0FD34C-62EC-4824-B0B0-900E84851C9B}"/>
              </a:ext>
            </a:extLst>
          </p:cNvPr>
          <p:cNvSpPr>
            <a:spLocks noGrp="1"/>
          </p:cNvSpPr>
          <p:nvPr>
            <p:ph type="sldNum" sz="quarter" idx="12"/>
          </p:nvPr>
        </p:nvSpPr>
        <p:spPr/>
        <p:txBody>
          <a:bodyPr/>
          <a:lstStyle/>
          <a:p>
            <a:fld id="{AFAE5B16-0F33-4EE9-AE34-61D676368225}" type="slidenum">
              <a:rPr lang="zh-CN" altLang="en-US" smtClean="0"/>
              <a:t>8</a:t>
            </a:fld>
            <a:endParaRPr lang="zh-CN" altLang="en-US"/>
          </a:p>
        </p:txBody>
      </p:sp>
    </p:spTree>
    <p:custDataLst>
      <p:tags r:id="rId1"/>
    </p:custDataLst>
    <p:extLst>
      <p:ext uri="{BB962C8B-B14F-4D97-AF65-F5344CB8AC3E}">
        <p14:creationId xmlns:p14="http://schemas.microsoft.com/office/powerpoint/2010/main" val="29116080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39" y="759958"/>
            <a:ext cx="9787517"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91721D86-1211-4CFD-826B-2FA5E596CDAE}"/>
              </a:ext>
            </a:extLst>
          </p:cNvPr>
          <p:cNvSpPr>
            <a:spLocks noGrp="1"/>
          </p:cNvSpPr>
          <p:nvPr>
            <p:ph type="sldNum" sz="quarter" idx="12"/>
          </p:nvPr>
        </p:nvSpPr>
        <p:spPr/>
        <p:txBody>
          <a:bodyPr/>
          <a:lstStyle/>
          <a:p>
            <a:fld id="{AFAE5B16-0F33-4EE9-AE34-61D676368225}" type="slidenum">
              <a:rPr lang="zh-CN" altLang="en-US" smtClean="0"/>
              <a:t>80</a:t>
            </a:fld>
            <a:endParaRPr lang="zh-CN" altLang="en-US"/>
          </a:p>
        </p:txBody>
      </p:sp>
    </p:spTree>
    <p:custDataLst>
      <p:tags r:id="rId1"/>
    </p:custDataLst>
    <p:extLst>
      <p:ext uri="{BB962C8B-B14F-4D97-AF65-F5344CB8AC3E}">
        <p14:creationId xmlns:p14="http://schemas.microsoft.com/office/powerpoint/2010/main" val="32500187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44" y="759958"/>
            <a:ext cx="9725306"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4.5</a:t>
            </a:r>
            <a:r>
              <a:rPr lang="zh-CN" altLang="en-US" sz="2800" dirty="0"/>
              <a:t> 下载功能：批量</a:t>
            </a:r>
            <a:endParaRPr lang="en-US" sz="2800" dirty="0"/>
          </a:p>
        </p:txBody>
      </p:sp>
      <p:sp>
        <p:nvSpPr>
          <p:cNvPr id="6" name="Rectangle 5"/>
          <p:cNvSpPr/>
          <p:nvPr/>
        </p:nvSpPr>
        <p:spPr>
          <a:xfrm>
            <a:off x="4156343" y="1630825"/>
            <a:ext cx="2770310" cy="338554"/>
          </a:xfrm>
          <a:prstGeom prst="rect">
            <a:avLst/>
          </a:prstGeom>
        </p:spPr>
        <p:txBody>
          <a:bodyPr wrap="none">
            <a:spAutoFit/>
          </a:bodyPr>
          <a:lstStyle/>
          <a:p>
            <a:r>
              <a:rPr lang="en-US" altLang="zh-CN" sz="1600" b="1" dirty="0">
                <a:solidFill>
                  <a:srgbClr val="FF0000"/>
                </a:solidFill>
                <a:latin typeface="+mn-ea"/>
              </a:rPr>
              <a:t>1</a:t>
            </a:r>
            <a:r>
              <a:rPr lang="zh-CN" altLang="en-US" sz="1600" b="1" dirty="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320413" cy="338554"/>
          </a:xfrm>
          <a:prstGeom prst="rect">
            <a:avLst/>
          </a:prstGeom>
        </p:spPr>
        <p:txBody>
          <a:bodyPr wrap="none">
            <a:spAutoFit/>
          </a:bodyPr>
          <a:lstStyle/>
          <a:p>
            <a:r>
              <a:rPr lang="zh-CN" altLang="en-US" sz="1600" b="1" dirty="0">
                <a:solidFill>
                  <a:srgbClr val="FF0000"/>
                </a:solidFill>
                <a:latin typeface="+mn-ea"/>
              </a:rPr>
              <a:t>批量或单篇下载设置基本相同，不同点如下：</a:t>
            </a:r>
            <a:endParaRPr lang="en-US" sz="1600" b="1" dirty="0">
              <a:solidFill>
                <a:srgbClr val="FF0000"/>
              </a:solidFill>
              <a:latin typeface="+mn-ea"/>
            </a:endParaRPr>
          </a:p>
        </p:txBody>
      </p:sp>
      <p:sp>
        <p:nvSpPr>
          <p:cNvPr id="13" name="Rectangle 12"/>
          <p:cNvSpPr/>
          <p:nvPr/>
        </p:nvSpPr>
        <p:spPr>
          <a:xfrm>
            <a:off x="2043215" y="33621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a:solidFill>
                  <a:srgbClr val="FF0000"/>
                </a:solidFill>
                <a:latin typeface="+mn-ea"/>
              </a:rPr>
              <a:t>、批量下载可在本页面选择所下载文章，此处可用字符“</a:t>
            </a:r>
            <a:r>
              <a:rPr lang="en-US" altLang="zh-CN" sz="1600" b="1" dirty="0">
                <a:solidFill>
                  <a:srgbClr val="FF0000"/>
                </a:solidFill>
                <a:latin typeface="+mn-ea"/>
              </a:rPr>
              <a:t>-</a:t>
            </a:r>
            <a:r>
              <a:rPr lang="zh-CN" altLang="en-US" sz="1600" b="1" dirty="0">
                <a:solidFill>
                  <a:srgbClr val="FF0000"/>
                </a:solidFill>
                <a:latin typeface="+mn-ea"/>
              </a:rPr>
              <a:t>”</a:t>
            </a:r>
            <a:r>
              <a:rPr lang="en-US" altLang="zh-CN" sz="1600" b="1" dirty="0">
                <a:solidFill>
                  <a:srgbClr val="FF0000"/>
                </a:solidFill>
                <a:latin typeface="+mn-ea"/>
              </a:rPr>
              <a:t> </a:t>
            </a:r>
            <a:r>
              <a:rPr lang="zh-CN" altLang="en-US" sz="1600" b="1" dirty="0">
                <a:solidFill>
                  <a:srgbClr val="FF0000"/>
                </a:solidFill>
                <a:latin typeface="+mn-ea"/>
              </a:rPr>
              <a:t>及“</a:t>
            </a:r>
            <a:r>
              <a:rPr lang="en-US" altLang="zh-CN" sz="1600" b="1" dirty="0">
                <a:solidFill>
                  <a:srgbClr val="FF0000"/>
                </a:solidFill>
                <a:latin typeface="+mn-ea"/>
              </a:rPr>
              <a:t>,</a:t>
            </a:r>
            <a:r>
              <a:rPr lang="zh-CN" altLang="en-US" sz="1600" b="1" dirty="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336041"/>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532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39756" y="3714303"/>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7AD8D9-AF83-4277-BD49-0EB7C3C827EE}"/>
              </a:ext>
            </a:extLst>
          </p:cNvPr>
          <p:cNvSpPr>
            <a:spLocks noGrp="1"/>
          </p:cNvSpPr>
          <p:nvPr>
            <p:ph type="sldNum" sz="quarter" idx="12"/>
          </p:nvPr>
        </p:nvSpPr>
        <p:spPr/>
        <p:txBody>
          <a:bodyPr/>
          <a:lstStyle/>
          <a:p>
            <a:fld id="{AFAE5B16-0F33-4EE9-AE34-61D676368225}" type="slidenum">
              <a:rPr lang="zh-CN" altLang="en-US" smtClean="0"/>
              <a:t>81</a:t>
            </a:fld>
            <a:endParaRPr lang="zh-CN" altLang="en-US"/>
          </a:p>
        </p:txBody>
      </p:sp>
    </p:spTree>
    <p:custDataLst>
      <p:tags r:id="rId1"/>
    </p:custDataLst>
    <p:extLst>
      <p:ext uri="{BB962C8B-B14F-4D97-AF65-F5344CB8AC3E}">
        <p14:creationId xmlns:p14="http://schemas.microsoft.com/office/powerpoint/2010/main" val="306092494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0" y="652919"/>
            <a:ext cx="9911910"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4.6</a:t>
            </a:r>
            <a:r>
              <a:rPr lang="zh-CN" altLang="en-US" sz="2800" dirty="0"/>
              <a:t> 邮件发送功能</a:t>
            </a:r>
            <a:endParaRPr lang="en-US" sz="2800" dirty="0"/>
          </a:p>
        </p:txBody>
      </p:sp>
      <p:sp>
        <p:nvSpPr>
          <p:cNvPr id="3" name="Slide Number Placeholder 2">
            <a:extLst>
              <a:ext uri="{FF2B5EF4-FFF2-40B4-BE49-F238E27FC236}">
                <a16:creationId xmlns:a16="http://schemas.microsoft.com/office/drawing/2014/main" id="{EB8C1260-D9EF-4067-9393-6774477710F2}"/>
              </a:ext>
            </a:extLst>
          </p:cNvPr>
          <p:cNvSpPr>
            <a:spLocks noGrp="1"/>
          </p:cNvSpPr>
          <p:nvPr>
            <p:ph type="sldNum" sz="quarter" idx="12"/>
          </p:nvPr>
        </p:nvSpPr>
        <p:spPr/>
        <p:txBody>
          <a:bodyPr/>
          <a:lstStyle/>
          <a:p>
            <a:fld id="{AFAE5B16-0F33-4EE9-AE34-61D676368225}" type="slidenum">
              <a:rPr lang="zh-CN" altLang="en-US" smtClean="0"/>
              <a:t>82</a:t>
            </a:fld>
            <a:endParaRPr lang="zh-CN" altLang="en-US"/>
          </a:p>
        </p:txBody>
      </p:sp>
    </p:spTree>
    <p:custDataLst>
      <p:tags r:id="rId1"/>
    </p:custDataLst>
    <p:extLst>
      <p:ext uri="{BB962C8B-B14F-4D97-AF65-F5344CB8AC3E}">
        <p14:creationId xmlns:p14="http://schemas.microsoft.com/office/powerpoint/2010/main" val="108957128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16" y="732662"/>
            <a:ext cx="4617974"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4.6 </a:t>
            </a:r>
            <a:r>
              <a:rPr lang="zh-CN" altLang="en-US" sz="2800" dirty="0"/>
              <a:t>邮件发送功能：批量</a:t>
            </a:r>
            <a:endParaRPr lang="en-US" sz="2800" dirty="0"/>
          </a:p>
        </p:txBody>
      </p:sp>
      <p:sp>
        <p:nvSpPr>
          <p:cNvPr id="6" name="Rectangle 5"/>
          <p:cNvSpPr/>
          <p:nvPr/>
        </p:nvSpPr>
        <p:spPr>
          <a:xfrm>
            <a:off x="4176125" y="1683584"/>
            <a:ext cx="2770310" cy="338554"/>
          </a:xfrm>
          <a:prstGeom prst="rect">
            <a:avLst/>
          </a:prstGeom>
        </p:spPr>
        <p:txBody>
          <a:bodyPr wrap="none">
            <a:spAutoFit/>
          </a:bodyPr>
          <a:lstStyle/>
          <a:p>
            <a:r>
              <a:rPr lang="en-US" altLang="zh-CN" sz="1600" b="1" dirty="0">
                <a:solidFill>
                  <a:srgbClr val="FF0000"/>
                </a:solidFill>
                <a:latin typeface="+mn-ea"/>
              </a:rPr>
              <a:t>1</a:t>
            </a:r>
            <a:r>
              <a:rPr lang="zh-CN" altLang="en-US" sz="1600" b="1" dirty="0">
                <a:solidFill>
                  <a:srgbClr val="FF0000"/>
                </a:solidFill>
                <a:latin typeface="+mn-ea"/>
              </a:rPr>
              <a:t>、括号内显示的数量有区别</a:t>
            </a:r>
            <a:endParaRPr lang="en-US" sz="1600" b="1" dirty="0">
              <a:solidFill>
                <a:srgbClr val="FF0000"/>
              </a:solidFill>
              <a:latin typeface="+mn-ea"/>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15919" y="837296"/>
            <a:ext cx="4733988" cy="338554"/>
          </a:xfrm>
          <a:prstGeom prst="rect">
            <a:avLst/>
          </a:prstGeom>
        </p:spPr>
        <p:txBody>
          <a:bodyPr wrap="none">
            <a:spAutoFit/>
          </a:bodyPr>
          <a:lstStyle/>
          <a:p>
            <a:r>
              <a:rPr lang="zh-CN" altLang="en-US" sz="1600" b="1" dirty="0">
                <a:solidFill>
                  <a:srgbClr val="FF0000"/>
                </a:solidFill>
                <a:latin typeface="+mn-ea"/>
              </a:rPr>
              <a:t>批量或单篇邮件发送设置基本相同，不同点如下：</a:t>
            </a:r>
            <a:endParaRPr lang="en-US" sz="1600" b="1" dirty="0">
              <a:solidFill>
                <a:srgbClr val="FF0000"/>
              </a:solidFill>
              <a:latin typeface="+mn-ea"/>
            </a:endParaRPr>
          </a:p>
        </p:txBody>
      </p:sp>
      <p:sp>
        <p:nvSpPr>
          <p:cNvPr id="13" name="Rectangle 12"/>
          <p:cNvSpPr/>
          <p:nvPr/>
        </p:nvSpPr>
        <p:spPr>
          <a:xfrm>
            <a:off x="2041715" y="3046800"/>
            <a:ext cx="6598281" cy="338554"/>
          </a:xfrm>
          <a:prstGeom prst="rect">
            <a:avLst/>
          </a:prstGeom>
        </p:spPr>
        <p:txBody>
          <a:bodyPr wrap="none">
            <a:spAutoFit/>
          </a:bodyPr>
          <a:lstStyle/>
          <a:p>
            <a:r>
              <a:rPr lang="en-US" altLang="zh-CN" sz="1600" b="1" dirty="0">
                <a:solidFill>
                  <a:srgbClr val="FF0000"/>
                </a:solidFill>
                <a:latin typeface="+mn-ea"/>
              </a:rPr>
              <a:t>2</a:t>
            </a:r>
            <a:r>
              <a:rPr lang="zh-CN" altLang="en-US" sz="1600" b="1" dirty="0">
                <a:solidFill>
                  <a:srgbClr val="FF0000"/>
                </a:solidFill>
                <a:latin typeface="+mn-ea"/>
              </a:rPr>
              <a:t>、批量下载可在本页面选择所下载文章，此处可用字符“</a:t>
            </a:r>
            <a:r>
              <a:rPr lang="en-US" altLang="zh-CN" sz="1600" b="1" dirty="0">
                <a:solidFill>
                  <a:srgbClr val="FF0000"/>
                </a:solidFill>
                <a:latin typeface="+mn-ea"/>
              </a:rPr>
              <a:t>-</a:t>
            </a:r>
            <a:r>
              <a:rPr lang="zh-CN" altLang="en-US" sz="1600" b="1" dirty="0">
                <a:solidFill>
                  <a:srgbClr val="FF0000"/>
                </a:solidFill>
                <a:latin typeface="+mn-ea"/>
              </a:rPr>
              <a:t>”</a:t>
            </a:r>
            <a:r>
              <a:rPr lang="en-US" altLang="zh-CN" sz="1600" b="1" dirty="0">
                <a:solidFill>
                  <a:srgbClr val="FF0000"/>
                </a:solidFill>
                <a:latin typeface="+mn-ea"/>
              </a:rPr>
              <a:t> </a:t>
            </a:r>
            <a:r>
              <a:rPr lang="zh-CN" altLang="en-US" sz="1600" b="1" dirty="0">
                <a:solidFill>
                  <a:srgbClr val="FF0000"/>
                </a:solidFill>
                <a:latin typeface="+mn-ea"/>
              </a:rPr>
              <a:t>及“</a:t>
            </a:r>
            <a:r>
              <a:rPr lang="en-US" altLang="zh-CN" sz="1600" b="1" dirty="0">
                <a:solidFill>
                  <a:srgbClr val="FF0000"/>
                </a:solidFill>
                <a:latin typeface="+mn-ea"/>
              </a:rPr>
              <a:t>,</a:t>
            </a:r>
            <a:r>
              <a:rPr lang="zh-CN" altLang="en-US" sz="1600" b="1" dirty="0">
                <a:solidFill>
                  <a:srgbClr val="FF0000"/>
                </a:solidFill>
                <a:latin typeface="+mn-ea"/>
              </a:rPr>
              <a:t>”</a:t>
            </a:r>
            <a:endParaRPr lang="en-US" sz="1600" b="1" dirty="0">
              <a:solidFill>
                <a:srgbClr val="FF0000"/>
              </a:solidFill>
              <a:latin typeface="+mn-ea"/>
            </a:endParaRPr>
          </a:p>
        </p:txBody>
      </p:sp>
      <p:sp>
        <p:nvSpPr>
          <p:cNvPr id="14" name="Oval 13"/>
          <p:cNvSpPr/>
          <p:nvPr/>
        </p:nvSpPr>
        <p:spPr>
          <a:xfrm>
            <a:off x="2552132" y="2022138"/>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893325" y="1891970"/>
            <a:ext cx="1282800" cy="237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07149" y="3415352"/>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1A6D58-770A-4FD5-B776-35973734D2EA}"/>
              </a:ext>
            </a:extLst>
          </p:cNvPr>
          <p:cNvSpPr>
            <a:spLocks noGrp="1"/>
          </p:cNvSpPr>
          <p:nvPr>
            <p:ph type="sldNum" sz="quarter" idx="12"/>
          </p:nvPr>
        </p:nvSpPr>
        <p:spPr/>
        <p:txBody>
          <a:bodyPr/>
          <a:lstStyle/>
          <a:p>
            <a:fld id="{AFAE5B16-0F33-4EE9-AE34-61D676368225}" type="slidenum">
              <a:rPr lang="zh-CN" altLang="en-US" smtClean="0"/>
              <a:t>83</a:t>
            </a:fld>
            <a:endParaRPr lang="zh-CN" altLang="en-US"/>
          </a:p>
        </p:txBody>
      </p:sp>
    </p:spTree>
    <p:custDataLst>
      <p:tags r:id="rId1"/>
    </p:custDataLst>
    <p:extLst>
      <p:ext uri="{BB962C8B-B14F-4D97-AF65-F5344CB8AC3E}">
        <p14:creationId xmlns:p14="http://schemas.microsoft.com/office/powerpoint/2010/main" val="2311010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4" name="Rectangle 3"/>
          <p:cNvSpPr/>
          <p:nvPr/>
        </p:nvSpPr>
        <p:spPr>
          <a:xfrm>
            <a:off x="309446" y="379333"/>
            <a:ext cx="8356968" cy="830997"/>
          </a:xfrm>
          <a:prstGeom prst="rect">
            <a:avLst/>
          </a:prstGeom>
        </p:spPr>
        <p:txBody>
          <a:bodyPr wrap="none">
            <a:spAutoFit/>
          </a:bodyPr>
          <a:lstStyle/>
          <a:p>
            <a:r>
              <a:rPr lang="zh-CN" altLang="en-US" sz="2400" dirty="0">
                <a:solidFill>
                  <a:srgbClr val="FF0000"/>
                </a:solidFill>
                <a:latin typeface="黑体" panose="02010609060101010101" pitchFamily="49" charset="-122"/>
                <a:ea typeface="黑体" panose="02010609060101010101" pitchFamily="49" charset="-122"/>
              </a:rPr>
              <a:t>注意</a:t>
            </a:r>
            <a:r>
              <a:rPr lang="en-US" altLang="zh-CN" sz="2400" dirty="0">
                <a:solidFill>
                  <a:srgbClr val="FF0000"/>
                </a:solidFill>
                <a:latin typeface="黑体" panose="02010609060101010101" pitchFamily="49" charset="-122"/>
                <a:ea typeface="黑体" panose="02010609060101010101" pitchFamily="49" charset="-122"/>
              </a:rPr>
              <a:t>: </a:t>
            </a:r>
            <a:r>
              <a:rPr lang="zh-CN" altLang="en-US" sz="2400" dirty="0">
                <a:solidFill>
                  <a:srgbClr val="FF0000"/>
                </a:solidFill>
                <a:latin typeface="黑体" panose="02010609060101010101" pitchFamily="49" charset="-122"/>
                <a:ea typeface="黑体" panose="02010609060101010101" pitchFamily="49" charset="-122"/>
              </a:rPr>
              <a:t>任何页面的左上角都将一直显示</a:t>
            </a:r>
            <a:r>
              <a:rPr lang="en-US" sz="2400" dirty="0">
                <a:solidFill>
                  <a:srgbClr val="FF0000"/>
                </a:solidFill>
                <a:latin typeface="Calibri" panose="020F0502020204030204" pitchFamily="34" charset="0"/>
                <a:ea typeface="黑体" panose="02010609060101010101" pitchFamily="49" charset="-122"/>
              </a:rPr>
              <a:t>Lexis Advance R</a:t>
            </a:r>
            <a:r>
              <a:rPr lang="en-US" altLang="zh-CN" sz="2400" dirty="0">
                <a:solidFill>
                  <a:srgbClr val="FF0000"/>
                </a:solidFill>
                <a:latin typeface="Calibri" panose="020F0502020204030204" pitchFamily="34" charset="0"/>
                <a:ea typeface="黑体" panose="02010609060101010101" pitchFamily="49" charset="-122"/>
              </a:rPr>
              <a:t>esearch</a:t>
            </a:r>
          </a:p>
          <a:p>
            <a:r>
              <a:rPr lang="zh-CN" altLang="en-US" sz="2400" dirty="0">
                <a:solidFill>
                  <a:srgbClr val="FF0000"/>
                </a:solidFill>
                <a:latin typeface="Calibri" panose="020F0502020204030204" pitchFamily="34" charset="0"/>
                <a:ea typeface="黑体" panose="02010609060101010101" pitchFamily="49" charset="-122"/>
              </a:rPr>
              <a:t>的</a:t>
            </a:r>
            <a:r>
              <a:rPr lang="zh-CN" altLang="en-US" sz="2400" dirty="0">
                <a:solidFill>
                  <a:srgbClr val="FF0000"/>
                </a:solidFill>
                <a:latin typeface="黑体" panose="02010609060101010101" pitchFamily="49" charset="-122"/>
                <a:ea typeface="黑体" panose="02010609060101010101" pitchFamily="49" charset="-122"/>
              </a:rPr>
              <a:t>标志，您可随时返回首页重新进行检索或浏览！</a:t>
            </a:r>
            <a:endParaRPr lang="en-US" sz="2400" dirty="0">
              <a:solidFill>
                <a:srgbClr val="FF0000"/>
              </a:solidFill>
            </a:endParaRPr>
          </a:p>
        </p:txBody>
      </p:sp>
      <p:sp>
        <p:nvSpPr>
          <p:cNvPr id="9" name="Oval 8">
            <a:extLst>
              <a:ext uri="{FF2B5EF4-FFF2-40B4-BE49-F238E27FC236}">
                <a16:creationId xmlns:a16="http://schemas.microsoft.com/office/drawing/2014/main" id="{3547D36C-56BD-4DFE-858E-793EE0837874}"/>
              </a:ext>
            </a:extLst>
          </p:cNvPr>
          <p:cNvSpPr/>
          <p:nvPr/>
        </p:nvSpPr>
        <p:spPr>
          <a:xfrm>
            <a:off x="806824" y="1147482"/>
            <a:ext cx="1057835"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3" descr="A screenshot of a computer&#10;&#10;Description automatically generated">
            <a:extLst>
              <a:ext uri="{FF2B5EF4-FFF2-40B4-BE49-F238E27FC236}">
                <a16:creationId xmlns:a16="http://schemas.microsoft.com/office/drawing/2014/main" id="{D901DB0D-8912-4FFB-B01C-473A59792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46" y="1210330"/>
            <a:ext cx="10121153" cy="5139239"/>
          </a:xfrm>
          <a:prstGeom prst="rect">
            <a:avLst/>
          </a:prstGeom>
        </p:spPr>
      </p:pic>
      <p:sp>
        <p:nvSpPr>
          <p:cNvPr id="15" name="Slide Number Placeholder 14">
            <a:extLst>
              <a:ext uri="{FF2B5EF4-FFF2-40B4-BE49-F238E27FC236}">
                <a16:creationId xmlns:a16="http://schemas.microsoft.com/office/drawing/2014/main" id="{C4592B9B-2352-44DB-8943-20F89D2CF5A9}"/>
              </a:ext>
            </a:extLst>
          </p:cNvPr>
          <p:cNvSpPr>
            <a:spLocks noGrp="1"/>
          </p:cNvSpPr>
          <p:nvPr>
            <p:ph type="sldNum" sz="quarter" idx="12"/>
          </p:nvPr>
        </p:nvSpPr>
        <p:spPr/>
        <p:txBody>
          <a:bodyPr/>
          <a:lstStyle/>
          <a:p>
            <a:fld id="{AFAE5B16-0F33-4EE9-AE34-61D676368225}" type="slidenum">
              <a:rPr lang="zh-CN" altLang="en-US" smtClean="0"/>
              <a:t>84</a:t>
            </a:fld>
            <a:endParaRPr lang="zh-CN" altLang="en-US"/>
          </a:p>
        </p:txBody>
      </p:sp>
    </p:spTree>
    <p:custDataLst>
      <p:tags r:id="rId1"/>
    </p:custDataLst>
    <p:extLst>
      <p:ext uri="{BB962C8B-B14F-4D97-AF65-F5344CB8AC3E}">
        <p14:creationId xmlns:p14="http://schemas.microsoft.com/office/powerpoint/2010/main" val="278125121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418" y="2251881"/>
            <a:ext cx="9026478" cy="1329816"/>
          </a:xfrm>
        </p:spPr>
        <p:txBody>
          <a:bodyPr>
            <a:noAutofit/>
          </a:bodyPr>
          <a:lstStyle/>
          <a:p>
            <a:pPr algn="ctr"/>
            <a:r>
              <a:rPr lang="en-US" sz="4000" b="1" i="1" dirty="0">
                <a:solidFill>
                  <a:srgbClr val="FF0000"/>
                </a:solidFill>
              </a:rPr>
              <a:t>Kindly T</a:t>
            </a:r>
            <a:r>
              <a:rPr lang="en-US" altLang="zh-CN" sz="4000" b="1" i="1" dirty="0">
                <a:solidFill>
                  <a:srgbClr val="FF0000"/>
                </a:solidFill>
              </a:rPr>
              <a:t>hanks for Your Attention </a:t>
            </a:r>
            <a:r>
              <a:rPr lang="zh-CN" altLang="en-US" sz="4000" b="1" i="1" dirty="0">
                <a:solidFill>
                  <a:srgbClr val="FF0000"/>
                </a:solidFill>
              </a:rPr>
              <a:t>❤</a:t>
            </a:r>
            <a:endParaRPr lang="en-US" sz="4000" b="1" i="1" dirty="0">
              <a:solidFill>
                <a:srgbClr val="FF0000"/>
              </a:solidFill>
            </a:endParaRPr>
          </a:p>
        </p:txBody>
      </p:sp>
      <p:pic>
        <p:nvPicPr>
          <p:cNvPr id="4" name="Picture 3"/>
          <p:cNvPicPr>
            <a:picLocks noChangeAspect="1"/>
          </p:cNvPicPr>
          <p:nvPr/>
        </p:nvPicPr>
        <p:blipFill>
          <a:blip r:embed="rId2"/>
          <a:stretch>
            <a:fillRect/>
          </a:stretch>
        </p:blipFill>
        <p:spPr>
          <a:xfrm>
            <a:off x="382284" y="5960395"/>
            <a:ext cx="2276510" cy="897605"/>
          </a:xfrm>
          <a:prstGeom prst="rect">
            <a:avLst/>
          </a:prstGeom>
        </p:spPr>
      </p:pic>
      <p:sp>
        <p:nvSpPr>
          <p:cNvPr id="3" name="Slide Number Placeholder 2">
            <a:extLst>
              <a:ext uri="{FF2B5EF4-FFF2-40B4-BE49-F238E27FC236}">
                <a16:creationId xmlns:a16="http://schemas.microsoft.com/office/drawing/2014/main" id="{F6C71AF8-ED85-4EE8-8FF5-83B2C341C487}"/>
              </a:ext>
            </a:extLst>
          </p:cNvPr>
          <p:cNvSpPr>
            <a:spLocks noGrp="1"/>
          </p:cNvSpPr>
          <p:nvPr>
            <p:ph type="sldNum" sz="quarter" idx="12"/>
          </p:nvPr>
        </p:nvSpPr>
        <p:spPr/>
        <p:txBody>
          <a:bodyPr/>
          <a:lstStyle/>
          <a:p>
            <a:fld id="{AFAE5B16-0F33-4EE9-AE34-61D676368225}" type="slidenum">
              <a:rPr lang="zh-CN" altLang="en-US" smtClean="0"/>
              <a:t>85</a:t>
            </a:fld>
            <a:endParaRPr lang="zh-CN" altLang="en-US"/>
          </a:p>
        </p:txBody>
      </p:sp>
    </p:spTree>
    <p:extLst>
      <p:ext uri="{BB962C8B-B14F-4D97-AF65-F5344CB8AC3E}">
        <p14:creationId xmlns:p14="http://schemas.microsoft.com/office/powerpoint/2010/main" val="68728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705" b="51710"/>
          <a:stretch/>
        </p:blipFill>
        <p:spPr>
          <a:xfrm>
            <a:off x="488063" y="1120378"/>
            <a:ext cx="11196821" cy="328785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1</a:t>
            </a:r>
            <a:r>
              <a:rPr lang="zh-CN" altLang="en-US" sz="2800" dirty="0">
                <a:latin typeface="Arial" panose="020B0604020202020204" pitchFamily="34" charset="0"/>
                <a:ea typeface="楷体" panose="02010609060101010101" pitchFamily="49" charset="-122"/>
                <a:cs typeface="Arial" panose="020B0604020202020204" pitchFamily="34" charset="0"/>
              </a:rPr>
              <a:t> 主要资源类型说明</a:t>
            </a:r>
            <a:endParaRPr lang="en-US" sz="2800" dirty="0"/>
          </a:p>
        </p:txBody>
      </p:sp>
      <p:sp>
        <p:nvSpPr>
          <p:cNvPr id="2" name="Slide Number Placeholder 1">
            <a:extLst>
              <a:ext uri="{FF2B5EF4-FFF2-40B4-BE49-F238E27FC236}">
                <a16:creationId xmlns:a16="http://schemas.microsoft.com/office/drawing/2014/main" id="{CBE6324E-2C45-4EAB-A155-7A07544BA358}"/>
              </a:ext>
            </a:extLst>
          </p:cNvPr>
          <p:cNvSpPr>
            <a:spLocks noGrp="1"/>
          </p:cNvSpPr>
          <p:nvPr>
            <p:ph type="sldNum" sz="quarter" idx="12"/>
          </p:nvPr>
        </p:nvSpPr>
        <p:spPr/>
        <p:txBody>
          <a:bodyPr/>
          <a:lstStyle/>
          <a:p>
            <a:fld id="{AFAE5B16-0F33-4EE9-AE34-61D676368225}" type="slidenum">
              <a:rPr lang="zh-CN" altLang="en-US" smtClean="0"/>
              <a:t>9</a:t>
            </a:fld>
            <a:endParaRPr lang="zh-CN" altLang="en-US"/>
          </a:p>
        </p:txBody>
      </p:sp>
    </p:spTree>
    <p:custDataLst>
      <p:tags r:id="rId1"/>
    </p:custDataLst>
    <p:extLst>
      <p:ext uri="{BB962C8B-B14F-4D97-AF65-F5344CB8AC3E}">
        <p14:creationId xmlns:p14="http://schemas.microsoft.com/office/powerpoint/2010/main" val="10388945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1"/>
  <p:tag name="KSO_WM_UNIT_ID" val="diagram20161370_4*q_i*1_1"/>
  <p:tag name="KSO_WM_UNIT_LAYERLEVEL" val="1_1"/>
  <p:tag name="KSO_WM_DIAGRAM_GROUP_CODE" val="q1-1"/>
  <p:tag name="KSO_WM_UNIT_FILL_FORE_SCHEMECOLOR_INDEX" val="9"/>
  <p:tag name="KSO_WM_UNIT_FILL_TYPE" val="1"/>
  <p:tag name="KSO_WM_UNIT_TEXT_FILL_FORE_SCHEMECOLOR_INDEX" val="9"/>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5_1"/>
  <p:tag name="KSO_WM_UNIT_ID" val="diagram20161370_4*q_h_f*1_5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4_1"/>
  <p:tag name="KSO_WM_UNIT_ID" val="diagram20161370_4*q_h_f*1_4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3_1"/>
  <p:tag name="KSO_WM_UNIT_ID" val="diagram20161370_4*q_h_f*1_3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2_1"/>
  <p:tag name="KSO_WM_UNIT_ID" val="diagram20161370_4*q_h_f*1_2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f"/>
  <p:tag name="KSO_WM_UNIT_INDEX" val="1_1_1"/>
  <p:tag name="KSO_WM_UNIT_ID" val="diagram20161370_4*q_h_f*1_1_1"/>
  <p:tag name="KSO_WM_UNIT_LAYERLEVEL" val="1_1_1"/>
  <p:tag name="KSO_WM_UNIT_VALUE" val="20"/>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2_1"/>
  <p:tag name="KSO_WM_UNIT_ID" val="diagram20161370_4*q_h_a*1_2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9"/>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TIMING" val="|0.4|13.7"/>
</p:tagLst>
</file>

<file path=ppt/tags/tag17.xml><?xml version="1.0" encoding="utf-8"?>
<p:tagLst xmlns:a="http://schemas.openxmlformats.org/drawingml/2006/main" xmlns:r="http://schemas.openxmlformats.org/officeDocument/2006/relationships" xmlns:p="http://schemas.openxmlformats.org/presentationml/2006/main">
  <p:tag name="TIMING" val="|0.4|13.7"/>
</p:tagLst>
</file>

<file path=ppt/tags/tag18.xml><?xml version="1.0" encoding="utf-8"?>
<p:tagLst xmlns:a="http://schemas.openxmlformats.org/drawingml/2006/main" xmlns:r="http://schemas.openxmlformats.org/officeDocument/2006/relationships" xmlns:p="http://schemas.openxmlformats.org/presentationml/2006/main">
  <p:tag name="TIMING" val="|0.4|13.7"/>
</p:tagLst>
</file>

<file path=ppt/tags/tag19.xml><?xml version="1.0" encoding="utf-8"?>
<p:tagLst xmlns:a="http://schemas.openxmlformats.org/drawingml/2006/main" xmlns:r="http://schemas.openxmlformats.org/officeDocument/2006/relationships" xmlns:p="http://schemas.openxmlformats.org/presentationml/2006/main">
  <p:tag name="TIMING" val="|0.4|13.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3"/>
  <p:tag name="KSO_WM_UNIT_ID" val="diagram20161370_4*q_i*1_3"/>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TIMING" val="|0.4|13.7"/>
</p:tagLst>
</file>

<file path=ppt/tags/tag21.xml><?xml version="1.0" encoding="utf-8"?>
<p:tagLst xmlns:a="http://schemas.openxmlformats.org/drawingml/2006/main" xmlns:r="http://schemas.openxmlformats.org/officeDocument/2006/relationships" xmlns:p="http://schemas.openxmlformats.org/presentationml/2006/main">
  <p:tag name="TIMING" val="|0.4|13.7"/>
</p:tagLst>
</file>

<file path=ppt/tags/tag22.xml><?xml version="1.0" encoding="utf-8"?>
<p:tagLst xmlns:a="http://schemas.openxmlformats.org/drawingml/2006/main" xmlns:r="http://schemas.openxmlformats.org/officeDocument/2006/relationships" xmlns:p="http://schemas.openxmlformats.org/presentationml/2006/main">
  <p:tag name="TIMING" val="|0.4|13.7"/>
</p:tagLst>
</file>

<file path=ppt/tags/tag23.xml><?xml version="1.0" encoding="utf-8"?>
<p:tagLst xmlns:a="http://schemas.openxmlformats.org/drawingml/2006/main" xmlns:r="http://schemas.openxmlformats.org/officeDocument/2006/relationships" xmlns:p="http://schemas.openxmlformats.org/presentationml/2006/main">
  <p:tag name="TIMING" val="|0.4|13.7"/>
</p:tagLst>
</file>

<file path=ppt/tags/tag24.xml><?xml version="1.0" encoding="utf-8"?>
<p:tagLst xmlns:a="http://schemas.openxmlformats.org/drawingml/2006/main" xmlns:r="http://schemas.openxmlformats.org/officeDocument/2006/relationships" xmlns:p="http://schemas.openxmlformats.org/presentationml/2006/main">
  <p:tag name="TIMING" val="|0.4|13.7"/>
</p:tagLst>
</file>

<file path=ppt/tags/tag25.xml><?xml version="1.0" encoding="utf-8"?>
<p:tagLst xmlns:a="http://schemas.openxmlformats.org/drawingml/2006/main" xmlns:r="http://schemas.openxmlformats.org/officeDocument/2006/relationships" xmlns:p="http://schemas.openxmlformats.org/presentationml/2006/main">
  <p:tag name="TIMING" val="|0.4|13.7"/>
</p:tagLst>
</file>

<file path=ppt/tags/tag26.xml><?xml version="1.0" encoding="utf-8"?>
<p:tagLst xmlns:a="http://schemas.openxmlformats.org/drawingml/2006/main" xmlns:r="http://schemas.openxmlformats.org/officeDocument/2006/relationships" xmlns:p="http://schemas.openxmlformats.org/presentationml/2006/main">
  <p:tag name="TIMING" val="|0.4|13.7"/>
</p:tagLst>
</file>

<file path=ppt/tags/tag27.xml><?xml version="1.0" encoding="utf-8"?>
<p:tagLst xmlns:a="http://schemas.openxmlformats.org/drawingml/2006/main" xmlns:r="http://schemas.openxmlformats.org/officeDocument/2006/relationships" xmlns:p="http://schemas.openxmlformats.org/presentationml/2006/main">
  <p:tag name="TIMING" val="|0.4|13.7"/>
</p:tagLst>
</file>

<file path=ppt/tags/tag28.xml><?xml version="1.0" encoding="utf-8"?>
<p:tagLst xmlns:a="http://schemas.openxmlformats.org/drawingml/2006/main" xmlns:r="http://schemas.openxmlformats.org/officeDocument/2006/relationships" xmlns:p="http://schemas.openxmlformats.org/presentationml/2006/main">
  <p:tag name="TIMING" val="|0.4|13.7"/>
</p:tagLst>
</file>

<file path=ppt/tags/tag29.xml><?xml version="1.0" encoding="utf-8"?>
<p:tagLst xmlns:a="http://schemas.openxmlformats.org/drawingml/2006/main" xmlns:r="http://schemas.openxmlformats.org/officeDocument/2006/relationships" xmlns:p="http://schemas.openxmlformats.org/presentationml/2006/main">
  <p:tag name="TIMING" val="|0.4|13.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1_1"/>
  <p:tag name="KSO_WM_UNIT_ID" val="diagram20161370_4*q_h_a*1_1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Lst>
</file>

<file path=ppt/tags/tag30.xml><?xml version="1.0" encoding="utf-8"?>
<p:tagLst xmlns:a="http://schemas.openxmlformats.org/drawingml/2006/main" xmlns:r="http://schemas.openxmlformats.org/officeDocument/2006/relationships" xmlns:p="http://schemas.openxmlformats.org/presentationml/2006/main">
  <p:tag name="TIMING" val="|0.4|13.7"/>
</p:tagLst>
</file>

<file path=ppt/tags/tag31.xml><?xml version="1.0" encoding="utf-8"?>
<p:tagLst xmlns:a="http://schemas.openxmlformats.org/drawingml/2006/main" xmlns:r="http://schemas.openxmlformats.org/officeDocument/2006/relationships" xmlns:p="http://schemas.openxmlformats.org/presentationml/2006/main">
  <p:tag name="TIMING" val="|0.4|13.7"/>
</p:tagLst>
</file>

<file path=ppt/tags/tag32.xml><?xml version="1.0" encoding="utf-8"?>
<p:tagLst xmlns:a="http://schemas.openxmlformats.org/drawingml/2006/main" xmlns:r="http://schemas.openxmlformats.org/officeDocument/2006/relationships" xmlns:p="http://schemas.openxmlformats.org/presentationml/2006/main">
  <p:tag name="TIMING" val="|0.4|13.7"/>
</p:tagLst>
</file>

<file path=ppt/tags/tag33.xml><?xml version="1.0" encoding="utf-8"?>
<p:tagLst xmlns:a="http://schemas.openxmlformats.org/drawingml/2006/main" xmlns:r="http://schemas.openxmlformats.org/officeDocument/2006/relationships" xmlns:p="http://schemas.openxmlformats.org/presentationml/2006/main">
  <p:tag name="TIMING" val="|0.4|13.7"/>
</p:tagLst>
</file>

<file path=ppt/tags/tag34.xml><?xml version="1.0" encoding="utf-8"?>
<p:tagLst xmlns:a="http://schemas.openxmlformats.org/drawingml/2006/main" xmlns:r="http://schemas.openxmlformats.org/officeDocument/2006/relationships" xmlns:p="http://schemas.openxmlformats.org/presentationml/2006/main">
  <p:tag name="TIMING" val="|0.4|13.7"/>
</p:tagLst>
</file>

<file path=ppt/tags/tag35.xml><?xml version="1.0" encoding="utf-8"?>
<p:tagLst xmlns:a="http://schemas.openxmlformats.org/drawingml/2006/main" xmlns:r="http://schemas.openxmlformats.org/officeDocument/2006/relationships" xmlns:p="http://schemas.openxmlformats.org/presentationml/2006/main">
  <p:tag name="TIMING" val="|0.4|13.7"/>
</p:tagLst>
</file>

<file path=ppt/tags/tag36.xml><?xml version="1.0" encoding="utf-8"?>
<p:tagLst xmlns:a="http://schemas.openxmlformats.org/drawingml/2006/main" xmlns:r="http://schemas.openxmlformats.org/officeDocument/2006/relationships" xmlns:p="http://schemas.openxmlformats.org/presentationml/2006/main">
  <p:tag name="TIMING" val="|0.4|13.7"/>
</p:tagLst>
</file>

<file path=ppt/tags/tag37.xml><?xml version="1.0" encoding="utf-8"?>
<p:tagLst xmlns:a="http://schemas.openxmlformats.org/drawingml/2006/main" xmlns:r="http://schemas.openxmlformats.org/officeDocument/2006/relationships" xmlns:p="http://schemas.openxmlformats.org/presentationml/2006/main">
  <p:tag name="TIMING" val="|0.4|13.7"/>
</p:tagLst>
</file>

<file path=ppt/tags/tag38.xml><?xml version="1.0" encoding="utf-8"?>
<p:tagLst xmlns:a="http://schemas.openxmlformats.org/drawingml/2006/main" xmlns:r="http://schemas.openxmlformats.org/officeDocument/2006/relationships" xmlns:p="http://schemas.openxmlformats.org/presentationml/2006/main">
  <p:tag name="TIMING" val="|0.4|13.7"/>
</p:tagLst>
</file>

<file path=ppt/tags/tag39.xml><?xml version="1.0" encoding="utf-8"?>
<p:tagLst xmlns:a="http://schemas.openxmlformats.org/drawingml/2006/main" xmlns:r="http://schemas.openxmlformats.org/officeDocument/2006/relationships" xmlns:p="http://schemas.openxmlformats.org/presentationml/2006/main">
  <p:tag name="TIMING" val="|0.4|13.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5"/>
  <p:tag name="KSO_WM_UNIT_ID" val="diagram20161370_4*q_i*1_5"/>
  <p:tag name="KSO_WM_UNIT_LAYERLEVEL" val="1_1"/>
  <p:tag name="KSO_WM_DIAGRAM_GROUP_CODE" val="q1-1"/>
  <p:tag name="KSO_WM_UNIT_FILL_FORE_SCHEMECOLOR_INDEX" val="6"/>
  <p:tag name="KSO_WM_UNIT_FILL_TYPE" val="1"/>
  <p:tag name="KSO_WM_UNIT_TEXT_FILL_FORE_SCHEMECOLOR_INDEX" val="6"/>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TIMING" val="|0.4|13.7"/>
</p:tagLst>
</file>

<file path=ppt/tags/tag41.xml><?xml version="1.0" encoding="utf-8"?>
<p:tagLst xmlns:a="http://schemas.openxmlformats.org/drawingml/2006/main" xmlns:r="http://schemas.openxmlformats.org/officeDocument/2006/relationships" xmlns:p="http://schemas.openxmlformats.org/presentationml/2006/main">
  <p:tag name="TIMING" val="|0.4|13.7"/>
</p:tagLst>
</file>

<file path=ppt/tags/tag42.xml><?xml version="1.0" encoding="utf-8"?>
<p:tagLst xmlns:a="http://schemas.openxmlformats.org/drawingml/2006/main" xmlns:r="http://schemas.openxmlformats.org/officeDocument/2006/relationships" xmlns:p="http://schemas.openxmlformats.org/presentationml/2006/main">
  <p:tag name="TIMING" val="|0.4|13.7"/>
</p:tagLst>
</file>

<file path=ppt/tags/tag43.xml><?xml version="1.0" encoding="utf-8"?>
<p:tagLst xmlns:a="http://schemas.openxmlformats.org/drawingml/2006/main" xmlns:r="http://schemas.openxmlformats.org/officeDocument/2006/relationships" xmlns:p="http://schemas.openxmlformats.org/presentationml/2006/main">
  <p:tag name="TIMING" val="|0.4|13.7"/>
</p:tagLst>
</file>

<file path=ppt/tags/tag44.xml><?xml version="1.0" encoding="utf-8"?>
<p:tagLst xmlns:a="http://schemas.openxmlformats.org/drawingml/2006/main" xmlns:r="http://schemas.openxmlformats.org/officeDocument/2006/relationships" xmlns:p="http://schemas.openxmlformats.org/presentationml/2006/main">
  <p:tag name="TIMING" val="|0.4|13.7"/>
</p:tagLst>
</file>

<file path=ppt/tags/tag45.xml><?xml version="1.0" encoding="utf-8"?>
<p:tagLst xmlns:a="http://schemas.openxmlformats.org/drawingml/2006/main" xmlns:r="http://schemas.openxmlformats.org/officeDocument/2006/relationships" xmlns:p="http://schemas.openxmlformats.org/presentationml/2006/main">
  <p:tag name="TIMING" val="|0.4|13.7"/>
</p:tagLst>
</file>

<file path=ppt/tags/tag46.xml><?xml version="1.0" encoding="utf-8"?>
<p:tagLst xmlns:a="http://schemas.openxmlformats.org/drawingml/2006/main" xmlns:r="http://schemas.openxmlformats.org/officeDocument/2006/relationships" xmlns:p="http://schemas.openxmlformats.org/presentationml/2006/main">
  <p:tag name="TIMING" val="|0.4|13.7"/>
</p:tagLst>
</file>

<file path=ppt/tags/tag47.xml><?xml version="1.0" encoding="utf-8"?>
<p:tagLst xmlns:a="http://schemas.openxmlformats.org/drawingml/2006/main" xmlns:r="http://schemas.openxmlformats.org/officeDocument/2006/relationships" xmlns:p="http://schemas.openxmlformats.org/presentationml/2006/main">
  <p:tag name="TIMING" val="|0.4|13.7"/>
</p:tagLst>
</file>

<file path=ppt/tags/tag48.xml><?xml version="1.0" encoding="utf-8"?>
<p:tagLst xmlns:a="http://schemas.openxmlformats.org/drawingml/2006/main" xmlns:r="http://schemas.openxmlformats.org/officeDocument/2006/relationships" xmlns:p="http://schemas.openxmlformats.org/presentationml/2006/main">
  <p:tag name="TIMING" val="|0.4|13.7"/>
</p:tagLst>
</file>

<file path=ppt/tags/tag49.xml><?xml version="1.0" encoding="utf-8"?>
<p:tagLst xmlns:a="http://schemas.openxmlformats.org/drawingml/2006/main" xmlns:r="http://schemas.openxmlformats.org/officeDocument/2006/relationships" xmlns:p="http://schemas.openxmlformats.org/presentationml/2006/main">
  <p:tag name="TIMING" val="|0.4|13.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5_1"/>
  <p:tag name="KSO_WM_UNIT_ID" val="diagram20161370_4*q_h_a*1_5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6"/>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TIMING" val="|0.4|13.7"/>
</p:tagLst>
</file>

<file path=ppt/tags/tag51.xml><?xml version="1.0" encoding="utf-8"?>
<p:tagLst xmlns:a="http://schemas.openxmlformats.org/drawingml/2006/main" xmlns:r="http://schemas.openxmlformats.org/officeDocument/2006/relationships" xmlns:p="http://schemas.openxmlformats.org/presentationml/2006/main">
  <p:tag name="TIMING" val="|0.4|13.7"/>
</p:tagLst>
</file>

<file path=ppt/tags/tag52.xml><?xml version="1.0" encoding="utf-8"?>
<p:tagLst xmlns:a="http://schemas.openxmlformats.org/drawingml/2006/main" xmlns:r="http://schemas.openxmlformats.org/officeDocument/2006/relationships" xmlns:p="http://schemas.openxmlformats.org/presentationml/2006/main">
  <p:tag name="TIMING" val="|0.4|13.7"/>
</p:tagLst>
</file>

<file path=ppt/tags/tag53.xml><?xml version="1.0" encoding="utf-8"?>
<p:tagLst xmlns:a="http://schemas.openxmlformats.org/drawingml/2006/main" xmlns:r="http://schemas.openxmlformats.org/officeDocument/2006/relationships" xmlns:p="http://schemas.openxmlformats.org/presentationml/2006/main">
  <p:tag name="TIMING" val="|0.4|13.7"/>
</p:tagLst>
</file>

<file path=ppt/tags/tag54.xml><?xml version="1.0" encoding="utf-8"?>
<p:tagLst xmlns:a="http://schemas.openxmlformats.org/drawingml/2006/main" xmlns:r="http://schemas.openxmlformats.org/officeDocument/2006/relationships" xmlns:p="http://schemas.openxmlformats.org/presentationml/2006/main">
  <p:tag name="TIMING" val="|0.4|13.7"/>
</p:tagLst>
</file>

<file path=ppt/tags/tag55.xml><?xml version="1.0" encoding="utf-8"?>
<p:tagLst xmlns:a="http://schemas.openxmlformats.org/drawingml/2006/main" xmlns:r="http://schemas.openxmlformats.org/officeDocument/2006/relationships" xmlns:p="http://schemas.openxmlformats.org/presentationml/2006/main">
  <p:tag name="TIMING" val="|0.4|13.7"/>
</p:tagLst>
</file>

<file path=ppt/tags/tag56.xml><?xml version="1.0" encoding="utf-8"?>
<p:tagLst xmlns:a="http://schemas.openxmlformats.org/drawingml/2006/main" xmlns:r="http://schemas.openxmlformats.org/officeDocument/2006/relationships" xmlns:p="http://schemas.openxmlformats.org/presentationml/2006/main">
  <p:tag name="TIMING" val="|0.4|13.7"/>
</p:tagLst>
</file>

<file path=ppt/tags/tag57.xml><?xml version="1.0" encoding="utf-8"?>
<p:tagLst xmlns:a="http://schemas.openxmlformats.org/drawingml/2006/main" xmlns:r="http://schemas.openxmlformats.org/officeDocument/2006/relationships" xmlns:p="http://schemas.openxmlformats.org/presentationml/2006/main">
  <p:tag name="TIMING" val="|0.4|13.7"/>
</p:tagLst>
</file>

<file path=ppt/tags/tag58.xml><?xml version="1.0" encoding="utf-8"?>
<p:tagLst xmlns:a="http://schemas.openxmlformats.org/drawingml/2006/main" xmlns:r="http://schemas.openxmlformats.org/officeDocument/2006/relationships" xmlns:p="http://schemas.openxmlformats.org/presentationml/2006/main">
  <p:tag name="TIMING" val="|0.4|13.7"/>
</p:tagLst>
</file>

<file path=ppt/tags/tag59.xml><?xml version="1.0" encoding="utf-8"?>
<p:tagLst xmlns:a="http://schemas.openxmlformats.org/drawingml/2006/main" xmlns:r="http://schemas.openxmlformats.org/officeDocument/2006/relationships" xmlns:p="http://schemas.openxmlformats.org/presentationml/2006/main">
  <p:tag name="TIMING" val="|0.4|13.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7"/>
  <p:tag name="KSO_WM_UNIT_ID" val="diagram20161370_4*q_i*1_7"/>
  <p:tag name="KSO_WM_UNIT_LAYERLEVEL" val="1_1"/>
  <p:tag name="KSO_WM_DIAGRAM_GROUP_CODE" val="q1-1"/>
  <p:tag name="KSO_WM_UNIT_FILL_FORE_SCHEMECOLOR_INDEX" val="10"/>
  <p:tag name="KSO_WM_UNIT_FILL_TYPE" val="1"/>
  <p:tag name="KSO_WM_UNIT_TEXT_FILL_FORE_SCHEMECOLOR_INDEX" val="2"/>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TIMING" val="|0.4|13.7"/>
</p:tagLst>
</file>

<file path=ppt/tags/tag61.xml><?xml version="1.0" encoding="utf-8"?>
<p:tagLst xmlns:a="http://schemas.openxmlformats.org/drawingml/2006/main" xmlns:r="http://schemas.openxmlformats.org/officeDocument/2006/relationships" xmlns:p="http://schemas.openxmlformats.org/presentationml/2006/main">
  <p:tag name="TIMING" val="|0.4|13.7"/>
</p:tagLst>
</file>

<file path=ppt/tags/tag62.xml><?xml version="1.0" encoding="utf-8"?>
<p:tagLst xmlns:a="http://schemas.openxmlformats.org/drawingml/2006/main" xmlns:r="http://schemas.openxmlformats.org/officeDocument/2006/relationships" xmlns:p="http://schemas.openxmlformats.org/presentationml/2006/main">
  <p:tag name="TIMING" val="|0.4|13.7"/>
</p:tagLst>
</file>

<file path=ppt/tags/tag63.xml><?xml version="1.0" encoding="utf-8"?>
<p:tagLst xmlns:a="http://schemas.openxmlformats.org/drawingml/2006/main" xmlns:r="http://schemas.openxmlformats.org/officeDocument/2006/relationships" xmlns:p="http://schemas.openxmlformats.org/presentationml/2006/main">
  <p:tag name="TIMING" val="|0.4|13.7"/>
</p:tagLst>
</file>

<file path=ppt/tags/tag64.xml><?xml version="1.0" encoding="utf-8"?>
<p:tagLst xmlns:a="http://schemas.openxmlformats.org/drawingml/2006/main" xmlns:r="http://schemas.openxmlformats.org/officeDocument/2006/relationships" xmlns:p="http://schemas.openxmlformats.org/presentationml/2006/main">
  <p:tag name="TIMING" val="|0.4|13.7"/>
</p:tagLst>
</file>

<file path=ppt/tags/tag65.xml><?xml version="1.0" encoding="utf-8"?>
<p:tagLst xmlns:a="http://schemas.openxmlformats.org/drawingml/2006/main" xmlns:r="http://schemas.openxmlformats.org/officeDocument/2006/relationships" xmlns:p="http://schemas.openxmlformats.org/presentationml/2006/main">
  <p:tag name="TIMING" val="|0.4|13.7"/>
</p:tagLst>
</file>

<file path=ppt/tags/tag66.xml><?xml version="1.0" encoding="utf-8"?>
<p:tagLst xmlns:a="http://schemas.openxmlformats.org/drawingml/2006/main" xmlns:r="http://schemas.openxmlformats.org/officeDocument/2006/relationships" xmlns:p="http://schemas.openxmlformats.org/presentationml/2006/main">
  <p:tag name="TIMING" val="|0.4|13.7"/>
</p:tagLst>
</file>

<file path=ppt/tags/tag67.xml><?xml version="1.0" encoding="utf-8"?>
<p:tagLst xmlns:a="http://schemas.openxmlformats.org/drawingml/2006/main" xmlns:r="http://schemas.openxmlformats.org/officeDocument/2006/relationships" xmlns:p="http://schemas.openxmlformats.org/presentationml/2006/main">
  <p:tag name="TIMING" val="|0.4|13.7"/>
</p:tagLst>
</file>

<file path=ppt/tags/tag68.xml><?xml version="1.0" encoding="utf-8"?>
<p:tagLst xmlns:a="http://schemas.openxmlformats.org/drawingml/2006/main" xmlns:r="http://schemas.openxmlformats.org/officeDocument/2006/relationships" xmlns:p="http://schemas.openxmlformats.org/presentationml/2006/main">
  <p:tag name="TIMING" val="|0.4|13.7"/>
</p:tagLst>
</file>

<file path=ppt/tags/tag69.xml><?xml version="1.0" encoding="utf-8"?>
<p:tagLst xmlns:a="http://schemas.openxmlformats.org/drawingml/2006/main" xmlns:r="http://schemas.openxmlformats.org/officeDocument/2006/relationships" xmlns:p="http://schemas.openxmlformats.org/presentationml/2006/main">
  <p:tag name="TIMING" val="|0.4|13.7"/>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4_1"/>
  <p:tag name="KSO_WM_UNIT_ID" val="diagram20161370_4*q_h_a*1_4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10"/>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TIMING" val="|0.4|13.7"/>
</p:tagLst>
</file>

<file path=ppt/tags/tag71.xml><?xml version="1.0" encoding="utf-8"?>
<p:tagLst xmlns:a="http://schemas.openxmlformats.org/drawingml/2006/main" xmlns:r="http://schemas.openxmlformats.org/officeDocument/2006/relationships" xmlns:p="http://schemas.openxmlformats.org/presentationml/2006/main">
  <p:tag name="TIMING" val="|0.4|13.7"/>
</p:tagLst>
</file>

<file path=ppt/tags/tag72.xml><?xml version="1.0" encoding="utf-8"?>
<p:tagLst xmlns:a="http://schemas.openxmlformats.org/drawingml/2006/main" xmlns:r="http://schemas.openxmlformats.org/officeDocument/2006/relationships" xmlns:p="http://schemas.openxmlformats.org/presentationml/2006/main">
  <p:tag name="TIMING" val="|0.4|13.7"/>
</p:tagLst>
</file>

<file path=ppt/tags/tag73.xml><?xml version="1.0" encoding="utf-8"?>
<p:tagLst xmlns:a="http://schemas.openxmlformats.org/drawingml/2006/main" xmlns:r="http://schemas.openxmlformats.org/officeDocument/2006/relationships" xmlns:p="http://schemas.openxmlformats.org/presentationml/2006/main">
  <p:tag name="TIMING" val="|0.4|13.7"/>
</p:tagLst>
</file>

<file path=ppt/tags/tag74.xml><?xml version="1.0" encoding="utf-8"?>
<p:tagLst xmlns:a="http://schemas.openxmlformats.org/drawingml/2006/main" xmlns:r="http://schemas.openxmlformats.org/officeDocument/2006/relationships" xmlns:p="http://schemas.openxmlformats.org/presentationml/2006/main">
  <p:tag name="TIMING" val="|0.4|13.7"/>
</p:tagLst>
</file>

<file path=ppt/tags/tag75.xml><?xml version="1.0" encoding="utf-8"?>
<p:tagLst xmlns:a="http://schemas.openxmlformats.org/drawingml/2006/main" xmlns:r="http://schemas.openxmlformats.org/officeDocument/2006/relationships" xmlns:p="http://schemas.openxmlformats.org/presentationml/2006/main">
  <p:tag name="TIMING" val="|0.4|13.7"/>
</p:tagLst>
</file>

<file path=ppt/tags/tag76.xml><?xml version="1.0" encoding="utf-8"?>
<p:tagLst xmlns:a="http://schemas.openxmlformats.org/drawingml/2006/main" xmlns:r="http://schemas.openxmlformats.org/officeDocument/2006/relationships" xmlns:p="http://schemas.openxmlformats.org/presentationml/2006/main">
  <p:tag name="TIMING" val="|0.4|13.7"/>
</p:tagLst>
</file>

<file path=ppt/tags/tag77.xml><?xml version="1.0" encoding="utf-8"?>
<p:tagLst xmlns:a="http://schemas.openxmlformats.org/drawingml/2006/main" xmlns:r="http://schemas.openxmlformats.org/officeDocument/2006/relationships" xmlns:p="http://schemas.openxmlformats.org/presentationml/2006/main">
  <p:tag name="TIMING" val="|0.4|13.7"/>
</p:tagLst>
</file>

<file path=ppt/tags/tag78.xml><?xml version="1.0" encoding="utf-8"?>
<p:tagLst xmlns:a="http://schemas.openxmlformats.org/drawingml/2006/main" xmlns:r="http://schemas.openxmlformats.org/officeDocument/2006/relationships" xmlns:p="http://schemas.openxmlformats.org/presentationml/2006/main">
  <p:tag name="TIMING" val="|0.4|13.7"/>
</p:tagLst>
</file>

<file path=ppt/tags/tag79.xml><?xml version="1.0" encoding="utf-8"?>
<p:tagLst xmlns:a="http://schemas.openxmlformats.org/drawingml/2006/main" xmlns:r="http://schemas.openxmlformats.org/officeDocument/2006/relationships" xmlns:p="http://schemas.openxmlformats.org/presentationml/2006/main">
  <p:tag name="TIMING" val="|0.4|13.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MH" val="20151117144805"/>
  <p:tag name="MH_LIBRARY" val="GRAPHIC"/>
  <p:tag name="MH_TYPE" val="Other"/>
  <p:tag name="MH_ORDER" val="7"/>
  <p:tag name="KSO_WM_UNIT_TYPE" val="q_i"/>
  <p:tag name="KSO_WM_UNIT_INDEX" val="1_9"/>
  <p:tag name="KSO_WM_UNIT_ID" val="diagram20161370_4*q_i*1_9"/>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TIMING" val="|0.4|13.7"/>
</p:tagLst>
</file>

<file path=ppt/tags/tag81.xml><?xml version="1.0" encoding="utf-8"?>
<p:tagLst xmlns:a="http://schemas.openxmlformats.org/drawingml/2006/main" xmlns:r="http://schemas.openxmlformats.org/officeDocument/2006/relationships" xmlns:p="http://schemas.openxmlformats.org/presentationml/2006/main">
  <p:tag name="TIMING" val="|0.4|13.7"/>
</p:tagLst>
</file>

<file path=ppt/tags/tag82.xml><?xml version="1.0" encoding="utf-8"?>
<p:tagLst xmlns:a="http://schemas.openxmlformats.org/drawingml/2006/main" xmlns:r="http://schemas.openxmlformats.org/officeDocument/2006/relationships" xmlns:p="http://schemas.openxmlformats.org/presentationml/2006/main">
  <p:tag name="TIMING" val="|0.4|13.7"/>
</p:tagLst>
</file>

<file path=ppt/tags/tag83.xml><?xml version="1.0" encoding="utf-8"?>
<p:tagLst xmlns:a="http://schemas.openxmlformats.org/drawingml/2006/main" xmlns:r="http://schemas.openxmlformats.org/officeDocument/2006/relationships" xmlns:p="http://schemas.openxmlformats.org/presentationml/2006/main">
  <p:tag name="TIMING" val="|0.4|13.7"/>
</p:tagLst>
</file>

<file path=ppt/tags/tag84.xml><?xml version="1.0" encoding="utf-8"?>
<p:tagLst xmlns:a="http://schemas.openxmlformats.org/drawingml/2006/main" xmlns:r="http://schemas.openxmlformats.org/officeDocument/2006/relationships" xmlns:p="http://schemas.openxmlformats.org/presentationml/2006/main">
  <p:tag name="TIMING" val="|0.4|13.7"/>
</p:tagLst>
</file>

<file path=ppt/tags/tag85.xml><?xml version="1.0" encoding="utf-8"?>
<p:tagLst xmlns:a="http://schemas.openxmlformats.org/drawingml/2006/main" xmlns:r="http://schemas.openxmlformats.org/officeDocument/2006/relationships" xmlns:p="http://schemas.openxmlformats.org/presentationml/2006/main">
  <p:tag name="TIMING" val="|0.4|13.7"/>
</p:tagLst>
</file>

<file path=ppt/tags/tag86.xml><?xml version="1.0" encoding="utf-8"?>
<p:tagLst xmlns:a="http://schemas.openxmlformats.org/drawingml/2006/main" xmlns:r="http://schemas.openxmlformats.org/officeDocument/2006/relationships" xmlns:p="http://schemas.openxmlformats.org/presentationml/2006/main">
  <p:tag name="TIMING" val="|0.4|13.7"/>
</p:tagLst>
</file>

<file path=ppt/tags/tag87.xml><?xml version="1.0" encoding="utf-8"?>
<p:tagLst xmlns:a="http://schemas.openxmlformats.org/drawingml/2006/main" xmlns:r="http://schemas.openxmlformats.org/officeDocument/2006/relationships" xmlns:p="http://schemas.openxmlformats.org/presentationml/2006/main">
  <p:tag name="TIMING" val="|0.4|13.7"/>
</p:tagLst>
</file>

<file path=ppt/tags/tag88.xml><?xml version="1.0" encoding="utf-8"?>
<p:tagLst xmlns:a="http://schemas.openxmlformats.org/drawingml/2006/main" xmlns:r="http://schemas.openxmlformats.org/officeDocument/2006/relationships" xmlns:p="http://schemas.openxmlformats.org/presentationml/2006/main">
  <p:tag name="TIMING" val="|0.4|13.7"/>
</p:tagLst>
</file>

<file path=ppt/tags/tag89.xml><?xml version="1.0" encoding="utf-8"?>
<p:tagLst xmlns:a="http://schemas.openxmlformats.org/drawingml/2006/main" xmlns:r="http://schemas.openxmlformats.org/officeDocument/2006/relationships" xmlns:p="http://schemas.openxmlformats.org/presentationml/2006/main">
  <p:tag name="TIMING" val="|0.4|13.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1370"/>
  <p:tag name="KSO_WM_UNIT_TYPE" val="q_h_a"/>
  <p:tag name="KSO_WM_UNIT_INDEX" val="1_3_1"/>
  <p:tag name="KSO_WM_UNIT_ID" val="diagram20161370_4*q_h_a*1_3_1"/>
  <p:tag name="KSO_WM_UNIT_LAYERLEVEL" val="1_1_1"/>
  <p:tag name="KSO_WM_UNIT_VALUE" val="9"/>
  <p:tag name="KSO_WM_UNIT_HIGHLIGHT" val="0"/>
  <p:tag name="KSO_WM_UNIT_COMPATIBLE" val="0"/>
  <p:tag name="KSO_WM_UNIT_CLEAR" val="0"/>
  <p:tag name="KSO_WM_DIAGRAM_GROUP_CODE" val="q1-1"/>
  <p:tag name="KSO_WM_UNIT_PRESET_TEXT_INDEX" val="0"/>
  <p:tag name="KSO_WM_UNIT_PRESET_TEXT_LEN" val="9"/>
  <p:tag name="KSO_WM_UNIT_FILL_FORE_SCHEMECOLOR_INDEX" val="16"/>
  <p:tag name="KSO_WM_UNIT_FILL_TYPE" val="1"/>
  <p:tag name="KSO_WM_UNIT_TEXT_FILL_FORE_SCHEMECOLOR_INDEX" val="7"/>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TIMING" val="|0.4|13.7"/>
</p:tagLst>
</file>

<file path=ppt/tags/tag91.xml><?xml version="1.0" encoding="utf-8"?>
<p:tagLst xmlns:a="http://schemas.openxmlformats.org/drawingml/2006/main" xmlns:r="http://schemas.openxmlformats.org/officeDocument/2006/relationships" xmlns:p="http://schemas.openxmlformats.org/presentationml/2006/main">
  <p:tag name="TIMING" val="|0.4|13.7"/>
</p:tagLst>
</file>

<file path=ppt/tags/tag92.xml><?xml version="1.0" encoding="utf-8"?>
<p:tagLst xmlns:a="http://schemas.openxmlformats.org/drawingml/2006/main" xmlns:r="http://schemas.openxmlformats.org/officeDocument/2006/relationships" xmlns:p="http://schemas.openxmlformats.org/presentationml/2006/main">
  <p:tag name="TIMING" val="|0.4|13.7"/>
</p:tagLst>
</file>

<file path=ppt/tags/tag93.xml><?xml version="1.0" encoding="utf-8"?>
<p:tagLst xmlns:a="http://schemas.openxmlformats.org/drawingml/2006/main" xmlns:r="http://schemas.openxmlformats.org/officeDocument/2006/relationships" xmlns:p="http://schemas.openxmlformats.org/presentationml/2006/main">
  <p:tag name="TIMING" val="|0.4|13.7"/>
</p:tagLst>
</file>

<file path=ppt/tags/tag94.xml><?xml version="1.0" encoding="utf-8"?>
<p:tagLst xmlns:a="http://schemas.openxmlformats.org/drawingml/2006/main" xmlns:r="http://schemas.openxmlformats.org/officeDocument/2006/relationships" xmlns:p="http://schemas.openxmlformats.org/presentationml/2006/main">
  <p:tag name="TIMING" val="|0.4|13.7"/>
</p:tagLst>
</file>

<file path=ppt/tags/tag95.xml><?xml version="1.0" encoding="utf-8"?>
<p:tagLst xmlns:a="http://schemas.openxmlformats.org/drawingml/2006/main" xmlns:r="http://schemas.openxmlformats.org/officeDocument/2006/relationships" xmlns:p="http://schemas.openxmlformats.org/presentationml/2006/main">
  <p:tag name="TIMING" val="|0.4|13.7"/>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LM survey Sep 06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LM survey Sep 06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LM survey Sep 06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LM survey Sep 06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LM survey Sep 06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LM survey Sep 06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LM survey Sep 06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LM survey Sep 06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LM survey Sep 06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LM survey Sep 06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LM survey Sep 06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LM survey Sep 06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12824</TotalTime>
  <Words>8461</Words>
  <Application>Microsoft Office PowerPoint</Application>
  <PresentationFormat>Widescreen</PresentationFormat>
  <Paragraphs>1426</Paragraphs>
  <Slides>85</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85</vt:i4>
      </vt:variant>
    </vt:vector>
  </HeadingPairs>
  <TitlesOfParts>
    <vt:vector size="98" baseType="lpstr">
      <vt:lpstr>Open Sans</vt:lpstr>
      <vt:lpstr>Roboto</vt:lpstr>
      <vt:lpstr>冬青黑体简体中文 W3</vt:lpstr>
      <vt:lpstr>微软雅黑</vt:lpstr>
      <vt:lpstr>楷体</vt:lpstr>
      <vt:lpstr>等线</vt:lpstr>
      <vt:lpstr>黑体</vt:lpstr>
      <vt:lpstr>Arial</vt:lpstr>
      <vt:lpstr>Calibri</vt:lpstr>
      <vt:lpstr>Helvetica</vt:lpstr>
      <vt:lpstr>Wingdings</vt:lpstr>
      <vt:lpstr>Office 主题​​</vt:lpstr>
      <vt:lpstr>Theme2</vt:lpstr>
      <vt:lpstr> Lexis®美国及全球法律信息  数据库使用指南</vt:lpstr>
      <vt:lpstr>PowerPoint Presentation</vt:lpstr>
      <vt:lpstr>PowerPoint Presentation</vt:lpstr>
      <vt:lpstr>PowerPoint Presentation</vt:lpstr>
      <vt:lpstr>1 主要资源类型说明—高校</vt:lpstr>
      <vt:lpstr>1 主要资源类型说明</vt:lpstr>
      <vt:lpstr>1 主要资源类型说明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主要限定范围分类—法律领域或行业</vt:lpstr>
      <vt:lpstr>2.3 主要限定范围分类—国家或地区（除美国外）</vt:lpstr>
      <vt:lpstr>PowerPoint Presentation</vt:lpstr>
      <vt:lpstr>PowerPoint Presentation</vt:lpstr>
      <vt:lpstr>PowerPoint Presentation</vt:lpstr>
      <vt:lpstr>3.1 检索方式一：Find a Source</vt:lpstr>
      <vt:lpstr>3.2 检索方式二：Find a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检索方式二：Find a Topic</vt:lpstr>
      <vt:lpstr>3.4 检索方式三：主检索框检索</vt:lpstr>
      <vt:lpstr>3.4 检索方式三：主检索框检索</vt:lpstr>
      <vt:lpstr>3.4 检索方式三：主检索框检索</vt:lpstr>
      <vt:lpstr>3.1 检索方式三：主检索框检索</vt:lpstr>
      <vt:lpstr>3.2 常用连接词的说明及使用(均为英文半角符号)</vt:lpstr>
      <vt:lpstr>4 高级检索：入口</vt:lpstr>
      <vt:lpstr>4 高级检索：主页面 - 检索式输入</vt:lpstr>
      <vt:lpstr>4 高级检索：输入举例</vt:lpstr>
      <vt:lpstr>4 高级检索：输入举例</vt:lpstr>
      <vt:lpstr>4 高级检索：输入举例</vt:lpstr>
      <vt:lpstr>4 高级检索：输入举例</vt:lpstr>
      <vt:lpstr>4 高级检索：主页面 - 条件限定</vt:lpstr>
      <vt:lpstr>4 高级检索：主页面 - 条件限定</vt:lpstr>
      <vt:lpstr>4 高级检索：主页面</vt:lpstr>
      <vt:lpstr>4 高级检索：主页面</vt:lpstr>
      <vt:lpstr>4.1 最终结果页面及功能</vt:lpstr>
      <vt:lpstr>4.1最终结果页面及功能</vt:lpstr>
      <vt:lpstr>PowerPoint Presentation</vt:lpstr>
      <vt:lpstr>PowerPoint Presentation</vt:lpstr>
      <vt:lpstr>4.2 最终结果页面及功能：cases部分特有</vt:lpstr>
      <vt:lpstr>4.3 具体文章正文：页面及功能</vt:lpstr>
      <vt:lpstr>PowerPoint Presentation</vt:lpstr>
      <vt:lpstr>4.3 具体文章正文：页面及功能</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4.4 具体文章正文：cases部分特有</vt:lpstr>
      <vt:lpstr>4.5 下载功能</vt:lpstr>
      <vt:lpstr>4.5 下载功能</vt:lpstr>
      <vt:lpstr>4.5 下载功能：批量</vt:lpstr>
      <vt:lpstr>4.6 邮件发送功能</vt:lpstr>
      <vt:lpstr>4.6 邮件发送功能：批量</vt:lpstr>
      <vt:lpstr>PowerPoint Presentation</vt:lpstr>
      <vt:lpstr>Kindly 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 Zoe (LNG-CHN)</dc:creator>
  <cp:lastModifiedBy>Zhong, Hannah (LNG-CHN)</cp:lastModifiedBy>
  <cp:revision>531</cp:revision>
  <dcterms:created xsi:type="dcterms:W3CDTF">2015-12-17T03:48:51Z</dcterms:created>
  <dcterms:modified xsi:type="dcterms:W3CDTF">2020-11-02T07:29:07Z</dcterms:modified>
</cp:coreProperties>
</file>