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320" r:id="rId2"/>
    <p:sldId id="268" r:id="rId3"/>
    <p:sldId id="326" r:id="rId4"/>
    <p:sldId id="319" r:id="rId5"/>
    <p:sldId id="484" r:id="rId6"/>
    <p:sldId id="333" r:id="rId7"/>
    <p:sldId id="312" r:id="rId8"/>
    <p:sldId id="334" r:id="rId9"/>
    <p:sldId id="270" r:id="rId10"/>
    <p:sldId id="344" r:id="rId11"/>
    <p:sldId id="485" r:id="rId12"/>
    <p:sldId id="346" r:id="rId13"/>
    <p:sldId id="338" r:id="rId14"/>
    <p:sldId id="342" r:id="rId15"/>
    <p:sldId id="330" r:id="rId16"/>
    <p:sldId id="331" r:id="rId17"/>
    <p:sldId id="325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FF9900"/>
    <a:srgbClr val="CCCC00"/>
    <a:srgbClr val="FFCC99"/>
    <a:srgbClr val="CC9900"/>
    <a:srgbClr val="FF66CC"/>
    <a:srgbClr val="349BE8"/>
    <a:srgbClr val="FC90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70" autoAdjust="0"/>
  </p:normalViewPr>
  <p:slideViewPr>
    <p:cSldViewPr snapToGrid="0">
      <p:cViewPr varScale="1">
        <p:scale>
          <a:sx n="98" d="100"/>
          <a:sy n="98" d="100"/>
        </p:scale>
        <p:origin x="90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E450611-8483-457C-9109-15CACD160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BBB848-9BF2-4438-9B59-DEA70C68D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71B72-DC5A-4CFE-94CD-D41E7BE940BC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41BF25-AA53-4388-AC71-650A78521B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77EB4A-BBBA-4072-8283-EDA864F3B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1721F-181C-4501-8CEA-D955E1DA47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1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F310-488D-49C1-BF77-D485224284EB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4E957-5221-4EB9-8C96-59AB845FBC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44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EE1E0-5421-4322-853A-45A102BF258A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75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4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313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718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969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139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EE1E0-5421-4322-853A-45A102BF258A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12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35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35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0A5C-4EFF-4571-8B62-AF3007743E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6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F1FB-AA64-494B-A58A-F9087EB0BC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63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17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08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3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F9DE49-1F60-4A4C-A077-094DFF5CC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BB3ECD-8D4B-4AC3-BC34-90885635F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2E68F6-4DD2-4262-91EC-01511F85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40A723-C903-4C4C-B92A-F2D38CBF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896F89-A39C-4002-8BC0-C65EBDB3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72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D764B-8455-478E-977A-21CE0C4F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1681D5-4EFD-4EEA-A9DE-A15B65FAB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2034D-E192-404E-AA82-13A0BEE9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A8BD4D-F976-4DB7-8B1B-CD67EC0D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7AA15A-91E4-40C7-B00C-8D92A0FB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43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EB8DDEC-0674-4D1C-B1B5-6DDE190C6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1D5F1F-F47F-4A92-91ED-1F2FAA035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A1BD5-96BC-46B1-9EDB-C7B3B759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C43C3-AAC1-4CB4-A1D8-25C6BC0C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989D02-78B3-4F9E-9578-1C6FE606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9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4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962635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326320" y="467584"/>
            <a:ext cx="122042" cy="1220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1531252" y="467584"/>
            <a:ext cx="122042" cy="1220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736185" y="467584"/>
            <a:ext cx="122042" cy="122042"/>
          </a:xfrm>
          <a:prstGeom prst="ellipse">
            <a:avLst/>
          </a:prstGeom>
          <a:solidFill>
            <a:srgbClr val="A385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3" name="圆角矩形 12"/>
          <p:cNvSpPr/>
          <p:nvPr userDrawn="1"/>
        </p:nvSpPr>
        <p:spPr>
          <a:xfrm rot="2700000">
            <a:off x="422630" y="345421"/>
            <a:ext cx="286290" cy="28629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 userDrawn="1"/>
        </p:nvSpPr>
        <p:spPr>
          <a:xfrm rot="2700000">
            <a:off x="693197" y="671836"/>
            <a:ext cx="147725" cy="147725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 userDrawn="1"/>
        </p:nvSpPr>
        <p:spPr>
          <a:xfrm rot="2700000">
            <a:off x="856264" y="479222"/>
            <a:ext cx="78818" cy="7881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D68F8A-4A8C-4029-B377-93CBC282BC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916" y="330605"/>
            <a:ext cx="125254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36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53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671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设计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568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r.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982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67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C0807-A07C-4057-8079-43543EFD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8E2F30-11B3-4A36-BFA1-ECB9C3544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486C5-B9B5-4E3D-9DC4-F21F7664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FE6A25-9482-491A-8ACD-42561D79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C50FBA-C43F-4982-9DFA-ABA31636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57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Landscap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59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765821-69C2-46D7-B7BC-44B45E1F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C599F7-22F2-4E62-89E3-F40BFF1AC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618D89-0D36-4024-AD9A-FD0496E8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3FFFF7-2F00-40DE-9AAE-341CB2FD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C0DD42-08BF-4AEF-BC02-FF077FA1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80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39A8A-1BD1-451E-BA66-4A31C60E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B1E6B6-4B92-47E4-9D37-0E2D262DE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730B99-3C8E-41CC-ABD9-127AF22D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ED0EC5-D200-46D9-9231-F1D36BA1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460BDA-B62B-43F7-AB04-A703A818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F91F92-3873-4198-96B7-A7B37513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44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5FE86-EF64-47C4-8971-EBD5F7A3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8185D4-EAC3-4CCD-8CE8-F9254DD57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59A8C5-964A-429D-A215-EC82B66E8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E14142-163E-41E9-AB33-D2E8251B5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EEB3DD2-5B41-4922-AD66-7E6E20441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96C66D-DC0D-4036-BBB5-BA996887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F39CFD-E8D8-4496-8D53-BB74BE9B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F3C494B-B6E2-4944-9608-CA19C285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9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5A873-7807-47B6-8F48-664EAE40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789551-C544-44FD-B76C-67B76200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0283CB-0357-4CBD-A9F6-38A12974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EE2E9B-D1F3-4F9D-B83D-735BCB9A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30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B5845D-7440-46FB-B1E0-61ED7612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44A786-03E3-41D4-994A-304E3EA7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02F6F8-3AA7-4BFD-B7C4-AA19DC51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圆角矩形 7">
            <a:extLst>
              <a:ext uri="{FF2B5EF4-FFF2-40B4-BE49-F238E27FC236}">
                <a16:creationId xmlns:a16="http://schemas.microsoft.com/office/drawing/2014/main" id="{9CC0EB94-866C-4B31-B898-DCEA7AD8A68C}"/>
              </a:ext>
            </a:extLst>
          </p:cNvPr>
          <p:cNvSpPr/>
          <p:nvPr userDrawn="1"/>
        </p:nvSpPr>
        <p:spPr>
          <a:xfrm rot="2700000">
            <a:off x="869185" y="715523"/>
            <a:ext cx="505406" cy="505406"/>
          </a:xfrm>
          <a:prstGeom prst="roundRect">
            <a:avLst>
              <a:gd name="adj" fmla="val 9932"/>
            </a:avLst>
          </a:prstGeom>
          <a:gradFill>
            <a:gsLst>
              <a:gs pos="0">
                <a:srgbClr val="0A2C6B"/>
              </a:gs>
              <a:gs pos="100000">
                <a:srgbClr val="3988E1"/>
              </a:gs>
            </a:gsLst>
            <a:lin ang="13200000" scaled="0"/>
          </a:gradFill>
          <a:ln w="762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" panose="020B0500000000000000" pitchFamily="34" charset="-122"/>
            </a:endParaRPr>
          </a:p>
        </p:txBody>
      </p:sp>
      <p:sp>
        <p:nvSpPr>
          <p:cNvPr id="6" name="圆角矩形 8">
            <a:extLst>
              <a:ext uri="{FF2B5EF4-FFF2-40B4-BE49-F238E27FC236}">
                <a16:creationId xmlns:a16="http://schemas.microsoft.com/office/drawing/2014/main" id="{AAB46C49-E28F-4027-AFF7-BF35293FECB1}"/>
              </a:ext>
            </a:extLst>
          </p:cNvPr>
          <p:cNvSpPr/>
          <p:nvPr userDrawn="1"/>
        </p:nvSpPr>
        <p:spPr>
          <a:xfrm rot="2700000">
            <a:off x="654023" y="715523"/>
            <a:ext cx="505406" cy="505406"/>
          </a:xfrm>
          <a:prstGeom prst="roundRect">
            <a:avLst>
              <a:gd name="adj" fmla="val 9932"/>
            </a:avLst>
          </a:prstGeom>
          <a:gradFill>
            <a:gsLst>
              <a:gs pos="100000">
                <a:srgbClr val="EEF3F6"/>
              </a:gs>
              <a:gs pos="0">
                <a:srgbClr val="CFDEE3"/>
              </a:gs>
            </a:gsLst>
            <a:lin ang="7800000" scaled="0"/>
          </a:gradFill>
          <a:ln w="762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598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7057 -3.7037E-6 " pathEditMode="relative" rAng="0" ptsTypes="AA">
                                      <p:cBhvr>
                                        <p:cTn id="12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07435 -3.7037E-6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0CB0E-2BED-4DF6-B325-6D6CF409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EA7C41-4F3D-4FF4-97E1-9158DBBB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406A80-B602-4BFB-BD7E-6B0DB7E3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417956-E619-411E-A0D5-81645710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D5C0B9-2404-484E-9311-8FAA8052D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6231CC-497A-47D6-860C-29B9F65D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13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A42DE6-E0A2-4C3A-BDCA-6BFAB2B8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288238-C1F3-493C-84B2-B3EF747FD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BF4AA5-3205-4711-938B-E61D7E647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38B5DB-077A-4FD3-9833-5898E882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D1935D-A989-4721-808B-2A619126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7655BA-258E-4D09-B1FA-E53FA02B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49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097EEA-58AA-4D5B-8DA1-2F9FC57C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A3B7B0-D136-441E-AD20-2DF5B8EE9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1BB8A2-7FD7-4AAC-BE71-B32E06BA8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B330F-5955-4EF0-B8A7-81C95E98A017}" type="datetimeFigureOut">
              <a:rPr lang="zh-CN" altLang="en-US" smtClean="0"/>
              <a:t>2021-03-08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53D2F-23C3-4795-B472-56743BE9A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DA6C07-66FE-4F1D-818B-5CAA354B6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838D-46E9-4740-BA5F-91F0DCE57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97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49" r:id="rId14"/>
    <p:sldLayoutId id="2147483650" r:id="rId15"/>
    <p:sldLayoutId id="2147483652" r:id="rId16"/>
    <p:sldLayoutId id="2147483653" r:id="rId17"/>
    <p:sldLayoutId id="2147483654" r:id="rId18"/>
    <p:sldLayoutId id="2147483655" r:id="rId19"/>
    <p:sldLayoutId id="214748365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7440641" y="656677"/>
            <a:ext cx="2909904" cy="4950694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  <a:alpha val="43000"/>
              </a:schemeClr>
            </a:solidFill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-1" y="1779814"/>
            <a:ext cx="7282543" cy="28085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圆角矩形 40"/>
          <p:cNvSpPr/>
          <p:nvPr/>
        </p:nvSpPr>
        <p:spPr>
          <a:xfrm>
            <a:off x="-2603" y="5962279"/>
            <a:ext cx="800474" cy="895719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823180" y="5478550"/>
            <a:ext cx="461213" cy="460539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1299985" y="5960759"/>
            <a:ext cx="461213" cy="460539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9909599" y="827266"/>
            <a:ext cx="767889" cy="77382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9055685" y="827266"/>
            <a:ext cx="767889" cy="773824"/>
          </a:xfrm>
          <a:prstGeom prst="roundRect">
            <a:avLst>
              <a:gd name="adj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579" r="-25579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11563424" y="297127"/>
            <a:ext cx="291202" cy="297055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11857992" y="579950"/>
            <a:ext cx="330258" cy="37003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6324651" y="4671945"/>
            <a:ext cx="957891" cy="935426"/>
          </a:xfrm>
          <a:prstGeom prst="roundRect">
            <a:avLst>
              <a:gd name="adj" fmla="val 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722" r="-35760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28197" y="2304077"/>
            <a:ext cx="612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起点考研网功能及应用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7159" y="3638044"/>
            <a:ext cx="597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学、测、评一体化学习平台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CF9FC-C735-4EE5-AEC2-772586E7F5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97" r="5847"/>
          <a:stretch/>
        </p:blipFill>
        <p:spPr>
          <a:xfrm>
            <a:off x="7383639" y="1779814"/>
            <a:ext cx="4804611" cy="28085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F895010-1174-486F-9B02-20884E234426}"/>
              </a:ext>
            </a:extLst>
          </p:cNvPr>
          <p:cNvSpPr txBox="1"/>
          <p:nvPr/>
        </p:nvSpPr>
        <p:spPr>
          <a:xfrm>
            <a:off x="1530591" y="5230661"/>
            <a:ext cx="44671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www.yjsexam.com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056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05756 -1.11111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05756 -1.11111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05756 -1.11111E-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8" grpId="1" animBg="1"/>
      <p:bldP spid="24" grpId="0"/>
      <p:bldP spid="2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244421" y="341781"/>
            <a:ext cx="286722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起点考研网资源检索</a:t>
            </a:r>
            <a:r>
              <a:rPr lang="en-US" altLang="zh-CN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-2</a:t>
            </a:r>
            <a:endParaRPr lang="zh-CN" altLang="en-US" sz="2000" b="1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953CD17-30C4-4AD2-AC3E-BAD7E2AA13A7}"/>
              </a:ext>
            </a:extLst>
          </p:cNvPr>
          <p:cNvGrpSpPr/>
          <p:nvPr/>
        </p:nvGrpSpPr>
        <p:grpSpPr>
          <a:xfrm>
            <a:off x="1061117" y="1575881"/>
            <a:ext cx="10069757" cy="1005750"/>
            <a:chOff x="1061117" y="1575881"/>
            <a:chExt cx="10069757" cy="100575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48EF43E-4CA3-4896-B8DF-2E55F060841E}"/>
                </a:ext>
              </a:extLst>
            </p:cNvPr>
            <p:cNvSpPr/>
            <p:nvPr/>
          </p:nvSpPr>
          <p:spPr>
            <a:xfrm>
              <a:off x="1061117" y="1575881"/>
              <a:ext cx="10069757" cy="10057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14E18C34-5D12-492C-9A8F-83470A938073}"/>
                </a:ext>
              </a:extLst>
            </p:cNvPr>
            <p:cNvSpPr txBox="1"/>
            <p:nvPr/>
          </p:nvSpPr>
          <p:spPr>
            <a:xfrm>
              <a:off x="1217976" y="1755591"/>
              <a:ext cx="97560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CN" altLang="zh-CN" b="1" dirty="0">
                  <a:solidFill>
                    <a:schemeClr val="bg1"/>
                  </a:solidFill>
                </a:rPr>
                <a:t>赵静同学今年计划报考</a:t>
              </a:r>
              <a:r>
                <a:rPr lang="zh-CN" altLang="en-US" b="1" dirty="0">
                  <a:solidFill>
                    <a:schemeClr val="bg1"/>
                  </a:solidFill>
                </a:rPr>
                <a:t>计算机专业硕士</a:t>
              </a:r>
              <a:r>
                <a:rPr lang="zh-CN" altLang="zh-CN" b="1" dirty="0">
                  <a:solidFill>
                    <a:schemeClr val="bg1"/>
                  </a:solidFill>
                </a:rPr>
                <a:t>考试，</a:t>
              </a:r>
              <a:r>
                <a:rPr lang="zh-CN" altLang="en-US" b="1" dirty="0">
                  <a:solidFill>
                    <a:schemeClr val="bg1"/>
                  </a:solidFill>
                </a:rPr>
                <a:t>在</a:t>
              </a:r>
              <a:r>
                <a:rPr lang="zh-CN" altLang="zh-CN" b="1" dirty="0">
                  <a:solidFill>
                    <a:schemeClr val="bg1"/>
                  </a:solidFill>
                </a:rPr>
                <a:t>起点考</a:t>
              </a:r>
              <a:r>
                <a:rPr lang="zh-CN" altLang="en-US" b="1" dirty="0">
                  <a:solidFill>
                    <a:schemeClr val="bg1"/>
                  </a:solidFill>
                </a:rPr>
                <a:t>研</a:t>
              </a:r>
              <a:r>
                <a:rPr lang="zh-CN" altLang="zh-CN" b="1" dirty="0">
                  <a:solidFill>
                    <a:schemeClr val="bg1"/>
                  </a:solidFill>
                </a:rPr>
                <a:t>网</a:t>
              </a:r>
              <a:r>
                <a:rPr lang="zh-CN" altLang="en-US" b="1" dirty="0">
                  <a:solidFill>
                    <a:schemeClr val="bg1"/>
                  </a:solidFill>
                </a:rPr>
                <a:t>里怎么查找相关资源？公共课和专业课分别是哪几门，各自有哪些学习资源和分类？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1C47FFC-5890-4BC1-9A2D-8606149A444A}"/>
              </a:ext>
            </a:extLst>
          </p:cNvPr>
          <p:cNvGrpSpPr/>
          <p:nvPr/>
        </p:nvGrpSpPr>
        <p:grpSpPr>
          <a:xfrm>
            <a:off x="5279998" y="3385357"/>
            <a:ext cx="1631996" cy="3233246"/>
            <a:chOff x="6096339" y="2503862"/>
            <a:chExt cx="1950628" cy="3839694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4BCC98A8-7F42-4D88-9A0F-35152FDCF1FD}"/>
                </a:ext>
              </a:extLst>
            </p:cNvPr>
            <p:cNvSpPr/>
            <p:nvPr/>
          </p:nvSpPr>
          <p:spPr>
            <a:xfrm>
              <a:off x="6096339" y="2503862"/>
              <a:ext cx="1950628" cy="38396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60DC76A-875E-4E37-820D-FFC5C0FA1C4F}"/>
                </a:ext>
              </a:extLst>
            </p:cNvPr>
            <p:cNvGrpSpPr/>
            <p:nvPr/>
          </p:nvGrpSpPr>
          <p:grpSpPr>
            <a:xfrm>
              <a:off x="6359166" y="2658400"/>
              <a:ext cx="1446591" cy="3539853"/>
              <a:chOff x="6425502" y="2667710"/>
              <a:chExt cx="1446591" cy="353985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6425502" y="2667710"/>
                <a:ext cx="1446591" cy="564940"/>
                <a:chOff x="1533958" y="2724679"/>
                <a:chExt cx="1792053" cy="1218920"/>
              </a:xfrm>
              <a:gradFill>
                <a:gsLst>
                  <a:gs pos="0">
                    <a:srgbClr val="349BE8"/>
                  </a:gs>
                  <a:gs pos="100000">
                    <a:srgbClr val="1570B6"/>
                  </a:gs>
                </a:gsLst>
                <a:lin ang="0" scaled="0"/>
              </a:gradFill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1" name="Freeform 5"/>
                <p:cNvSpPr>
                  <a:spLocks noChangeAspect="1"/>
                </p:cNvSpPr>
                <p:nvPr/>
              </p:nvSpPr>
              <p:spPr bwMode="auto">
                <a:xfrm>
                  <a:off x="1533958" y="2724679"/>
                  <a:ext cx="1792053" cy="1218920"/>
                </a:xfrm>
                <a:prstGeom prst="round2Diag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 dirty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683198" y="2857245"/>
                  <a:ext cx="1488677" cy="86747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+mn-lt"/>
                    </a:rPr>
                    <a:t>视频课程</a:t>
                  </a: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6425502" y="3409058"/>
                <a:ext cx="1446591" cy="564940"/>
                <a:chOff x="3996698" y="2724679"/>
                <a:chExt cx="1792053" cy="1218920"/>
              </a:xfrm>
              <a:gradFill>
                <a:gsLst>
                  <a:gs pos="0">
                    <a:srgbClr val="349BE8"/>
                  </a:gs>
                  <a:gs pos="100000">
                    <a:srgbClr val="1570B6"/>
                  </a:gs>
                </a:gsLst>
                <a:lin ang="0" scaled="0"/>
              </a:gradFill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6" name="Freeform 5"/>
                <p:cNvSpPr>
                  <a:spLocks noChangeAspect="1"/>
                </p:cNvSpPr>
                <p:nvPr/>
              </p:nvSpPr>
              <p:spPr bwMode="auto">
                <a:xfrm>
                  <a:off x="3996698" y="2724679"/>
                  <a:ext cx="1792053" cy="1218920"/>
                </a:xfrm>
                <a:prstGeom prst="round2Diag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 dirty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145937" y="2857245"/>
                  <a:ext cx="1488677" cy="86747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+mn-lt"/>
                    </a:rPr>
                    <a:t>历年真题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6425502" y="4150404"/>
                <a:ext cx="1446591" cy="564940"/>
                <a:chOff x="6454547" y="2724679"/>
                <a:chExt cx="1792053" cy="1218920"/>
              </a:xfrm>
              <a:gradFill>
                <a:gsLst>
                  <a:gs pos="0">
                    <a:srgbClr val="349BE8"/>
                  </a:gs>
                  <a:gs pos="100000">
                    <a:srgbClr val="1570B6"/>
                  </a:gs>
                </a:gsLst>
                <a:lin ang="0" scaled="0"/>
              </a:gradFill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9" name="Freeform 5"/>
                <p:cNvSpPr>
                  <a:spLocks noChangeAspect="1"/>
                </p:cNvSpPr>
                <p:nvPr/>
              </p:nvSpPr>
              <p:spPr bwMode="auto">
                <a:xfrm>
                  <a:off x="6454547" y="2724679"/>
                  <a:ext cx="1792053" cy="1218920"/>
                </a:xfrm>
                <a:prstGeom prst="round2Diag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 dirty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608678" y="2857245"/>
                  <a:ext cx="1488677" cy="86747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+mn-lt"/>
                    </a:rPr>
                    <a:t>模拟试题</a:t>
                  </a: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6425502" y="4891752"/>
                <a:ext cx="1446591" cy="564940"/>
                <a:chOff x="8917286" y="2724679"/>
                <a:chExt cx="1792053" cy="1218920"/>
              </a:xfrm>
              <a:gradFill>
                <a:gsLst>
                  <a:gs pos="0">
                    <a:srgbClr val="349BE8"/>
                  </a:gs>
                  <a:gs pos="100000">
                    <a:srgbClr val="1570B6"/>
                  </a:gs>
                </a:gsLst>
                <a:lin ang="0" scaled="0"/>
              </a:gradFill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32" name="Freeform 5"/>
                <p:cNvSpPr>
                  <a:spLocks noChangeAspect="1"/>
                </p:cNvSpPr>
                <p:nvPr/>
              </p:nvSpPr>
              <p:spPr bwMode="auto">
                <a:xfrm>
                  <a:off x="8917286" y="2724679"/>
                  <a:ext cx="1792053" cy="1218920"/>
                </a:xfrm>
                <a:prstGeom prst="round2Diag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 dirty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9071419" y="2857245"/>
                  <a:ext cx="1488677" cy="86747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+mn-lt"/>
                    </a:rPr>
                    <a:t>大纲解析</a:t>
                  </a:r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BFEDCF2F-1ADB-4E2B-94F1-A29DE3A67429}"/>
                  </a:ext>
                </a:extLst>
              </p:cNvPr>
              <p:cNvGrpSpPr/>
              <p:nvPr/>
            </p:nvGrpSpPr>
            <p:grpSpPr>
              <a:xfrm>
                <a:off x="6425502" y="5642623"/>
                <a:ext cx="1446591" cy="564940"/>
                <a:chOff x="8917286" y="2724679"/>
                <a:chExt cx="1792053" cy="1218920"/>
              </a:xfrm>
              <a:gradFill>
                <a:gsLst>
                  <a:gs pos="0">
                    <a:srgbClr val="349BE8"/>
                  </a:gs>
                  <a:gs pos="100000">
                    <a:srgbClr val="1570B6"/>
                  </a:gs>
                </a:gsLst>
                <a:lin ang="0" scaled="0"/>
              </a:gradFill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39" name="Freeform 5">
                  <a:extLst>
                    <a:ext uri="{FF2B5EF4-FFF2-40B4-BE49-F238E27FC236}">
                      <a16:creationId xmlns:a16="http://schemas.microsoft.com/office/drawing/2014/main" id="{502ED9C2-C7EF-4C0A-AFA0-6D8EB4D1E7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917286" y="2724679"/>
                  <a:ext cx="1792053" cy="1218920"/>
                </a:xfrm>
                <a:prstGeom prst="round2Diag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 dirty="0"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TextBox 32">
                  <a:extLst>
                    <a:ext uri="{FF2B5EF4-FFF2-40B4-BE49-F238E27FC236}">
                      <a16:creationId xmlns:a16="http://schemas.microsoft.com/office/drawing/2014/main" id="{1C0B9952-3615-414C-A478-F36820E5F090}"/>
                    </a:ext>
                  </a:extLst>
                </p:cNvPr>
                <p:cNvSpPr txBox="1"/>
                <p:nvPr/>
              </p:nvSpPr>
              <p:spPr>
                <a:xfrm>
                  <a:off x="9071417" y="2857245"/>
                  <a:ext cx="1488677" cy="86747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cs typeface="+mn-ea"/>
                      <a:sym typeface="+mn-lt"/>
                    </a:rPr>
                    <a:t>点睛课程</a:t>
                  </a:r>
                </a:p>
              </p:txBody>
            </p:sp>
          </p:grpSp>
        </p:grpSp>
      </p:grpSp>
      <p:sp>
        <p:nvSpPr>
          <p:cNvPr id="62" name="箭头: 右 61">
            <a:extLst>
              <a:ext uri="{FF2B5EF4-FFF2-40B4-BE49-F238E27FC236}">
                <a16:creationId xmlns:a16="http://schemas.microsoft.com/office/drawing/2014/main" id="{73D8C629-53C2-49D0-92DB-45645FB3B12D}"/>
              </a:ext>
            </a:extLst>
          </p:cNvPr>
          <p:cNvSpPr/>
          <p:nvPr/>
        </p:nvSpPr>
        <p:spPr>
          <a:xfrm>
            <a:off x="4874504" y="2761544"/>
            <a:ext cx="259567" cy="5546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6D3CA80-DA9F-4AD6-B30E-17098AAFE698}"/>
              </a:ext>
            </a:extLst>
          </p:cNvPr>
          <p:cNvGrpSpPr/>
          <p:nvPr/>
        </p:nvGrpSpPr>
        <p:grpSpPr>
          <a:xfrm>
            <a:off x="1061117" y="3385839"/>
            <a:ext cx="1631996" cy="2279488"/>
            <a:chOff x="1061116" y="2779471"/>
            <a:chExt cx="1660073" cy="2707043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98B9B4A-7379-4FCC-B920-FA44E8969BF5}"/>
                </a:ext>
              </a:extLst>
            </p:cNvPr>
            <p:cNvSpPr/>
            <p:nvPr/>
          </p:nvSpPr>
          <p:spPr>
            <a:xfrm>
              <a:off x="1061116" y="2779471"/>
              <a:ext cx="1660073" cy="27070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E2044291-F704-4A14-816B-13AA217500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00658" y="3756998"/>
              <a:ext cx="1231114" cy="76256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公共课</a:t>
              </a:r>
              <a:endPara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门</a:t>
              </a:r>
            </a:p>
          </p:txBody>
        </p:sp>
      </p:grpSp>
      <p:sp>
        <p:nvSpPr>
          <p:cNvPr id="53" name="箭头: 右 52">
            <a:extLst>
              <a:ext uri="{FF2B5EF4-FFF2-40B4-BE49-F238E27FC236}">
                <a16:creationId xmlns:a16="http://schemas.microsoft.com/office/drawing/2014/main" id="{0C6225AA-481E-4767-8EFB-B7784B4B0C5A}"/>
              </a:ext>
            </a:extLst>
          </p:cNvPr>
          <p:cNvSpPr/>
          <p:nvPr/>
        </p:nvSpPr>
        <p:spPr>
          <a:xfrm>
            <a:off x="2792157" y="2780766"/>
            <a:ext cx="259567" cy="5546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4766EF9-1B0F-4E9A-9E31-86A27CC2AEE7}"/>
              </a:ext>
            </a:extLst>
          </p:cNvPr>
          <p:cNvGrpSpPr/>
          <p:nvPr/>
        </p:nvGrpSpPr>
        <p:grpSpPr>
          <a:xfrm>
            <a:off x="1061117" y="5664760"/>
            <a:ext cx="1631996" cy="953757"/>
            <a:chOff x="1061116" y="5485841"/>
            <a:chExt cx="1660073" cy="1132650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721BAEC7-9223-479E-9EDD-96B5B59D46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04408" y="5664015"/>
              <a:ext cx="1231114" cy="77629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专业课</a:t>
              </a:r>
              <a:endPara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统考</a:t>
              </a:r>
              <a:r>
                <a:rPr lang="en-US" altLang="zh-CN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1</a:t>
              </a:r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门</a:t>
              </a: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EE1F534-B869-4538-AEC9-5453E02A2361}"/>
                </a:ext>
              </a:extLst>
            </p:cNvPr>
            <p:cNvSpPr/>
            <p:nvPr/>
          </p:nvSpPr>
          <p:spPr>
            <a:xfrm>
              <a:off x="1061116" y="5485841"/>
              <a:ext cx="1660073" cy="11326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09169D0-C4B2-4E8C-8A26-A929C4EC7D8E}"/>
              </a:ext>
            </a:extLst>
          </p:cNvPr>
          <p:cNvGrpSpPr/>
          <p:nvPr/>
        </p:nvGrpSpPr>
        <p:grpSpPr>
          <a:xfrm>
            <a:off x="3170558" y="3386269"/>
            <a:ext cx="1631995" cy="2279488"/>
            <a:chOff x="3198993" y="2779982"/>
            <a:chExt cx="1660072" cy="2707043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9ACA15D7-4EEB-4047-81F4-39D302D95B9D}"/>
                </a:ext>
              </a:extLst>
            </p:cNvPr>
            <p:cNvGrpSpPr/>
            <p:nvPr/>
          </p:nvGrpSpPr>
          <p:grpSpPr>
            <a:xfrm>
              <a:off x="3434457" y="3811382"/>
              <a:ext cx="1231114" cy="664277"/>
              <a:chOff x="6454547" y="2724679"/>
              <a:chExt cx="1792053" cy="1218920"/>
            </a:xfrm>
            <a:solidFill>
              <a:srgbClr val="00B05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55" name="Freeform 5">
                <a:extLst>
                  <a:ext uri="{FF2B5EF4-FFF2-40B4-BE49-F238E27FC236}">
                    <a16:creationId xmlns:a16="http://schemas.microsoft.com/office/drawing/2014/main" id="{C05AA1AF-9E0E-4435-9599-C9202016A4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54547" y="2724679"/>
                <a:ext cx="1792053" cy="1218920"/>
              </a:xfrm>
              <a:prstGeom prst="snip2Diag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TextBox 29">
                <a:extLst>
                  <a:ext uri="{FF2B5EF4-FFF2-40B4-BE49-F238E27FC236}">
                    <a16:creationId xmlns:a16="http://schemas.microsoft.com/office/drawing/2014/main" id="{176E4D7C-1958-40E6-B651-1EDE8A4DC472}"/>
                  </a:ext>
                </a:extLst>
              </p:cNvPr>
              <p:cNvSpPr txBox="1"/>
              <p:nvPr/>
            </p:nvSpPr>
            <p:spPr>
              <a:xfrm>
                <a:off x="6608675" y="2939450"/>
                <a:ext cx="1488678" cy="7377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考研政治</a:t>
                </a: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0852336E-7D15-4BB8-BAF2-5AEBA67471E2}"/>
                </a:ext>
              </a:extLst>
            </p:cNvPr>
            <p:cNvGrpSpPr/>
            <p:nvPr/>
          </p:nvGrpSpPr>
          <p:grpSpPr>
            <a:xfrm>
              <a:off x="3434456" y="4629371"/>
              <a:ext cx="1231114" cy="664277"/>
              <a:chOff x="6454547" y="2724679"/>
              <a:chExt cx="1792053" cy="1218920"/>
            </a:xfrm>
            <a:solidFill>
              <a:srgbClr val="00B05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CB68B7A8-0203-4903-A50D-25754104D0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54547" y="2724679"/>
                <a:ext cx="1792053" cy="1218920"/>
              </a:xfrm>
              <a:prstGeom prst="snip2Diag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TextBox 29">
                <a:extLst>
                  <a:ext uri="{FF2B5EF4-FFF2-40B4-BE49-F238E27FC236}">
                    <a16:creationId xmlns:a16="http://schemas.microsoft.com/office/drawing/2014/main" id="{5D017638-0790-401D-BB47-002A6CFB6DA9}"/>
                  </a:ext>
                </a:extLst>
              </p:cNvPr>
              <p:cNvSpPr txBox="1"/>
              <p:nvPr/>
            </p:nvSpPr>
            <p:spPr>
              <a:xfrm>
                <a:off x="6608677" y="2939450"/>
                <a:ext cx="1488678" cy="7377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考研数学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F6FE959C-1753-4DB6-9FED-45B720D13ECB}"/>
                </a:ext>
              </a:extLst>
            </p:cNvPr>
            <p:cNvGrpSpPr/>
            <p:nvPr/>
          </p:nvGrpSpPr>
          <p:grpSpPr>
            <a:xfrm>
              <a:off x="3445053" y="2993393"/>
              <a:ext cx="1231114" cy="664277"/>
              <a:chOff x="6501747" y="2724679"/>
              <a:chExt cx="1792053" cy="1218920"/>
            </a:xfrm>
            <a:solidFill>
              <a:srgbClr val="00B05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C0C37C3F-84A9-414E-AF42-45DD03937F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01747" y="2724679"/>
                <a:ext cx="1792053" cy="1218920"/>
              </a:xfrm>
              <a:prstGeom prst="snip2Diag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TextBox 29">
                <a:extLst>
                  <a:ext uri="{FF2B5EF4-FFF2-40B4-BE49-F238E27FC236}">
                    <a16:creationId xmlns:a16="http://schemas.microsoft.com/office/drawing/2014/main" id="{1B37798A-2C66-4FB4-A6D8-E83558C59482}"/>
                  </a:ext>
                </a:extLst>
              </p:cNvPr>
              <p:cNvSpPr txBox="1"/>
              <p:nvPr/>
            </p:nvSpPr>
            <p:spPr>
              <a:xfrm>
                <a:off x="6608677" y="2939450"/>
                <a:ext cx="1488678" cy="7377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考研英语</a:t>
                </a: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5028897C-8DA3-41E6-85C5-2C99BA60AE81}"/>
                </a:ext>
              </a:extLst>
            </p:cNvPr>
            <p:cNvSpPr/>
            <p:nvPr/>
          </p:nvSpPr>
          <p:spPr>
            <a:xfrm>
              <a:off x="3198993" y="2779982"/>
              <a:ext cx="1660072" cy="27070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3A3601B-30A5-487C-A5D1-5E98B9F2BD87}"/>
              </a:ext>
            </a:extLst>
          </p:cNvPr>
          <p:cNvGrpSpPr/>
          <p:nvPr/>
        </p:nvGrpSpPr>
        <p:grpSpPr>
          <a:xfrm>
            <a:off x="3171890" y="5664899"/>
            <a:ext cx="1635423" cy="953757"/>
            <a:chOff x="3198993" y="5486006"/>
            <a:chExt cx="1663558" cy="113265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F1EEF55-4CD0-41E4-8D40-E8BAAE851446}"/>
                </a:ext>
              </a:extLst>
            </p:cNvPr>
            <p:cNvGrpSpPr/>
            <p:nvPr/>
          </p:nvGrpSpPr>
          <p:grpSpPr>
            <a:xfrm>
              <a:off x="3445052" y="5738775"/>
              <a:ext cx="1231114" cy="664277"/>
              <a:chOff x="6469973" y="3254147"/>
              <a:chExt cx="1792053" cy="1218920"/>
            </a:xfrm>
            <a:solidFill>
              <a:srgbClr val="00B050"/>
            </a:solidFill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1B223610-523F-48E0-A8E8-884E518E17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69973" y="3254147"/>
                <a:ext cx="1792053" cy="1218920"/>
              </a:xfrm>
              <a:prstGeom prst="snip2Diag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TextBox 29">
                <a:extLst>
                  <a:ext uri="{FF2B5EF4-FFF2-40B4-BE49-F238E27FC236}">
                    <a16:creationId xmlns:a16="http://schemas.microsoft.com/office/drawing/2014/main" id="{5BFDB69A-4AC6-49C7-A528-090A292F5842}"/>
                  </a:ext>
                </a:extLst>
              </p:cNvPr>
              <p:cNvSpPr txBox="1"/>
              <p:nvPr/>
            </p:nvSpPr>
            <p:spPr>
              <a:xfrm>
                <a:off x="6500679" y="3468918"/>
                <a:ext cx="1735526" cy="57008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100" b="0" i="0" dirty="0">
                    <a:solidFill>
                      <a:schemeClr val="bg1"/>
                    </a:solidFill>
                    <a:effectLst/>
                    <a:latin typeface="Helvetica Neue"/>
                  </a:rPr>
                  <a:t>计算机学科综合</a:t>
                </a:r>
                <a:endParaRPr lang="zh-CN" altLang="en-US" sz="11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7E0C2548-0E5F-41D0-9B2B-5C684D68C8DF}"/>
                </a:ext>
              </a:extLst>
            </p:cNvPr>
            <p:cNvSpPr/>
            <p:nvPr/>
          </p:nvSpPr>
          <p:spPr>
            <a:xfrm>
              <a:off x="3198993" y="5486006"/>
              <a:ext cx="1663558" cy="11326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8" name="箭头: 右 57">
            <a:extLst>
              <a:ext uri="{FF2B5EF4-FFF2-40B4-BE49-F238E27FC236}">
                <a16:creationId xmlns:a16="http://schemas.microsoft.com/office/drawing/2014/main" id="{DCCD95F9-3C22-4243-BA82-52DBB61202FC}"/>
              </a:ext>
            </a:extLst>
          </p:cNvPr>
          <p:cNvSpPr/>
          <p:nvPr/>
        </p:nvSpPr>
        <p:spPr>
          <a:xfrm>
            <a:off x="6964156" y="2761543"/>
            <a:ext cx="303023" cy="5546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8F652A7-9A19-414A-830F-A9D3DFB8441C}"/>
              </a:ext>
            </a:extLst>
          </p:cNvPr>
          <p:cNvGrpSpPr/>
          <p:nvPr/>
        </p:nvGrpSpPr>
        <p:grpSpPr>
          <a:xfrm>
            <a:off x="7389439" y="3862236"/>
            <a:ext cx="1631996" cy="2279488"/>
            <a:chOff x="1061116" y="2779471"/>
            <a:chExt cx="1660073" cy="2707043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36AF10CF-8013-490B-9FBA-CC2E0C7C2548}"/>
                </a:ext>
              </a:extLst>
            </p:cNvPr>
            <p:cNvSpPr/>
            <p:nvPr/>
          </p:nvSpPr>
          <p:spPr>
            <a:xfrm>
              <a:off x="1061116" y="2779471"/>
              <a:ext cx="1660073" cy="27070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B715B013-A169-4BEB-B5A5-A9D30BFD9F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75596" y="3017147"/>
              <a:ext cx="1231114" cy="229261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年度</a:t>
              </a:r>
              <a:endPara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↓</a:t>
              </a:r>
              <a:endPara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2021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2020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2019</a:t>
              </a:r>
            </a:p>
          </p:txBody>
        </p:sp>
      </p:grpSp>
      <p:sp>
        <p:nvSpPr>
          <p:cNvPr id="68" name="箭头: 右 67">
            <a:extLst>
              <a:ext uri="{FF2B5EF4-FFF2-40B4-BE49-F238E27FC236}">
                <a16:creationId xmlns:a16="http://schemas.microsoft.com/office/drawing/2014/main" id="{6FCF5DE3-4143-4769-ABD7-9DC6A1E277B9}"/>
              </a:ext>
            </a:extLst>
          </p:cNvPr>
          <p:cNvSpPr/>
          <p:nvPr/>
        </p:nvSpPr>
        <p:spPr>
          <a:xfrm>
            <a:off x="9096813" y="2833338"/>
            <a:ext cx="303023" cy="5546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76B7D2F-19EE-4629-A4EB-A9E6265E2066}"/>
              </a:ext>
            </a:extLst>
          </p:cNvPr>
          <p:cNvGrpSpPr/>
          <p:nvPr/>
        </p:nvGrpSpPr>
        <p:grpSpPr>
          <a:xfrm>
            <a:off x="9498879" y="3862236"/>
            <a:ext cx="1631996" cy="2279488"/>
            <a:chOff x="1061116" y="2779471"/>
            <a:chExt cx="1660073" cy="2707043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475B5962-62F6-4CC1-9AA4-830355EB00E9}"/>
                </a:ext>
              </a:extLst>
            </p:cNvPr>
            <p:cNvSpPr/>
            <p:nvPr/>
          </p:nvSpPr>
          <p:spPr>
            <a:xfrm>
              <a:off x="1061116" y="2779471"/>
              <a:ext cx="1660073" cy="27070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96ADB7BE-D12D-4850-80DF-7BBB0BB34D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75366" y="3074918"/>
              <a:ext cx="1231114" cy="229261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课程体系</a:t>
              </a:r>
              <a:endPara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↓</a:t>
              </a:r>
              <a:endPara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跨考体系</a:t>
              </a:r>
              <a:endPara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海文体系</a:t>
              </a:r>
              <a:endPara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2" name="Freeform 5">
            <a:extLst>
              <a:ext uri="{FF2B5EF4-FFF2-40B4-BE49-F238E27FC236}">
                <a16:creationId xmlns:a16="http://schemas.microsoft.com/office/drawing/2014/main" id="{DC4C4265-66E2-48CA-94AC-D2DD992EB4D8}"/>
              </a:ext>
            </a:extLst>
          </p:cNvPr>
          <p:cNvSpPr>
            <a:spLocks noChangeAspect="1"/>
          </p:cNvSpPr>
          <p:nvPr/>
        </p:nvSpPr>
        <p:spPr bwMode="auto">
          <a:xfrm>
            <a:off x="1061117" y="2833333"/>
            <a:ext cx="1631995" cy="4482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、选类型</a:t>
            </a: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34B807E9-B34F-4BE0-8E34-76522158EBB9}"/>
              </a:ext>
            </a:extLst>
          </p:cNvPr>
          <p:cNvSpPr>
            <a:spLocks noChangeAspect="1"/>
          </p:cNvSpPr>
          <p:nvPr/>
        </p:nvSpPr>
        <p:spPr bwMode="auto">
          <a:xfrm>
            <a:off x="3150769" y="2833332"/>
            <a:ext cx="1624690" cy="4482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、选科目</a:t>
            </a: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279F5AAE-131E-43B9-9ABB-B45E54E9D498}"/>
              </a:ext>
            </a:extLst>
          </p:cNvPr>
          <p:cNvSpPr>
            <a:spLocks noChangeAspect="1"/>
          </p:cNvSpPr>
          <p:nvPr/>
        </p:nvSpPr>
        <p:spPr bwMode="auto">
          <a:xfrm>
            <a:off x="5233116" y="2814716"/>
            <a:ext cx="1631995" cy="4482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、选资源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41F6FC17-08D8-4B37-AA58-524E2A26FE9E}"/>
              </a:ext>
            </a:extLst>
          </p:cNvPr>
          <p:cNvSpPr>
            <a:spLocks noChangeAspect="1"/>
          </p:cNvSpPr>
          <p:nvPr/>
        </p:nvSpPr>
        <p:spPr bwMode="auto">
          <a:xfrm>
            <a:off x="7366224" y="2833331"/>
            <a:ext cx="1631544" cy="4482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、选年度</a:t>
            </a: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6371E776-7E62-431D-BE6B-1C8312454ACA}"/>
              </a:ext>
            </a:extLst>
          </p:cNvPr>
          <p:cNvSpPr>
            <a:spLocks noChangeAspect="1"/>
          </p:cNvSpPr>
          <p:nvPr/>
        </p:nvSpPr>
        <p:spPr bwMode="auto">
          <a:xfrm>
            <a:off x="9498879" y="2833330"/>
            <a:ext cx="1631544" cy="4482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、选课程</a:t>
            </a:r>
          </a:p>
        </p:txBody>
      </p:sp>
    </p:spTree>
    <p:extLst>
      <p:ext uri="{BB962C8B-B14F-4D97-AF65-F5344CB8AC3E}">
        <p14:creationId xmlns:p14="http://schemas.microsoft.com/office/powerpoint/2010/main" val="30689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3" grpId="0" animBg="1"/>
      <p:bldP spid="58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244421" y="341781"/>
            <a:ext cx="286722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起点考研网资源检索</a:t>
            </a:r>
            <a:r>
              <a:rPr lang="en-US" altLang="zh-CN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-3</a:t>
            </a:r>
            <a:endParaRPr lang="zh-CN" altLang="en-US" sz="2000" b="1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953CD17-30C4-4AD2-AC3E-BAD7E2AA13A7}"/>
              </a:ext>
            </a:extLst>
          </p:cNvPr>
          <p:cNvGrpSpPr/>
          <p:nvPr/>
        </p:nvGrpSpPr>
        <p:grpSpPr>
          <a:xfrm>
            <a:off x="1061117" y="1575881"/>
            <a:ext cx="10069757" cy="1005750"/>
            <a:chOff x="1061117" y="1575881"/>
            <a:chExt cx="10069757" cy="100575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48EF43E-4CA3-4896-B8DF-2E55F060841E}"/>
                </a:ext>
              </a:extLst>
            </p:cNvPr>
            <p:cNvSpPr/>
            <p:nvPr/>
          </p:nvSpPr>
          <p:spPr>
            <a:xfrm>
              <a:off x="1061117" y="1575881"/>
              <a:ext cx="10069757" cy="10057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14E18C34-5D12-492C-9A8F-83470A938073}"/>
                </a:ext>
              </a:extLst>
            </p:cNvPr>
            <p:cNvSpPr txBox="1"/>
            <p:nvPr/>
          </p:nvSpPr>
          <p:spPr>
            <a:xfrm>
              <a:off x="1217976" y="1755591"/>
              <a:ext cx="97560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bg1"/>
                  </a:solidFill>
                </a:rPr>
                <a:t>王丽</a:t>
              </a:r>
              <a:r>
                <a:rPr lang="zh-CN" altLang="zh-CN" b="1" dirty="0">
                  <a:solidFill>
                    <a:schemeClr val="bg1"/>
                  </a:solidFill>
                </a:rPr>
                <a:t>同学今年计划报考</a:t>
              </a:r>
              <a:r>
                <a:rPr lang="zh-CN" altLang="en-US" b="1" dirty="0">
                  <a:solidFill>
                    <a:schemeClr val="bg1"/>
                  </a:solidFill>
                </a:rPr>
                <a:t>英语翻译硕士专业研究生</a:t>
              </a:r>
              <a:r>
                <a:rPr lang="zh-CN" altLang="zh-CN" b="1" dirty="0">
                  <a:solidFill>
                    <a:schemeClr val="bg1"/>
                  </a:solidFill>
                </a:rPr>
                <a:t>，</a:t>
              </a:r>
              <a:r>
                <a:rPr lang="zh-CN" altLang="en-US" b="1" dirty="0">
                  <a:solidFill>
                    <a:schemeClr val="bg1"/>
                  </a:solidFill>
                </a:rPr>
                <a:t>在</a:t>
              </a:r>
              <a:r>
                <a:rPr lang="zh-CN" altLang="zh-CN" b="1" dirty="0">
                  <a:solidFill>
                    <a:schemeClr val="bg1"/>
                  </a:solidFill>
                </a:rPr>
                <a:t>起点考</a:t>
              </a:r>
              <a:r>
                <a:rPr lang="zh-CN" altLang="en-US" b="1" dirty="0">
                  <a:solidFill>
                    <a:schemeClr val="bg1"/>
                  </a:solidFill>
                </a:rPr>
                <a:t>研</a:t>
              </a:r>
              <a:r>
                <a:rPr lang="zh-CN" altLang="zh-CN" b="1" dirty="0">
                  <a:solidFill>
                    <a:schemeClr val="bg1"/>
                  </a:solidFill>
                </a:rPr>
                <a:t>网</a:t>
              </a:r>
              <a:r>
                <a:rPr lang="zh-CN" altLang="en-US" b="1" dirty="0">
                  <a:solidFill>
                    <a:schemeClr val="bg1"/>
                  </a:solidFill>
                </a:rPr>
                <a:t>里如何查找该专业考试科目的学习课程？</a:t>
              </a:r>
              <a:endParaRPr lang="zh-CN" altLang="zh-CN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箭头: 右 61">
            <a:extLst>
              <a:ext uri="{FF2B5EF4-FFF2-40B4-BE49-F238E27FC236}">
                <a16:creationId xmlns:a16="http://schemas.microsoft.com/office/drawing/2014/main" id="{73D8C629-53C2-49D0-92DB-45645FB3B12D}"/>
              </a:ext>
            </a:extLst>
          </p:cNvPr>
          <p:cNvSpPr/>
          <p:nvPr/>
        </p:nvSpPr>
        <p:spPr>
          <a:xfrm>
            <a:off x="4874504" y="2761544"/>
            <a:ext cx="259567" cy="5546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6D3CA80-DA9F-4AD6-B30E-17098AAFE698}"/>
              </a:ext>
            </a:extLst>
          </p:cNvPr>
          <p:cNvGrpSpPr/>
          <p:nvPr/>
        </p:nvGrpSpPr>
        <p:grpSpPr>
          <a:xfrm>
            <a:off x="1056355" y="3379472"/>
            <a:ext cx="1631996" cy="3239640"/>
            <a:chOff x="1061116" y="1639227"/>
            <a:chExt cx="1660073" cy="3847287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98B9B4A-7379-4FCC-B920-FA44E8969BF5}"/>
                </a:ext>
              </a:extLst>
            </p:cNvPr>
            <p:cNvSpPr/>
            <p:nvPr/>
          </p:nvSpPr>
          <p:spPr>
            <a:xfrm>
              <a:off x="1061116" y="1639227"/>
              <a:ext cx="1660073" cy="38472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E2044291-F704-4A14-816B-13AA217500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1999" y="3018719"/>
              <a:ext cx="1338309" cy="108830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英语翻译硕士专业</a:t>
              </a:r>
            </a:p>
          </p:txBody>
        </p:sp>
      </p:grpSp>
      <p:sp>
        <p:nvSpPr>
          <p:cNvPr id="53" name="箭头: 右 52">
            <a:extLst>
              <a:ext uri="{FF2B5EF4-FFF2-40B4-BE49-F238E27FC236}">
                <a16:creationId xmlns:a16="http://schemas.microsoft.com/office/drawing/2014/main" id="{0C6225AA-481E-4767-8EFB-B7784B4B0C5A}"/>
              </a:ext>
            </a:extLst>
          </p:cNvPr>
          <p:cNvSpPr/>
          <p:nvPr/>
        </p:nvSpPr>
        <p:spPr>
          <a:xfrm>
            <a:off x="2792157" y="2780766"/>
            <a:ext cx="259567" cy="5546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ACA15D7-4EEB-4047-81F4-39D302D95B9D}"/>
              </a:ext>
            </a:extLst>
          </p:cNvPr>
          <p:cNvGrpSpPr/>
          <p:nvPr/>
        </p:nvGrpSpPr>
        <p:grpSpPr>
          <a:xfrm>
            <a:off x="3395689" y="4647950"/>
            <a:ext cx="1210292" cy="559359"/>
            <a:chOff x="6454547" y="1648338"/>
            <a:chExt cx="1792053" cy="1218920"/>
          </a:xfrm>
          <a:solidFill>
            <a:srgbClr val="00B050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C05AA1AF-9E0E-4435-9599-C9202016A4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4547" y="1648338"/>
              <a:ext cx="1792053" cy="1218920"/>
            </a:xfrm>
            <a:prstGeom prst="snip2Diag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6" name="TextBox 29">
              <a:extLst>
                <a:ext uri="{FF2B5EF4-FFF2-40B4-BE49-F238E27FC236}">
                  <a16:creationId xmlns:a16="http://schemas.microsoft.com/office/drawing/2014/main" id="{176E4D7C-1958-40E6-B651-1EDE8A4DC472}"/>
                </a:ext>
              </a:extLst>
            </p:cNvPr>
            <p:cNvSpPr txBox="1"/>
            <p:nvPr/>
          </p:nvSpPr>
          <p:spPr>
            <a:xfrm>
              <a:off x="6646652" y="1759328"/>
              <a:ext cx="1412725" cy="10060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第二天上午</a:t>
              </a:r>
              <a:endPara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翻译基础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852336E-7D15-4BB8-BAF2-5AEBA67471E2}"/>
              </a:ext>
            </a:extLst>
          </p:cNvPr>
          <p:cNvGrpSpPr/>
          <p:nvPr/>
        </p:nvGrpSpPr>
        <p:grpSpPr>
          <a:xfrm>
            <a:off x="3395690" y="5634653"/>
            <a:ext cx="1210292" cy="698722"/>
            <a:chOff x="6454547" y="2152222"/>
            <a:chExt cx="1792053" cy="1522609"/>
          </a:xfrm>
          <a:solidFill>
            <a:srgbClr val="00B050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CB68B7A8-0203-4903-A50D-25754104D0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4547" y="2152222"/>
              <a:ext cx="1792053" cy="1522609"/>
            </a:xfrm>
            <a:prstGeom prst="snip2Diag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TextBox 29">
              <a:extLst>
                <a:ext uri="{FF2B5EF4-FFF2-40B4-BE49-F238E27FC236}">
                  <a16:creationId xmlns:a16="http://schemas.microsoft.com/office/drawing/2014/main" id="{5D017638-0790-401D-BB47-002A6CFB6DA9}"/>
                </a:ext>
              </a:extLst>
            </p:cNvPr>
            <p:cNvSpPr txBox="1"/>
            <p:nvPr/>
          </p:nvSpPr>
          <p:spPr>
            <a:xfrm>
              <a:off x="6694124" y="2283962"/>
              <a:ext cx="1317784" cy="13078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第二天下午</a:t>
              </a:r>
              <a:endParaRPr lang="en-US" altLang="zh-CN" sz="1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汉语写作与</a:t>
              </a:r>
              <a:endParaRPr lang="en-US" altLang="zh-CN" sz="1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百科知识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6FE959C-1753-4DB6-9FED-45B720D13ECB}"/>
              </a:ext>
            </a:extLst>
          </p:cNvPr>
          <p:cNvGrpSpPr/>
          <p:nvPr/>
        </p:nvGrpSpPr>
        <p:grpSpPr>
          <a:xfrm>
            <a:off x="3395690" y="3667051"/>
            <a:ext cx="1210292" cy="559359"/>
            <a:chOff x="6486324" y="866517"/>
            <a:chExt cx="1792053" cy="1218920"/>
          </a:xfrm>
          <a:solidFill>
            <a:srgbClr val="00B050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C0C37C3F-84A9-414E-AF42-45DD03937F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86324" y="866517"/>
              <a:ext cx="1792053" cy="1218920"/>
            </a:xfrm>
            <a:prstGeom prst="snip2Diag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8" name="TextBox 29">
              <a:extLst>
                <a:ext uri="{FF2B5EF4-FFF2-40B4-BE49-F238E27FC236}">
                  <a16:creationId xmlns:a16="http://schemas.microsoft.com/office/drawing/2014/main" id="{1B37798A-2C66-4FB4-A6D8-E83558C59482}"/>
                </a:ext>
              </a:extLst>
            </p:cNvPr>
            <p:cNvSpPr txBox="1"/>
            <p:nvPr/>
          </p:nvSpPr>
          <p:spPr>
            <a:xfrm>
              <a:off x="6631232" y="998263"/>
              <a:ext cx="1412727" cy="10060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第一天下午</a:t>
              </a:r>
              <a:endPara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翻译硕士</a:t>
              </a: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5028897C-8DA3-41E6-85C5-2C99BA60AE81}"/>
              </a:ext>
            </a:extLst>
          </p:cNvPr>
          <p:cNvSpPr/>
          <p:nvPr/>
        </p:nvSpPr>
        <p:spPr>
          <a:xfrm>
            <a:off x="3164208" y="3379902"/>
            <a:ext cx="1631995" cy="3239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8" name="箭头: 右 57">
            <a:extLst>
              <a:ext uri="{FF2B5EF4-FFF2-40B4-BE49-F238E27FC236}">
                <a16:creationId xmlns:a16="http://schemas.microsoft.com/office/drawing/2014/main" id="{DCCD95F9-3C22-4243-BA82-52DBB61202FC}"/>
              </a:ext>
            </a:extLst>
          </p:cNvPr>
          <p:cNvSpPr/>
          <p:nvPr/>
        </p:nvSpPr>
        <p:spPr>
          <a:xfrm>
            <a:off x="6964156" y="2761543"/>
            <a:ext cx="303023" cy="5546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8" name="箭头: 右 67">
            <a:extLst>
              <a:ext uri="{FF2B5EF4-FFF2-40B4-BE49-F238E27FC236}">
                <a16:creationId xmlns:a16="http://schemas.microsoft.com/office/drawing/2014/main" id="{6FCF5DE3-4143-4769-ABD7-9DC6A1E277B9}"/>
              </a:ext>
            </a:extLst>
          </p:cNvPr>
          <p:cNvSpPr/>
          <p:nvPr/>
        </p:nvSpPr>
        <p:spPr>
          <a:xfrm>
            <a:off x="9096813" y="2833338"/>
            <a:ext cx="303023" cy="5546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DC4C4265-66E2-48CA-94AC-D2DD992EB4D8}"/>
              </a:ext>
            </a:extLst>
          </p:cNvPr>
          <p:cNvSpPr>
            <a:spLocks noChangeAspect="1"/>
          </p:cNvSpPr>
          <p:nvPr/>
        </p:nvSpPr>
        <p:spPr bwMode="auto">
          <a:xfrm>
            <a:off x="1061117" y="2833333"/>
            <a:ext cx="1631995" cy="4482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、专业类型</a:t>
            </a: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34B807E9-B34F-4BE0-8E34-76522158EBB9}"/>
              </a:ext>
            </a:extLst>
          </p:cNvPr>
          <p:cNvSpPr>
            <a:spLocks noChangeAspect="1"/>
          </p:cNvSpPr>
          <p:nvPr/>
        </p:nvSpPr>
        <p:spPr bwMode="auto">
          <a:xfrm>
            <a:off x="3150769" y="2833332"/>
            <a:ext cx="1624690" cy="4482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、考试科目</a:t>
            </a: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279F5AAE-131E-43B9-9ABB-B45E54E9D498}"/>
              </a:ext>
            </a:extLst>
          </p:cNvPr>
          <p:cNvSpPr>
            <a:spLocks noChangeAspect="1"/>
          </p:cNvSpPr>
          <p:nvPr/>
        </p:nvSpPr>
        <p:spPr bwMode="auto">
          <a:xfrm>
            <a:off x="5233116" y="2814716"/>
            <a:ext cx="1631995" cy="4482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、备考课程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41F6FC17-08D8-4B37-AA58-524E2A26FE9E}"/>
              </a:ext>
            </a:extLst>
          </p:cNvPr>
          <p:cNvSpPr>
            <a:spLocks noChangeAspect="1"/>
          </p:cNvSpPr>
          <p:nvPr/>
        </p:nvSpPr>
        <p:spPr bwMode="auto">
          <a:xfrm>
            <a:off x="7366224" y="2833331"/>
            <a:ext cx="1631544" cy="4482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、课程阶段</a:t>
            </a: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6371E776-7E62-431D-BE6B-1C8312454ACA}"/>
              </a:ext>
            </a:extLst>
          </p:cNvPr>
          <p:cNvSpPr>
            <a:spLocks noChangeAspect="1"/>
          </p:cNvSpPr>
          <p:nvPr/>
        </p:nvSpPr>
        <p:spPr bwMode="auto">
          <a:xfrm>
            <a:off x="9498879" y="2833330"/>
            <a:ext cx="1631544" cy="44828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、课程筛选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B72F4F0-2872-4056-ADBB-226F1A15964A}"/>
              </a:ext>
            </a:extLst>
          </p:cNvPr>
          <p:cNvGrpSpPr/>
          <p:nvPr/>
        </p:nvGrpSpPr>
        <p:grpSpPr>
          <a:xfrm>
            <a:off x="5233116" y="3373376"/>
            <a:ext cx="1631995" cy="1005750"/>
            <a:chOff x="1061116" y="1639227"/>
            <a:chExt cx="1660073" cy="3847287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C5FDC9E-7FE9-4393-BBBE-276807B2020F}"/>
                </a:ext>
              </a:extLst>
            </p:cNvPr>
            <p:cNvSpPr/>
            <p:nvPr/>
          </p:nvSpPr>
          <p:spPr>
            <a:xfrm>
              <a:off x="1061116" y="1639227"/>
              <a:ext cx="1660073" cy="38472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3F4BF25-73D5-4746-911D-F18E71B975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1999" y="2762620"/>
              <a:ext cx="1338309" cy="199727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词汇、语法、阅读、写作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25D95CB-0820-4116-B33A-F157E7943104}"/>
              </a:ext>
            </a:extLst>
          </p:cNvPr>
          <p:cNvGrpSpPr/>
          <p:nvPr/>
        </p:nvGrpSpPr>
        <p:grpSpPr>
          <a:xfrm>
            <a:off x="5233116" y="4495024"/>
            <a:ext cx="1631995" cy="1005750"/>
            <a:chOff x="1061116" y="1639227"/>
            <a:chExt cx="1660073" cy="3847287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04FA28D-9D7F-4644-92DA-FE7F8907D4DB}"/>
                </a:ext>
              </a:extLst>
            </p:cNvPr>
            <p:cNvSpPr/>
            <p:nvPr/>
          </p:nvSpPr>
          <p:spPr>
            <a:xfrm>
              <a:off x="1061116" y="1639227"/>
              <a:ext cx="1660073" cy="38472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44F9934A-CF80-4344-B983-E9AE9ED895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1999" y="2576557"/>
              <a:ext cx="1338309" cy="199727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英语翻译基础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DA123B1-1091-42F6-8508-000A21E49159}"/>
              </a:ext>
            </a:extLst>
          </p:cNvPr>
          <p:cNvGrpSpPr/>
          <p:nvPr/>
        </p:nvGrpSpPr>
        <p:grpSpPr>
          <a:xfrm>
            <a:off x="5233116" y="5610797"/>
            <a:ext cx="1631995" cy="1005750"/>
            <a:chOff x="1061116" y="1639227"/>
            <a:chExt cx="1660073" cy="3847287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A3235E8-5475-4450-A993-7B5496A1CBD3}"/>
                </a:ext>
              </a:extLst>
            </p:cNvPr>
            <p:cNvSpPr/>
            <p:nvPr/>
          </p:nvSpPr>
          <p:spPr>
            <a:xfrm>
              <a:off x="1061116" y="1639227"/>
              <a:ext cx="1660073" cy="38472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29D0375B-2FE0-42C7-A68B-E4AE3CA76F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1999" y="2576557"/>
              <a:ext cx="1338309" cy="199727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400" b="0" i="0" u="none" strike="noStrike" dirty="0"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汉语写作与百科知识</a:t>
              </a:r>
              <a:endPara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C277A3A3-38C5-441F-8AA7-7652BF92253B}"/>
              </a:ext>
            </a:extLst>
          </p:cNvPr>
          <p:cNvSpPr/>
          <p:nvPr/>
        </p:nvSpPr>
        <p:spPr>
          <a:xfrm>
            <a:off x="7365773" y="3377871"/>
            <a:ext cx="1631544" cy="32386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F62662CA-F7AC-41B2-9D1C-FDEFAFA7E478}"/>
              </a:ext>
            </a:extLst>
          </p:cNvPr>
          <p:cNvSpPr>
            <a:spLocks noChangeAspect="1"/>
          </p:cNvSpPr>
          <p:nvPr/>
        </p:nvSpPr>
        <p:spPr bwMode="auto">
          <a:xfrm>
            <a:off x="7650290" y="3656902"/>
            <a:ext cx="1062510" cy="37378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导学班</a:t>
            </a:r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6EB83ECB-6C26-408F-A09E-349B3F9485EE}"/>
              </a:ext>
            </a:extLst>
          </p:cNvPr>
          <p:cNvSpPr>
            <a:spLocks noChangeAspect="1"/>
          </p:cNvSpPr>
          <p:nvPr/>
        </p:nvSpPr>
        <p:spPr bwMode="auto">
          <a:xfrm>
            <a:off x="7650290" y="4233611"/>
            <a:ext cx="1062510" cy="37378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基础班</a:t>
            </a:r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7CAC2A68-1978-49CA-9B2A-9D04C01F3A32}"/>
              </a:ext>
            </a:extLst>
          </p:cNvPr>
          <p:cNvSpPr>
            <a:spLocks noChangeAspect="1"/>
          </p:cNvSpPr>
          <p:nvPr/>
        </p:nvSpPr>
        <p:spPr bwMode="auto">
          <a:xfrm>
            <a:off x="7650290" y="4810320"/>
            <a:ext cx="1062510" cy="37378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强化班</a:t>
            </a:r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0EE5FACD-E6AD-4603-B6F4-D5D6D8F3AC18}"/>
              </a:ext>
            </a:extLst>
          </p:cNvPr>
          <p:cNvSpPr>
            <a:spLocks noChangeAspect="1"/>
          </p:cNvSpPr>
          <p:nvPr/>
        </p:nvSpPr>
        <p:spPr bwMode="auto">
          <a:xfrm>
            <a:off x="7650290" y="5387028"/>
            <a:ext cx="1062510" cy="37378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冲刺班</a:t>
            </a: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1B9CE278-055E-465B-A9EC-60E017B54568}"/>
              </a:ext>
            </a:extLst>
          </p:cNvPr>
          <p:cNvSpPr>
            <a:spLocks noChangeAspect="1"/>
          </p:cNvSpPr>
          <p:nvPr/>
        </p:nvSpPr>
        <p:spPr bwMode="auto">
          <a:xfrm>
            <a:off x="7650290" y="5963736"/>
            <a:ext cx="1062510" cy="37378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真题解析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843EA2A-2782-4AD2-B7C6-44E45261F65C}"/>
              </a:ext>
            </a:extLst>
          </p:cNvPr>
          <p:cNvGrpSpPr/>
          <p:nvPr/>
        </p:nvGrpSpPr>
        <p:grpSpPr>
          <a:xfrm>
            <a:off x="9434681" y="3576384"/>
            <a:ext cx="1631995" cy="1290942"/>
            <a:chOff x="1061116" y="1639227"/>
            <a:chExt cx="1660073" cy="3847287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0762E33D-4278-4CE9-921A-35A7DCDAFD0C}"/>
                </a:ext>
              </a:extLst>
            </p:cNvPr>
            <p:cNvSpPr/>
            <p:nvPr/>
          </p:nvSpPr>
          <p:spPr>
            <a:xfrm>
              <a:off x="1061116" y="1639227"/>
              <a:ext cx="1660073" cy="38472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071AB70E-985A-41DB-9718-AA090DB6FA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1999" y="1992898"/>
              <a:ext cx="1338309" cy="321044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选年份</a:t>
              </a:r>
              <a:endParaRPr lang="en-US" alt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起点考研提供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5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年的累积课程资源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EB9B6670-9ADD-4D23-8F67-4DDCD30166A8}"/>
              </a:ext>
            </a:extLst>
          </p:cNvPr>
          <p:cNvGrpSpPr/>
          <p:nvPr/>
        </p:nvGrpSpPr>
        <p:grpSpPr>
          <a:xfrm>
            <a:off x="9434681" y="5042433"/>
            <a:ext cx="1631995" cy="1290942"/>
            <a:chOff x="1061116" y="1639227"/>
            <a:chExt cx="1660073" cy="3847287"/>
          </a:xfrm>
        </p:grpSpPr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C3F9A1AF-10BF-4458-A8D6-4EF23C5001B2}"/>
                </a:ext>
              </a:extLst>
            </p:cNvPr>
            <p:cNvSpPr/>
            <p:nvPr/>
          </p:nvSpPr>
          <p:spPr>
            <a:xfrm>
              <a:off x="1061116" y="1639227"/>
              <a:ext cx="1660073" cy="38472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4C87916C-191E-422C-850B-D8D4B2EAD2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1999" y="2075180"/>
              <a:ext cx="1338309" cy="308829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选机构</a:t>
              </a:r>
              <a:endParaRPr lang="en-US" alt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起点考研提供</a:t>
              </a:r>
              <a:r>
                <a:rPr lang="en-US" altLang="zh-CN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个机构课程体系</a:t>
              </a:r>
            </a:p>
          </p:txBody>
        </p:sp>
      </p:grp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100DFEB-FF4A-4D44-9D2B-AADF4686D3C3}"/>
              </a:ext>
            </a:extLst>
          </p:cNvPr>
          <p:cNvCxnSpPr>
            <a:stCxn id="50" idx="2"/>
            <a:endCxn id="57" idx="0"/>
          </p:cNvCxnSpPr>
          <p:nvPr/>
        </p:nvCxnSpPr>
        <p:spPr>
          <a:xfrm>
            <a:off x="8181545" y="4030683"/>
            <a:ext cx="0" cy="20292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2A201CC-19BC-4E7C-B488-4AEC47C28BE5}"/>
              </a:ext>
            </a:extLst>
          </p:cNvPr>
          <p:cNvCxnSpPr>
            <a:stCxn id="57" idx="2"/>
            <a:endCxn id="60" idx="0"/>
          </p:cNvCxnSpPr>
          <p:nvPr/>
        </p:nvCxnSpPr>
        <p:spPr>
          <a:xfrm>
            <a:off x="8181545" y="4607392"/>
            <a:ext cx="0" cy="20292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05CCFF8-4A06-49B4-97CC-16F257C2FFB0}"/>
              </a:ext>
            </a:extLst>
          </p:cNvPr>
          <p:cNvCxnSpPr>
            <a:stCxn id="60" idx="2"/>
            <a:endCxn id="63" idx="0"/>
          </p:cNvCxnSpPr>
          <p:nvPr/>
        </p:nvCxnSpPr>
        <p:spPr>
          <a:xfrm>
            <a:off x="8181545" y="5184101"/>
            <a:ext cx="0" cy="20292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902D130-97B2-4990-8D96-8210DD73BEFA}"/>
              </a:ext>
            </a:extLst>
          </p:cNvPr>
          <p:cNvCxnSpPr>
            <a:stCxn id="63" idx="2"/>
            <a:endCxn id="65" idx="0"/>
          </p:cNvCxnSpPr>
          <p:nvPr/>
        </p:nvCxnSpPr>
        <p:spPr>
          <a:xfrm>
            <a:off x="8181545" y="5760809"/>
            <a:ext cx="0" cy="20292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10FAF3C-D59A-4CE4-9C44-FB0D724E6B5F}"/>
              </a:ext>
            </a:extLst>
          </p:cNvPr>
          <p:cNvCxnSpPr>
            <a:endCxn id="38" idx="1"/>
          </p:cNvCxnSpPr>
          <p:nvPr/>
        </p:nvCxnSpPr>
        <p:spPr>
          <a:xfrm>
            <a:off x="4796203" y="3928112"/>
            <a:ext cx="595075" cy="1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045609E-8AD5-40A6-B388-4493331A6F8B}"/>
              </a:ext>
            </a:extLst>
          </p:cNvPr>
          <p:cNvCxnSpPr>
            <a:cxnSpLocks/>
            <a:stCxn id="51" idx="3"/>
            <a:endCxn id="41" idx="1"/>
          </p:cNvCxnSpPr>
          <p:nvPr/>
        </p:nvCxnSpPr>
        <p:spPr>
          <a:xfrm>
            <a:off x="4796203" y="4999722"/>
            <a:ext cx="595075" cy="1399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49B429D-9591-46EF-9438-63C665BBA9FE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795752" y="6116894"/>
            <a:ext cx="595526" cy="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EFF9544B-DA56-4F8B-861C-CEB6B22EE332}"/>
              </a:ext>
            </a:extLst>
          </p:cNvPr>
          <p:cNvCxnSpPr>
            <a:stCxn id="69" idx="2"/>
            <a:endCxn id="77" idx="0"/>
          </p:cNvCxnSpPr>
          <p:nvPr/>
        </p:nvCxnSpPr>
        <p:spPr>
          <a:xfrm>
            <a:off x="10250680" y="4772311"/>
            <a:ext cx="0" cy="416404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3" grpId="0" animBg="1"/>
      <p:bldP spid="51" grpId="0" animBg="1"/>
      <p:bldP spid="58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49" grpId="0" animBg="1"/>
      <p:bldP spid="50" grpId="0" animBg="1"/>
      <p:bldP spid="57" grpId="0" animBg="1"/>
      <p:bldP spid="60" grpId="0" animBg="1"/>
      <p:bldP spid="63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244421" y="341781"/>
            <a:ext cx="286722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起点考研网资源检索</a:t>
            </a:r>
            <a:r>
              <a:rPr lang="en-US" altLang="zh-CN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-4</a:t>
            </a:r>
            <a:endParaRPr lang="zh-CN" altLang="en-US" sz="2000" b="1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953CD17-30C4-4AD2-AC3E-BAD7E2AA13A7}"/>
              </a:ext>
            </a:extLst>
          </p:cNvPr>
          <p:cNvGrpSpPr/>
          <p:nvPr/>
        </p:nvGrpSpPr>
        <p:grpSpPr>
          <a:xfrm>
            <a:off x="1061117" y="1575881"/>
            <a:ext cx="10069757" cy="1005750"/>
            <a:chOff x="1061117" y="1575881"/>
            <a:chExt cx="10069757" cy="1005750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48EF43E-4CA3-4896-B8DF-2E55F060841E}"/>
                </a:ext>
              </a:extLst>
            </p:cNvPr>
            <p:cNvSpPr/>
            <p:nvPr/>
          </p:nvSpPr>
          <p:spPr>
            <a:xfrm>
              <a:off x="1061117" y="1575881"/>
              <a:ext cx="10069757" cy="10057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14E18C34-5D12-492C-9A8F-83470A938073}"/>
                </a:ext>
              </a:extLst>
            </p:cNvPr>
            <p:cNvSpPr txBox="1"/>
            <p:nvPr/>
          </p:nvSpPr>
          <p:spPr>
            <a:xfrm>
              <a:off x="1217976" y="1755591"/>
              <a:ext cx="97560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bg1"/>
                  </a:solidFill>
                </a:rPr>
                <a:t>赵丽蓉同学正在为参加下年度考研进行紧张准备，制定本年度学习计划，以</a:t>
              </a:r>
              <a:r>
                <a:rPr lang="en-US" altLang="zh-CN" b="1" dirty="0">
                  <a:solidFill>
                    <a:schemeClr val="bg1"/>
                  </a:solidFill>
                </a:rPr>
                <a:t>2021</a:t>
              </a:r>
              <a:r>
                <a:rPr lang="zh-CN" altLang="en-US" b="1" dirty="0">
                  <a:solidFill>
                    <a:schemeClr val="bg1"/>
                  </a:solidFill>
                </a:rPr>
                <a:t>年度考研政治马原为例，起点考研网提供课程内容是如何进行系统性学习？</a:t>
              </a:r>
              <a:endParaRPr lang="zh-CN" altLang="zh-CN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箭头: 右 61">
            <a:extLst>
              <a:ext uri="{FF2B5EF4-FFF2-40B4-BE49-F238E27FC236}">
                <a16:creationId xmlns:a16="http://schemas.microsoft.com/office/drawing/2014/main" id="{73D8C629-53C2-49D0-92DB-45645FB3B12D}"/>
              </a:ext>
            </a:extLst>
          </p:cNvPr>
          <p:cNvSpPr/>
          <p:nvPr/>
        </p:nvSpPr>
        <p:spPr>
          <a:xfrm>
            <a:off x="4874504" y="2761544"/>
            <a:ext cx="259567" cy="5546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3" name="箭头: 右 52">
            <a:extLst>
              <a:ext uri="{FF2B5EF4-FFF2-40B4-BE49-F238E27FC236}">
                <a16:creationId xmlns:a16="http://schemas.microsoft.com/office/drawing/2014/main" id="{0C6225AA-481E-4767-8EFB-B7784B4B0C5A}"/>
              </a:ext>
            </a:extLst>
          </p:cNvPr>
          <p:cNvSpPr/>
          <p:nvPr/>
        </p:nvSpPr>
        <p:spPr>
          <a:xfrm>
            <a:off x="2792157" y="2780766"/>
            <a:ext cx="259567" cy="5546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8" name="箭头: 右 57">
            <a:extLst>
              <a:ext uri="{FF2B5EF4-FFF2-40B4-BE49-F238E27FC236}">
                <a16:creationId xmlns:a16="http://schemas.microsoft.com/office/drawing/2014/main" id="{DCCD95F9-3C22-4243-BA82-52DBB61202FC}"/>
              </a:ext>
            </a:extLst>
          </p:cNvPr>
          <p:cNvSpPr/>
          <p:nvPr/>
        </p:nvSpPr>
        <p:spPr>
          <a:xfrm>
            <a:off x="6964156" y="2761543"/>
            <a:ext cx="303023" cy="55462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DC4C4265-66E2-48CA-94AC-D2DD992EB4D8}"/>
              </a:ext>
            </a:extLst>
          </p:cNvPr>
          <p:cNvSpPr>
            <a:spLocks noChangeAspect="1"/>
          </p:cNvSpPr>
          <p:nvPr/>
        </p:nvSpPr>
        <p:spPr bwMode="auto">
          <a:xfrm>
            <a:off x="1061117" y="2833333"/>
            <a:ext cx="1631995" cy="4482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、导学班</a:t>
            </a: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34B807E9-B34F-4BE0-8E34-76522158EBB9}"/>
              </a:ext>
            </a:extLst>
          </p:cNvPr>
          <p:cNvSpPr>
            <a:spLocks noChangeAspect="1"/>
          </p:cNvSpPr>
          <p:nvPr/>
        </p:nvSpPr>
        <p:spPr bwMode="auto">
          <a:xfrm>
            <a:off x="3150769" y="2833332"/>
            <a:ext cx="1624690" cy="44828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、基础班</a:t>
            </a: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279F5AAE-131E-43B9-9ABB-B45E54E9D498}"/>
              </a:ext>
            </a:extLst>
          </p:cNvPr>
          <p:cNvSpPr>
            <a:spLocks noChangeAspect="1"/>
          </p:cNvSpPr>
          <p:nvPr/>
        </p:nvSpPr>
        <p:spPr bwMode="auto">
          <a:xfrm>
            <a:off x="5233116" y="2814716"/>
            <a:ext cx="1631995" cy="44828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、强化班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41F6FC17-08D8-4B37-AA58-524E2A26FE9E}"/>
              </a:ext>
            </a:extLst>
          </p:cNvPr>
          <p:cNvSpPr>
            <a:spLocks noChangeAspect="1"/>
          </p:cNvSpPr>
          <p:nvPr/>
        </p:nvSpPr>
        <p:spPr bwMode="auto">
          <a:xfrm>
            <a:off x="7366224" y="2833331"/>
            <a:ext cx="1631544" cy="44828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、冲刺班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D6BD5F-912A-46CD-A666-A7A8B4B9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17" y="3439502"/>
            <a:ext cx="4760261" cy="301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8F01DD5-0DE7-4842-9185-A8FEFF555352}"/>
              </a:ext>
            </a:extLst>
          </p:cNvPr>
          <p:cNvSpPr/>
          <p:nvPr/>
        </p:nvSpPr>
        <p:spPr>
          <a:xfrm>
            <a:off x="1173663" y="4698748"/>
            <a:ext cx="1306890" cy="1385181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65A94DA9-5F54-417F-83A1-1335B0120DF3}"/>
              </a:ext>
            </a:extLst>
          </p:cNvPr>
          <p:cNvSpPr/>
          <p:nvPr/>
        </p:nvSpPr>
        <p:spPr>
          <a:xfrm rot="1921211">
            <a:off x="2087089" y="3489244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09D6048D-8478-4CAB-9AC6-0919B09E1E09}"/>
              </a:ext>
            </a:extLst>
          </p:cNvPr>
          <p:cNvSpPr/>
          <p:nvPr/>
        </p:nvSpPr>
        <p:spPr>
          <a:xfrm rot="1921211">
            <a:off x="2088982" y="4044778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38A6C7F-8CA5-4BF6-8AAE-7B2B28EF5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65"/>
          <a:stretch/>
        </p:blipFill>
        <p:spPr>
          <a:xfrm>
            <a:off x="3150769" y="3439502"/>
            <a:ext cx="4760261" cy="300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585C2A-49BC-411D-8558-E1108F4A5D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879"/>
          <a:stretch/>
        </p:blipFill>
        <p:spPr>
          <a:xfrm>
            <a:off x="5233116" y="3439502"/>
            <a:ext cx="4760261" cy="300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40798E-0552-4FBD-87BD-98FE23F0AA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548"/>
          <a:stretch/>
        </p:blipFill>
        <p:spPr>
          <a:xfrm>
            <a:off x="7366224" y="3439502"/>
            <a:ext cx="4679038" cy="300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DDF3C950-FE66-4B94-A6E4-A708C27E0FDC}"/>
              </a:ext>
            </a:extLst>
          </p:cNvPr>
          <p:cNvSpPr/>
          <p:nvPr/>
        </p:nvSpPr>
        <p:spPr>
          <a:xfrm>
            <a:off x="3256010" y="4897574"/>
            <a:ext cx="1306890" cy="1385181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4780FE8B-3FA7-43AE-B10F-D8B3B819CFD7}"/>
              </a:ext>
            </a:extLst>
          </p:cNvPr>
          <p:cNvSpPr/>
          <p:nvPr/>
        </p:nvSpPr>
        <p:spPr>
          <a:xfrm rot="1921211">
            <a:off x="4563107" y="3489245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下 31">
            <a:extLst>
              <a:ext uri="{FF2B5EF4-FFF2-40B4-BE49-F238E27FC236}">
                <a16:creationId xmlns:a16="http://schemas.microsoft.com/office/drawing/2014/main" id="{F9397627-15C8-4F5B-ADAC-B252AC1D1CA0}"/>
              </a:ext>
            </a:extLst>
          </p:cNvPr>
          <p:cNvSpPr/>
          <p:nvPr/>
        </p:nvSpPr>
        <p:spPr>
          <a:xfrm rot="1921211">
            <a:off x="4375588" y="3845951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下 32">
            <a:extLst>
              <a:ext uri="{FF2B5EF4-FFF2-40B4-BE49-F238E27FC236}">
                <a16:creationId xmlns:a16="http://schemas.microsoft.com/office/drawing/2014/main" id="{B21715FD-1D41-4936-B970-AEF5533BA2D2}"/>
              </a:ext>
            </a:extLst>
          </p:cNvPr>
          <p:cNvSpPr/>
          <p:nvPr/>
        </p:nvSpPr>
        <p:spPr>
          <a:xfrm rot="18804026">
            <a:off x="3820090" y="4040661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箭头: 下 34">
            <a:extLst>
              <a:ext uri="{FF2B5EF4-FFF2-40B4-BE49-F238E27FC236}">
                <a16:creationId xmlns:a16="http://schemas.microsoft.com/office/drawing/2014/main" id="{DBBB25E8-AAE4-4DB4-A1E8-5F805A9CFBA8}"/>
              </a:ext>
            </a:extLst>
          </p:cNvPr>
          <p:cNvSpPr/>
          <p:nvPr/>
        </p:nvSpPr>
        <p:spPr>
          <a:xfrm rot="18804026">
            <a:off x="3769526" y="4379550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E5A1282-C61D-438C-83AA-C6952263002D}"/>
              </a:ext>
            </a:extLst>
          </p:cNvPr>
          <p:cNvSpPr/>
          <p:nvPr/>
        </p:nvSpPr>
        <p:spPr>
          <a:xfrm>
            <a:off x="5335583" y="4889878"/>
            <a:ext cx="1306890" cy="1543751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768E39DF-5391-4D74-A5DB-2D7A9AF8360F}"/>
              </a:ext>
            </a:extLst>
          </p:cNvPr>
          <p:cNvSpPr/>
          <p:nvPr/>
        </p:nvSpPr>
        <p:spPr>
          <a:xfrm rot="1921211">
            <a:off x="6642680" y="3481549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箭头: 下 37">
            <a:extLst>
              <a:ext uri="{FF2B5EF4-FFF2-40B4-BE49-F238E27FC236}">
                <a16:creationId xmlns:a16="http://schemas.microsoft.com/office/drawing/2014/main" id="{9826B786-1E52-48F4-AA3B-F1D6493E2E05}"/>
              </a:ext>
            </a:extLst>
          </p:cNvPr>
          <p:cNvSpPr/>
          <p:nvPr/>
        </p:nvSpPr>
        <p:spPr>
          <a:xfrm rot="1921211">
            <a:off x="6708484" y="3758291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FA715CBD-E203-4496-B78C-729423E0E0E1}"/>
              </a:ext>
            </a:extLst>
          </p:cNvPr>
          <p:cNvSpPr/>
          <p:nvPr/>
        </p:nvSpPr>
        <p:spPr>
          <a:xfrm rot="18804026">
            <a:off x="5899663" y="4032965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箭头: 下 39">
            <a:extLst>
              <a:ext uri="{FF2B5EF4-FFF2-40B4-BE49-F238E27FC236}">
                <a16:creationId xmlns:a16="http://schemas.microsoft.com/office/drawing/2014/main" id="{0338E586-4038-4DFD-A3CC-62D9B8552CA4}"/>
              </a:ext>
            </a:extLst>
          </p:cNvPr>
          <p:cNvSpPr/>
          <p:nvPr/>
        </p:nvSpPr>
        <p:spPr>
          <a:xfrm rot="18804026">
            <a:off x="5849099" y="4371854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268220C-04F2-44DF-B5B8-7900EB9227DA}"/>
              </a:ext>
            </a:extLst>
          </p:cNvPr>
          <p:cNvSpPr/>
          <p:nvPr/>
        </p:nvSpPr>
        <p:spPr>
          <a:xfrm>
            <a:off x="7463847" y="4897574"/>
            <a:ext cx="1306890" cy="1536054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箭头: 下 41">
            <a:extLst>
              <a:ext uri="{FF2B5EF4-FFF2-40B4-BE49-F238E27FC236}">
                <a16:creationId xmlns:a16="http://schemas.microsoft.com/office/drawing/2014/main" id="{D8FFB8DF-32E1-46B2-9EB2-40C65364737D}"/>
              </a:ext>
            </a:extLst>
          </p:cNvPr>
          <p:cNvSpPr/>
          <p:nvPr/>
        </p:nvSpPr>
        <p:spPr>
          <a:xfrm rot="1921211">
            <a:off x="8770944" y="3489245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箭头: 下 42">
            <a:extLst>
              <a:ext uri="{FF2B5EF4-FFF2-40B4-BE49-F238E27FC236}">
                <a16:creationId xmlns:a16="http://schemas.microsoft.com/office/drawing/2014/main" id="{7052757C-FFF1-45D1-93BA-81FE0FB7CC50}"/>
              </a:ext>
            </a:extLst>
          </p:cNvPr>
          <p:cNvSpPr/>
          <p:nvPr/>
        </p:nvSpPr>
        <p:spPr>
          <a:xfrm rot="1921211">
            <a:off x="9131068" y="3758291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B20E6299-4D1F-4EB3-AC47-74206CB02D9E}"/>
              </a:ext>
            </a:extLst>
          </p:cNvPr>
          <p:cNvSpPr/>
          <p:nvPr/>
        </p:nvSpPr>
        <p:spPr>
          <a:xfrm rot="18804026">
            <a:off x="8027927" y="4040661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箭头: 下 44">
            <a:extLst>
              <a:ext uri="{FF2B5EF4-FFF2-40B4-BE49-F238E27FC236}">
                <a16:creationId xmlns:a16="http://schemas.microsoft.com/office/drawing/2014/main" id="{E07E2B4B-61A4-433B-9419-EE6C09C06337}"/>
              </a:ext>
            </a:extLst>
          </p:cNvPr>
          <p:cNvSpPr/>
          <p:nvPr/>
        </p:nvSpPr>
        <p:spPr>
          <a:xfrm rot="18804026">
            <a:off x="7977363" y="4379550"/>
            <a:ext cx="226247" cy="327518"/>
          </a:xfrm>
          <a:prstGeom prst="downArrow">
            <a:avLst>
              <a:gd name="adj1" fmla="val 50000"/>
              <a:gd name="adj2" fmla="val 53655"/>
            </a:avLst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2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3" grpId="0" animBg="1"/>
      <p:bldP spid="58" grpId="0" animBg="1"/>
      <p:bldP spid="72" grpId="0" animBg="1"/>
      <p:bldP spid="73" grpId="0" animBg="1"/>
      <p:bldP spid="74" grpId="0" animBg="1"/>
      <p:bldP spid="75" grpId="0" animBg="1"/>
      <p:bldP spid="4" grpId="0" animBg="1"/>
      <p:bldP spid="7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244421" y="341781"/>
            <a:ext cx="286722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起点考研网资源检索</a:t>
            </a:r>
            <a:r>
              <a:rPr lang="en-US" altLang="zh-CN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-5</a:t>
            </a:r>
            <a:endParaRPr lang="zh-CN" altLang="en-US" sz="2000" b="1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09ED3D-CEE7-4AEA-BB45-6491FDBAA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16" y="2823499"/>
            <a:ext cx="4698578" cy="374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93CA80C8-F25A-49FD-980D-AB4233F6DBDF}"/>
              </a:ext>
            </a:extLst>
          </p:cNvPr>
          <p:cNvSpPr/>
          <p:nvPr/>
        </p:nvSpPr>
        <p:spPr>
          <a:xfrm>
            <a:off x="2229252" y="3895726"/>
            <a:ext cx="1725974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政治点睛</a:t>
            </a:r>
            <a:r>
              <a:rPr lang="en-US" altLang="zh-CN" dirty="0"/>
              <a:t>5</a:t>
            </a:r>
            <a:r>
              <a:rPr lang="zh-CN" altLang="en-US" dirty="0"/>
              <a:t>个论述题押题程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F4A19D-25D6-4FEE-8573-F4B96CEAA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484" y="2823499"/>
            <a:ext cx="4685670" cy="374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684B7D2-FFD1-44EE-8D77-72F26D86FE5C}"/>
              </a:ext>
            </a:extLst>
          </p:cNvPr>
          <p:cNvSpPr/>
          <p:nvPr/>
        </p:nvSpPr>
        <p:spPr>
          <a:xfrm>
            <a:off x="4046031" y="3895726"/>
            <a:ext cx="1725974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英语点睛大小作文押题课程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EF1B9C6-0058-4556-9769-9F9DB3585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944" y="2823499"/>
            <a:ext cx="4698578" cy="374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B012B37-B9C2-44F4-A33E-E86630C695CF}"/>
              </a:ext>
            </a:extLst>
          </p:cNvPr>
          <p:cNvSpPr/>
          <p:nvPr/>
        </p:nvSpPr>
        <p:spPr>
          <a:xfrm>
            <a:off x="5836869" y="3895726"/>
            <a:ext cx="1725974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数学大题点睛押题课程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ADA690A-B0C7-42AE-AFF0-FBA4C975D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9313" y="2823499"/>
            <a:ext cx="4685670" cy="374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96D4E267-D6E3-405E-A18E-40CCF642DE2B}"/>
              </a:ext>
            </a:extLst>
          </p:cNvPr>
          <p:cNvGrpSpPr/>
          <p:nvPr/>
        </p:nvGrpSpPr>
        <p:grpSpPr>
          <a:xfrm>
            <a:off x="1061117" y="1575881"/>
            <a:ext cx="10069757" cy="1005750"/>
            <a:chOff x="1061117" y="1575881"/>
            <a:chExt cx="10069757" cy="100575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42BA553-3244-4DAE-A58F-C98DDD43CE2B}"/>
                </a:ext>
              </a:extLst>
            </p:cNvPr>
            <p:cNvSpPr/>
            <p:nvPr/>
          </p:nvSpPr>
          <p:spPr>
            <a:xfrm>
              <a:off x="1061117" y="1575881"/>
              <a:ext cx="10069757" cy="10057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E07CE33-63AF-4A6C-9E4F-4D5951E1D942}"/>
                </a:ext>
              </a:extLst>
            </p:cNvPr>
            <p:cNvSpPr txBox="1"/>
            <p:nvPr/>
          </p:nvSpPr>
          <p:spPr>
            <a:xfrm>
              <a:off x="1217976" y="1755591"/>
              <a:ext cx="97560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bg1"/>
                  </a:solidFill>
                </a:rPr>
                <a:t>临近考试，刘艳同学考研复习计划已完成， 想利用最后几天时间对备考科目内容进行重点梳理，了解一下几年的考研热点及重点方向，考研网能提供哪些课程？</a:t>
              </a:r>
              <a:endParaRPr lang="zh-CN" altLang="zh-CN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31D83AC8-7450-427A-B5BC-A194BACCAEED}"/>
              </a:ext>
            </a:extLst>
          </p:cNvPr>
          <p:cNvSpPr/>
          <p:nvPr/>
        </p:nvSpPr>
        <p:spPr>
          <a:xfrm>
            <a:off x="7604542" y="3895726"/>
            <a:ext cx="1725974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管综点睛押题课程</a:t>
            </a:r>
          </a:p>
        </p:txBody>
      </p:sp>
    </p:spTree>
    <p:extLst>
      <p:ext uri="{BB962C8B-B14F-4D97-AF65-F5344CB8AC3E}">
        <p14:creationId xmlns:p14="http://schemas.microsoft.com/office/powerpoint/2010/main" val="390182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30BEFA8B-A244-4A41-A752-FACFAA943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40" y="2980689"/>
            <a:ext cx="4393135" cy="277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矩形 33"/>
          <p:cNvSpPr/>
          <p:nvPr/>
        </p:nvSpPr>
        <p:spPr>
          <a:xfrm>
            <a:off x="1244421" y="341781"/>
            <a:ext cx="286722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起点考研网资源检索</a:t>
            </a:r>
            <a:r>
              <a:rPr lang="en-US" altLang="zh-CN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-6</a:t>
            </a:r>
            <a:endParaRPr lang="zh-CN" altLang="en-US" sz="2000" b="1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953CD17-30C4-4AD2-AC3E-BAD7E2AA13A7}"/>
              </a:ext>
            </a:extLst>
          </p:cNvPr>
          <p:cNvGrpSpPr/>
          <p:nvPr/>
        </p:nvGrpSpPr>
        <p:grpSpPr>
          <a:xfrm>
            <a:off x="775855" y="1067425"/>
            <a:ext cx="10203872" cy="851430"/>
            <a:chOff x="776646" y="1646545"/>
            <a:chExt cx="10040510" cy="1650207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948EF43E-4CA3-4896-B8DF-2E55F060841E}"/>
                </a:ext>
              </a:extLst>
            </p:cNvPr>
            <p:cNvSpPr/>
            <p:nvPr/>
          </p:nvSpPr>
          <p:spPr>
            <a:xfrm>
              <a:off x="776646" y="1646545"/>
              <a:ext cx="10040510" cy="165020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14E18C34-5D12-492C-9A8F-83470A938073}"/>
                </a:ext>
              </a:extLst>
            </p:cNvPr>
            <p:cNvSpPr txBox="1"/>
            <p:nvPr/>
          </p:nvSpPr>
          <p:spPr>
            <a:xfrm>
              <a:off x="1211221" y="1845303"/>
              <a:ext cx="9171360" cy="1252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kern="100" dirty="0">
                  <a:solidFill>
                    <a:schemeClr val="bg1"/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rPr>
                <a:t>起点考研网有最新考研大纲</a:t>
              </a:r>
              <a:r>
                <a:rPr lang="zh-CN" altLang="en-US" kern="100" dirty="0">
                  <a:solidFill>
                    <a:schemeClr val="bg1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解析</a:t>
              </a:r>
              <a:r>
                <a:rPr lang="zh-CN" altLang="en-US" kern="100" dirty="0">
                  <a:solidFill>
                    <a:schemeClr val="bg1"/>
                  </a:solidFill>
                  <a:effectLst/>
                  <a:ea typeface="等线" panose="02010600030101010101" pitchFamily="2" charset="-122"/>
                  <a:cs typeface="Times New Roman" panose="02020603050405020304" pitchFamily="18" charset="0"/>
                </a:rPr>
                <a:t>、专业和院校选择指导类的课程吗？</a:t>
              </a:r>
              <a:endParaRPr lang="en-US" altLang="zh-CN" kern="100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zh-CN" altLang="en-US" kern="100" dirty="0">
                  <a:solidFill>
                    <a:schemeClr val="bg1"/>
                  </a:solidFill>
                  <a:ea typeface="等线" panose="02010600030101010101" pitchFamily="2" charset="-122"/>
                  <a:cs typeface="Times New Roman" panose="02020603050405020304" pitchFamily="18" charset="0"/>
                </a:rPr>
                <a:t>有，请在直播课里面查看。</a:t>
              </a:r>
              <a:endParaRPr lang="zh-CN" altLang="zh-CN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53B59A82-D233-49C5-BF10-BC911E8D72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869"/>
          <a:stretch/>
        </p:blipFill>
        <p:spPr>
          <a:xfrm>
            <a:off x="3185718" y="2387044"/>
            <a:ext cx="3063412" cy="259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EC9EEEE-3830-49EA-9E3C-DD1C4080D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799" y="3174569"/>
            <a:ext cx="3063412" cy="259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C1232B-B186-402A-8F7B-5720F0C86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4223" y="2105683"/>
            <a:ext cx="4520986" cy="27611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66FDE25-B4DF-4EB6-9176-23FF2081E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4223" y="2966412"/>
            <a:ext cx="4520987" cy="2780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1A7F7F-E410-4B13-ACDF-0D9F99B279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4223" y="3826858"/>
            <a:ext cx="4520987" cy="280935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0BF8CEC-941B-4585-8EFE-C0BF17D7F6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9880" y="3815337"/>
            <a:ext cx="3063412" cy="260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24D05C8C-D3FE-4780-9EA4-543C21A632DF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6236211" y="4369185"/>
            <a:ext cx="283376" cy="100770"/>
          </a:xfrm>
          <a:prstGeom prst="bentConnector3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C635ECF7-F6F1-4652-9860-9C8AC410116A}"/>
              </a:ext>
            </a:extLst>
          </p:cNvPr>
          <p:cNvCxnSpPr>
            <a:cxnSpLocks/>
          </p:cNvCxnSpPr>
          <p:nvPr/>
        </p:nvCxnSpPr>
        <p:spPr>
          <a:xfrm flipV="1">
            <a:off x="2199992" y="2878505"/>
            <a:ext cx="1957387" cy="1616975"/>
          </a:xfrm>
          <a:prstGeom prst="bentConnector3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C91A848F-1458-4CFB-AB4D-D35EDECE95FA}"/>
              </a:ext>
            </a:extLst>
          </p:cNvPr>
          <p:cNvCxnSpPr>
            <a:cxnSpLocks/>
          </p:cNvCxnSpPr>
          <p:nvPr/>
        </p:nvCxnSpPr>
        <p:spPr>
          <a:xfrm flipV="1">
            <a:off x="2172832" y="3668192"/>
            <a:ext cx="2531673" cy="834814"/>
          </a:xfrm>
          <a:prstGeom prst="bentConnector3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48C7BD57-C54E-4074-AF1F-B95AF5A65669}"/>
              </a:ext>
            </a:extLst>
          </p:cNvPr>
          <p:cNvCxnSpPr>
            <a:cxnSpLocks/>
          </p:cNvCxnSpPr>
          <p:nvPr/>
        </p:nvCxnSpPr>
        <p:spPr>
          <a:xfrm flipV="1">
            <a:off x="2199992" y="4325155"/>
            <a:ext cx="2985602" cy="170325"/>
          </a:xfrm>
          <a:prstGeom prst="bentConnector3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C7C65B48-FBA8-4923-848B-D51614ECD325}"/>
              </a:ext>
            </a:extLst>
          </p:cNvPr>
          <p:cNvCxnSpPr>
            <a:stCxn id="5" idx="3"/>
          </p:cNvCxnSpPr>
          <p:nvPr/>
        </p:nvCxnSpPr>
        <p:spPr>
          <a:xfrm flipV="1">
            <a:off x="6249130" y="3486235"/>
            <a:ext cx="270457" cy="200063"/>
          </a:xfrm>
          <a:prstGeom prst="bentConnector3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肘形 36">
            <a:extLst>
              <a:ext uri="{FF2B5EF4-FFF2-40B4-BE49-F238E27FC236}">
                <a16:creationId xmlns:a16="http://schemas.microsoft.com/office/drawing/2014/main" id="{D5582BF1-181D-4E12-89BF-D8BEE8E83A67}"/>
              </a:ext>
            </a:extLst>
          </p:cNvPr>
          <p:cNvCxnSpPr>
            <a:stCxn id="21" idx="3"/>
            <a:endCxn id="16" idx="1"/>
          </p:cNvCxnSpPr>
          <p:nvPr/>
        </p:nvCxnSpPr>
        <p:spPr>
          <a:xfrm>
            <a:off x="6223292" y="5117138"/>
            <a:ext cx="250931" cy="114400"/>
          </a:xfrm>
          <a:prstGeom prst="bentConnector3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24011B4-BD68-4764-8B3E-F35022319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17" y="2888010"/>
            <a:ext cx="5493264" cy="362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矩形 35"/>
          <p:cNvSpPr/>
          <p:nvPr/>
        </p:nvSpPr>
        <p:spPr>
          <a:xfrm>
            <a:off x="1244421" y="341781"/>
            <a:ext cx="2867228" cy="43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起点考研网试卷操作</a:t>
            </a:r>
            <a:r>
              <a:rPr lang="en-US" altLang="zh-CN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-1</a:t>
            </a:r>
            <a:endParaRPr lang="zh-CN" altLang="en-US" sz="2000" b="1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866DAEE-667A-4321-B676-0F64E1242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92" y="4770868"/>
            <a:ext cx="525257" cy="39394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2624FAC-E029-49B1-B002-02FBF7696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25" y="3737600"/>
            <a:ext cx="339052" cy="25428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22EDE10-C928-4C40-85F4-8B8098999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25" y="4007690"/>
            <a:ext cx="339052" cy="25428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9B9F9D3-B1D1-46A7-A4DE-558E20032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25" y="4198998"/>
            <a:ext cx="339052" cy="25428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A149F28-9B88-48B8-AE5A-5822AA476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25" y="4677143"/>
            <a:ext cx="339052" cy="25428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24C4A98-6BBF-418A-B9B7-025A02407A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25" y="6156824"/>
            <a:ext cx="339052" cy="254289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552DAD3C-1EF8-433F-BAC4-E1CC497949B6}"/>
              </a:ext>
            </a:extLst>
          </p:cNvPr>
          <p:cNvSpPr/>
          <p:nvPr/>
        </p:nvSpPr>
        <p:spPr>
          <a:xfrm>
            <a:off x="7551420" y="3552859"/>
            <a:ext cx="3628078" cy="4292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试卷设置：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字体、背景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A994E30C-D6A1-4CAD-8A9C-9D30D1780A7B}"/>
              </a:ext>
            </a:extLst>
          </p:cNvPr>
          <p:cNvSpPr/>
          <p:nvPr/>
        </p:nvSpPr>
        <p:spPr>
          <a:xfrm>
            <a:off x="7551420" y="4142698"/>
            <a:ext cx="3628078" cy="4292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答题时长：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试卷答题倒计时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726FC92-E8AA-4060-84B0-8A3D0E0EE850}"/>
              </a:ext>
            </a:extLst>
          </p:cNvPr>
          <p:cNvSpPr/>
          <p:nvPr/>
        </p:nvSpPr>
        <p:spPr>
          <a:xfrm>
            <a:off x="7551420" y="4732537"/>
            <a:ext cx="3628078" cy="4292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答题进度：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已答题、未答题实时统计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1436EC64-84A9-48F5-B119-04C806617ECF}"/>
              </a:ext>
            </a:extLst>
          </p:cNvPr>
          <p:cNvSpPr/>
          <p:nvPr/>
        </p:nvSpPr>
        <p:spPr>
          <a:xfrm>
            <a:off x="7551420" y="5322376"/>
            <a:ext cx="3628078" cy="4292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试卷题目：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题目状态、题目定位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9A2DD7-0065-457D-95B9-255DDA1FD3D3}"/>
              </a:ext>
            </a:extLst>
          </p:cNvPr>
          <p:cNvSpPr/>
          <p:nvPr/>
        </p:nvSpPr>
        <p:spPr>
          <a:xfrm>
            <a:off x="7551420" y="5912217"/>
            <a:ext cx="3628078" cy="4292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交卷操作：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已答试卷提交、自动保存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958018DF-2F4C-4C4D-994B-AD6366EE88A7}"/>
              </a:ext>
            </a:extLst>
          </p:cNvPr>
          <p:cNvSpPr/>
          <p:nvPr/>
        </p:nvSpPr>
        <p:spPr>
          <a:xfrm>
            <a:off x="7551420" y="2963020"/>
            <a:ext cx="3628078" cy="4292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试卷正文：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题型、题目、选项</a:t>
            </a:r>
          </a:p>
        </p:txBody>
      </p: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A4638FB6-AFCD-4A81-A945-331681C47213}"/>
              </a:ext>
            </a:extLst>
          </p:cNvPr>
          <p:cNvCxnSpPr>
            <a:cxnSpLocks/>
            <a:stCxn id="11" idx="3"/>
            <a:endCxn id="34" idx="1"/>
          </p:cNvCxnSpPr>
          <p:nvPr/>
        </p:nvCxnSpPr>
        <p:spPr>
          <a:xfrm flipV="1">
            <a:off x="3807749" y="3177654"/>
            <a:ext cx="3743671" cy="179018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肘形 37">
            <a:extLst>
              <a:ext uri="{FF2B5EF4-FFF2-40B4-BE49-F238E27FC236}">
                <a16:creationId xmlns:a16="http://schemas.microsoft.com/office/drawing/2014/main" id="{5C9F051A-3FDE-4A37-A39F-8FA86216C090}"/>
              </a:ext>
            </a:extLst>
          </p:cNvPr>
          <p:cNvCxnSpPr>
            <a:cxnSpLocks/>
            <a:stCxn id="23" idx="3"/>
            <a:endCxn id="8" idx="1"/>
          </p:cNvCxnSpPr>
          <p:nvPr/>
        </p:nvCxnSpPr>
        <p:spPr>
          <a:xfrm flipV="1">
            <a:off x="6049877" y="3767493"/>
            <a:ext cx="1501543" cy="9725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连接符: 肘形 39">
            <a:extLst>
              <a:ext uri="{FF2B5EF4-FFF2-40B4-BE49-F238E27FC236}">
                <a16:creationId xmlns:a16="http://schemas.microsoft.com/office/drawing/2014/main" id="{E2CDFD3E-7C59-444F-9F9B-AEBBC800E4F7}"/>
              </a:ext>
            </a:extLst>
          </p:cNvPr>
          <p:cNvCxnSpPr>
            <a:cxnSpLocks/>
            <a:stCxn id="25" idx="3"/>
            <a:endCxn id="17" idx="1"/>
          </p:cNvCxnSpPr>
          <p:nvPr/>
        </p:nvCxnSpPr>
        <p:spPr>
          <a:xfrm>
            <a:off x="6049877" y="4134835"/>
            <a:ext cx="1501543" cy="22249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连接符: 肘形 42">
            <a:extLst>
              <a:ext uri="{FF2B5EF4-FFF2-40B4-BE49-F238E27FC236}">
                <a16:creationId xmlns:a16="http://schemas.microsoft.com/office/drawing/2014/main" id="{0D8AE217-1206-4FD4-B7BE-E839EB199623}"/>
              </a:ext>
            </a:extLst>
          </p:cNvPr>
          <p:cNvCxnSpPr>
            <a:cxnSpLocks/>
            <a:stCxn id="26" idx="3"/>
            <a:endCxn id="18" idx="1"/>
          </p:cNvCxnSpPr>
          <p:nvPr/>
        </p:nvCxnSpPr>
        <p:spPr>
          <a:xfrm>
            <a:off x="6049877" y="4326143"/>
            <a:ext cx="1501543" cy="621028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连接符: 肘形 49">
            <a:extLst>
              <a:ext uri="{FF2B5EF4-FFF2-40B4-BE49-F238E27FC236}">
                <a16:creationId xmlns:a16="http://schemas.microsoft.com/office/drawing/2014/main" id="{71DFDB9C-C300-4911-B0B1-0369C3ADAA16}"/>
              </a:ext>
            </a:extLst>
          </p:cNvPr>
          <p:cNvCxnSpPr>
            <a:cxnSpLocks/>
            <a:stCxn id="28" idx="3"/>
            <a:endCxn id="21" idx="1"/>
          </p:cNvCxnSpPr>
          <p:nvPr/>
        </p:nvCxnSpPr>
        <p:spPr>
          <a:xfrm>
            <a:off x="6049877" y="4804288"/>
            <a:ext cx="1501543" cy="73272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连接符: 肘形 51">
            <a:extLst>
              <a:ext uri="{FF2B5EF4-FFF2-40B4-BE49-F238E27FC236}">
                <a16:creationId xmlns:a16="http://schemas.microsoft.com/office/drawing/2014/main" id="{FAEC8B6F-F341-446D-90EF-152F4780FEF3}"/>
              </a:ext>
            </a:extLst>
          </p:cNvPr>
          <p:cNvCxnSpPr>
            <a:stCxn id="29" idx="3"/>
            <a:endCxn id="22" idx="1"/>
          </p:cNvCxnSpPr>
          <p:nvPr/>
        </p:nvCxnSpPr>
        <p:spPr>
          <a:xfrm flipV="1">
            <a:off x="6049877" y="6126851"/>
            <a:ext cx="1501543" cy="15711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D43AC34-4861-437B-B73A-239A4683BE5F}"/>
              </a:ext>
            </a:extLst>
          </p:cNvPr>
          <p:cNvGrpSpPr/>
          <p:nvPr/>
        </p:nvGrpSpPr>
        <p:grpSpPr>
          <a:xfrm>
            <a:off x="1061117" y="1575881"/>
            <a:ext cx="10069757" cy="1005750"/>
            <a:chOff x="1061117" y="1575881"/>
            <a:chExt cx="10069757" cy="1005750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C3E5A7E-CC4D-4CFD-A8A2-F5027647D540}"/>
                </a:ext>
              </a:extLst>
            </p:cNvPr>
            <p:cNvSpPr/>
            <p:nvPr/>
          </p:nvSpPr>
          <p:spPr>
            <a:xfrm>
              <a:off x="1061117" y="1575881"/>
              <a:ext cx="10069757" cy="10057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3A81697-7018-4294-8B42-C0F72F9E625F}"/>
                </a:ext>
              </a:extLst>
            </p:cNvPr>
            <p:cNvSpPr txBox="1"/>
            <p:nvPr/>
          </p:nvSpPr>
          <p:spPr>
            <a:xfrm>
              <a:off x="1217976" y="1891108"/>
              <a:ext cx="97560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CN" altLang="zh-CN" b="1" dirty="0">
                  <a:solidFill>
                    <a:schemeClr val="bg1"/>
                  </a:solidFill>
                </a:rPr>
                <a:t>起点考</a:t>
              </a:r>
              <a:r>
                <a:rPr lang="zh-CN" altLang="en-US" b="1" dirty="0">
                  <a:solidFill>
                    <a:schemeClr val="bg1"/>
                  </a:solidFill>
                </a:rPr>
                <a:t>研</a:t>
              </a:r>
              <a:r>
                <a:rPr lang="zh-CN" altLang="zh-CN" b="1" dirty="0">
                  <a:solidFill>
                    <a:schemeClr val="bg1"/>
                  </a:solidFill>
                </a:rPr>
                <a:t>网</a:t>
              </a:r>
              <a:r>
                <a:rPr lang="zh-CN" altLang="en-US" b="1" dirty="0">
                  <a:solidFill>
                    <a:schemeClr val="bg1"/>
                  </a:solidFill>
                </a:rPr>
                <a:t>试卷页面功能设置及基本操作</a:t>
              </a:r>
              <a:endParaRPr lang="zh-CN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42800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1" grpId="0" animBg="1"/>
      <p:bldP spid="2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591A3ED-0EA0-4CC5-88B8-FEA7D101C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005" y="4225893"/>
            <a:ext cx="2697410" cy="227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0C8E34-8BCB-4EAF-BC6D-D4FA3DA19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78" y="2829848"/>
            <a:ext cx="5258434" cy="35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FBD23FD4-7285-46FB-B65D-46824736A5B2}"/>
              </a:ext>
            </a:extLst>
          </p:cNvPr>
          <p:cNvGrpSpPr/>
          <p:nvPr/>
        </p:nvGrpSpPr>
        <p:grpSpPr>
          <a:xfrm>
            <a:off x="1061117" y="1575881"/>
            <a:ext cx="10069757" cy="1005750"/>
            <a:chOff x="1061117" y="1575881"/>
            <a:chExt cx="10069757" cy="100575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CD6D8FB-1876-464A-BEFF-F55CC6D1A9F1}"/>
                </a:ext>
              </a:extLst>
            </p:cNvPr>
            <p:cNvSpPr/>
            <p:nvPr/>
          </p:nvSpPr>
          <p:spPr>
            <a:xfrm>
              <a:off x="1061117" y="1575881"/>
              <a:ext cx="10069757" cy="10057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C237EDB-EF2D-4495-ABCB-48A1D79235EA}"/>
                </a:ext>
              </a:extLst>
            </p:cNvPr>
            <p:cNvSpPr txBox="1"/>
            <p:nvPr/>
          </p:nvSpPr>
          <p:spPr>
            <a:xfrm>
              <a:off x="1217976" y="1891108"/>
              <a:ext cx="97560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CN" altLang="zh-CN" b="1" dirty="0">
                  <a:solidFill>
                    <a:schemeClr val="bg1"/>
                  </a:solidFill>
                </a:rPr>
                <a:t>起点考</a:t>
              </a:r>
              <a:r>
                <a:rPr lang="zh-CN" altLang="en-US" b="1" dirty="0">
                  <a:solidFill>
                    <a:schemeClr val="bg1"/>
                  </a:solidFill>
                </a:rPr>
                <a:t>研</a:t>
              </a:r>
              <a:r>
                <a:rPr lang="zh-CN" altLang="zh-CN" b="1" dirty="0">
                  <a:solidFill>
                    <a:schemeClr val="bg1"/>
                  </a:solidFill>
                </a:rPr>
                <a:t>网中</a:t>
              </a:r>
              <a:r>
                <a:rPr lang="zh-CN" altLang="en-US" b="1" dirty="0">
                  <a:solidFill>
                    <a:schemeClr val="bg1"/>
                  </a:solidFill>
                </a:rPr>
                <a:t>试卷交卷状态及操作</a:t>
              </a:r>
              <a:endParaRPr lang="zh-CN" altLang="zh-CN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244421" y="341781"/>
            <a:ext cx="2867228" cy="43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起点考研网试卷操作</a:t>
            </a:r>
            <a:r>
              <a:rPr lang="en-US" altLang="zh-CN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-2</a:t>
            </a:r>
            <a:endParaRPr lang="zh-CN" altLang="en-US" sz="2000" b="1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866DAEE-667A-4321-B676-0F64E1242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98" y="4824012"/>
            <a:ext cx="525257" cy="39394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A149F28-9B88-48B8-AE5A-5822AA476B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80" y="4476661"/>
            <a:ext cx="339052" cy="2542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8148457-AC79-4E65-9A40-796BF3C327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80" y="6059471"/>
            <a:ext cx="339052" cy="254289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79CA6572-C08B-4585-BD83-57579EA82F36}"/>
              </a:ext>
            </a:extLst>
          </p:cNvPr>
          <p:cNvSpPr/>
          <p:nvPr/>
        </p:nvSpPr>
        <p:spPr>
          <a:xfrm>
            <a:off x="6997006" y="3449100"/>
            <a:ext cx="4126103" cy="72837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试题状态：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正确、错误、已答、未答</a:t>
            </a:r>
          </a:p>
        </p:txBody>
      </p: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2C2D8D9F-E7A6-448A-827D-F75978A70B01}"/>
              </a:ext>
            </a:extLst>
          </p:cNvPr>
          <p:cNvCxnSpPr>
            <a:cxnSpLocks/>
            <a:stCxn id="11" idx="3"/>
            <a:endCxn id="42" idx="1"/>
          </p:cNvCxnSpPr>
          <p:nvPr/>
        </p:nvCxnSpPr>
        <p:spPr>
          <a:xfrm flipV="1">
            <a:off x="2530455" y="3036494"/>
            <a:ext cx="4466550" cy="198449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E9C294D4-71E4-4EB4-B8DA-80AB09F5E5BB}"/>
              </a:ext>
            </a:extLst>
          </p:cNvPr>
          <p:cNvCxnSpPr>
            <a:cxnSpLocks/>
            <a:stCxn id="28" idx="3"/>
            <a:endCxn id="37" idx="1"/>
          </p:cNvCxnSpPr>
          <p:nvPr/>
        </p:nvCxnSpPr>
        <p:spPr>
          <a:xfrm flipV="1">
            <a:off x="6155532" y="3813287"/>
            <a:ext cx="841474" cy="79051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id="{3AC989FF-898C-43A1-B1C9-0864126A5D59}"/>
              </a:ext>
            </a:extLst>
          </p:cNvPr>
          <p:cNvCxnSpPr>
            <a:cxnSpLocks/>
          </p:cNvCxnSpPr>
          <p:nvPr/>
        </p:nvCxnSpPr>
        <p:spPr>
          <a:xfrm flipV="1">
            <a:off x="6155532" y="5752618"/>
            <a:ext cx="841475" cy="42356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ACD90D25-B571-49DC-A17F-B37F7D712C61}"/>
              </a:ext>
            </a:extLst>
          </p:cNvPr>
          <p:cNvSpPr/>
          <p:nvPr/>
        </p:nvSpPr>
        <p:spPr>
          <a:xfrm>
            <a:off x="6997005" y="2672307"/>
            <a:ext cx="4126103" cy="72837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答案解析：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我的答案、正确答案、试题解析</a:t>
            </a:r>
          </a:p>
        </p:txBody>
      </p:sp>
    </p:spTree>
    <p:extLst>
      <p:ext uri="{BB962C8B-B14F-4D97-AF65-F5344CB8AC3E}">
        <p14:creationId xmlns:p14="http://schemas.microsoft.com/office/powerpoint/2010/main" val="28532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7440641" y="656677"/>
            <a:ext cx="2909904" cy="4950694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  <a:alpha val="43000"/>
              </a:schemeClr>
            </a:solidFill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-1" y="1779814"/>
            <a:ext cx="7282543" cy="28085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6922" y="5962279"/>
            <a:ext cx="800474" cy="895719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823180" y="5478550"/>
            <a:ext cx="461213" cy="460539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1299985" y="5960759"/>
            <a:ext cx="461213" cy="460539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9909599" y="827266"/>
            <a:ext cx="767889" cy="773824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9055685" y="827266"/>
            <a:ext cx="767889" cy="773824"/>
          </a:xfrm>
          <a:prstGeom prst="roundRect">
            <a:avLst>
              <a:gd name="adj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579" r="-25579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11563424" y="297127"/>
            <a:ext cx="291202" cy="297055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11857992" y="579950"/>
            <a:ext cx="330258" cy="37003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6324651" y="4671945"/>
            <a:ext cx="957891" cy="935426"/>
          </a:xfrm>
          <a:prstGeom prst="roundRect">
            <a:avLst>
              <a:gd name="adj" fmla="val 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722" r="-35760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387389" y="1779814"/>
            <a:ext cx="4804611" cy="280851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603" b="-5401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28197" y="2434707"/>
            <a:ext cx="612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演示完毕 谢谢观看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54323" y="877777"/>
            <a:ext cx="1790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0" dist="38100" dir="2700000" algn="tl">
                    <a:srgbClr val="000000">
                      <a:alpha val="20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2021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0" dist="38100" dir="2700000" algn="tl">
                  <a:srgbClr val="000000">
                    <a:alpha val="20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5688" y="3633870"/>
            <a:ext cx="597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感谢关注起点考试网！欢迎您咨询提问！</a:t>
            </a:r>
            <a:endParaRPr lang="en-US" altLang="zh-CN" sz="16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endParaRPr lang="en-US" altLang="zh-CN" sz="16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r>
              <a:rPr lang="zh-CN" altLang="en-US" sz="16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联系电话：</a:t>
            </a:r>
            <a:r>
              <a:rPr lang="en-US" altLang="zh-CN" sz="16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010-81544220</a:t>
            </a:r>
            <a:endParaRPr lang="zh-CN" altLang="en-US" sz="16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25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05756 -1.11111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05756 -1.11111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05756 -1.11111E-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8" grpId="1" animBg="1"/>
      <p:bldP spid="49" grpId="0" animBg="1"/>
      <p:bldP spid="24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C516D4E1-A1D8-42A0-92B2-DB6A47DBF562}"/>
              </a:ext>
            </a:extLst>
          </p:cNvPr>
          <p:cNvSpPr txBox="1"/>
          <p:nvPr/>
        </p:nvSpPr>
        <p:spPr>
          <a:xfrm>
            <a:off x="5945356" y="2276592"/>
            <a:ext cx="4940010" cy="3372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8455" algn="just"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zh-CN" altLang="zh-CN" dirty="0"/>
              <a:t>《起点考研网》由北京智联起点信息技术有限公司与跨考考研、海文考研合作开发。专门为大学生提供考研学习辅导的在线学习平台。资源有考研课程、历年真题整卷、模拟题、直播课、研资讯等，逐年更新近</a:t>
            </a:r>
            <a:r>
              <a:rPr lang="en-US" altLang="zh-CN" dirty="0"/>
              <a:t>10</a:t>
            </a:r>
            <a:r>
              <a:rPr lang="zh-CN" altLang="zh-CN" dirty="0"/>
              <a:t>年，让学生不出校门、不受时间限制，随时随地获取最前沿的权威考研资源，平台特色“学、测、评”一体化的学习与复习模式，深受广大师生的好评。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C570CD69-6BAB-4051-9B1E-13418324E15B}"/>
              </a:ext>
            </a:extLst>
          </p:cNvPr>
          <p:cNvSpPr/>
          <p:nvPr/>
        </p:nvSpPr>
        <p:spPr>
          <a:xfrm>
            <a:off x="2311148" y="1723778"/>
            <a:ext cx="1465493" cy="1395223"/>
          </a:xfrm>
          <a:custGeom>
            <a:avLst/>
            <a:gdLst>
              <a:gd name="connsiteX0" fmla="*/ 0 w 1546621"/>
              <a:gd name="connsiteY0" fmla="*/ 773311 h 1546621"/>
              <a:gd name="connsiteX1" fmla="*/ 773311 w 1546621"/>
              <a:gd name="connsiteY1" fmla="*/ 0 h 1546621"/>
              <a:gd name="connsiteX2" fmla="*/ 1546622 w 1546621"/>
              <a:gd name="connsiteY2" fmla="*/ 773311 h 1546621"/>
              <a:gd name="connsiteX3" fmla="*/ 773311 w 1546621"/>
              <a:gd name="connsiteY3" fmla="*/ 1546622 h 1546621"/>
              <a:gd name="connsiteX4" fmla="*/ 0 w 1546621"/>
              <a:gd name="connsiteY4" fmla="*/ 773311 h 154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621" h="1546621">
                <a:moveTo>
                  <a:pt x="0" y="773311"/>
                </a:moveTo>
                <a:cubicBezTo>
                  <a:pt x="0" y="346223"/>
                  <a:pt x="346223" y="0"/>
                  <a:pt x="773311" y="0"/>
                </a:cubicBezTo>
                <a:cubicBezTo>
                  <a:pt x="1200399" y="0"/>
                  <a:pt x="1546622" y="346223"/>
                  <a:pt x="1546622" y="773311"/>
                </a:cubicBezTo>
                <a:cubicBezTo>
                  <a:pt x="1546622" y="1200399"/>
                  <a:pt x="1200399" y="1546622"/>
                  <a:pt x="773311" y="1546622"/>
                </a:cubicBezTo>
                <a:cubicBezTo>
                  <a:pt x="346223" y="1546622"/>
                  <a:pt x="0" y="1200399"/>
                  <a:pt x="0" y="773311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8407" tIns="268407" rIns="268407" bIns="268407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14668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3300" noProof="1">
                <a:solidFill>
                  <a:srgbClr val="FFFFFF"/>
                </a:solidFill>
              </a:rPr>
              <a:t>考研课程</a:t>
            </a: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C000C78B-B5F2-4B2C-A76F-6EE09A907167}"/>
              </a:ext>
            </a:extLst>
          </p:cNvPr>
          <p:cNvSpPr/>
          <p:nvPr/>
        </p:nvSpPr>
        <p:spPr>
          <a:xfrm rot="2160000">
            <a:off x="3827418" y="2514877"/>
            <a:ext cx="389412" cy="470893"/>
          </a:xfrm>
          <a:custGeom>
            <a:avLst/>
            <a:gdLst>
              <a:gd name="connsiteX0" fmla="*/ 0 w 410969"/>
              <a:gd name="connsiteY0" fmla="*/ 104397 h 521984"/>
              <a:gd name="connsiteX1" fmla="*/ 205485 w 410969"/>
              <a:gd name="connsiteY1" fmla="*/ 104397 h 521984"/>
              <a:gd name="connsiteX2" fmla="*/ 205485 w 410969"/>
              <a:gd name="connsiteY2" fmla="*/ 0 h 521984"/>
              <a:gd name="connsiteX3" fmla="*/ 410969 w 410969"/>
              <a:gd name="connsiteY3" fmla="*/ 260992 h 521984"/>
              <a:gd name="connsiteX4" fmla="*/ 205485 w 410969"/>
              <a:gd name="connsiteY4" fmla="*/ 521984 h 521984"/>
              <a:gd name="connsiteX5" fmla="*/ 205485 w 410969"/>
              <a:gd name="connsiteY5" fmla="*/ 417587 h 521984"/>
              <a:gd name="connsiteX6" fmla="*/ 0 w 410969"/>
              <a:gd name="connsiteY6" fmla="*/ 417587 h 521984"/>
              <a:gd name="connsiteX7" fmla="*/ 0 w 410969"/>
              <a:gd name="connsiteY7" fmla="*/ 104397 h 52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969" h="521984">
                <a:moveTo>
                  <a:pt x="0" y="104397"/>
                </a:moveTo>
                <a:lnTo>
                  <a:pt x="205485" y="104397"/>
                </a:lnTo>
                <a:lnTo>
                  <a:pt x="205485" y="0"/>
                </a:lnTo>
                <a:lnTo>
                  <a:pt x="410969" y="260992"/>
                </a:lnTo>
                <a:lnTo>
                  <a:pt x="205485" y="521984"/>
                </a:lnTo>
                <a:lnTo>
                  <a:pt x="205485" y="417587"/>
                </a:lnTo>
                <a:lnTo>
                  <a:pt x="0" y="417587"/>
                </a:lnTo>
                <a:lnTo>
                  <a:pt x="0" y="104397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104397" rIns="123291" bIns="104396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endParaRPr lang="zh-CN" altLang="en-US" sz="2200" noProof="1">
              <a:solidFill>
                <a:srgbClr val="FFFFFF"/>
              </a:solidFill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8E558420-5AA7-4576-81EE-89D955E77D9C}"/>
              </a:ext>
            </a:extLst>
          </p:cNvPr>
          <p:cNvSpPr/>
          <p:nvPr/>
        </p:nvSpPr>
        <p:spPr>
          <a:xfrm>
            <a:off x="3783365" y="2888423"/>
            <a:ext cx="1465493" cy="1395223"/>
          </a:xfrm>
          <a:custGeom>
            <a:avLst/>
            <a:gdLst>
              <a:gd name="connsiteX0" fmla="*/ 0 w 1546621"/>
              <a:gd name="connsiteY0" fmla="*/ 773311 h 1546621"/>
              <a:gd name="connsiteX1" fmla="*/ 773311 w 1546621"/>
              <a:gd name="connsiteY1" fmla="*/ 0 h 1546621"/>
              <a:gd name="connsiteX2" fmla="*/ 1546622 w 1546621"/>
              <a:gd name="connsiteY2" fmla="*/ 773311 h 1546621"/>
              <a:gd name="connsiteX3" fmla="*/ 773311 w 1546621"/>
              <a:gd name="connsiteY3" fmla="*/ 1546622 h 1546621"/>
              <a:gd name="connsiteX4" fmla="*/ 0 w 1546621"/>
              <a:gd name="connsiteY4" fmla="*/ 773311 h 154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621" h="1546621">
                <a:moveTo>
                  <a:pt x="0" y="773311"/>
                </a:moveTo>
                <a:cubicBezTo>
                  <a:pt x="0" y="346223"/>
                  <a:pt x="346223" y="0"/>
                  <a:pt x="773311" y="0"/>
                </a:cubicBezTo>
                <a:cubicBezTo>
                  <a:pt x="1200399" y="0"/>
                  <a:pt x="1546622" y="346223"/>
                  <a:pt x="1546622" y="773311"/>
                </a:cubicBezTo>
                <a:cubicBezTo>
                  <a:pt x="1546622" y="1200399"/>
                  <a:pt x="1200399" y="1546622"/>
                  <a:pt x="773311" y="1546622"/>
                </a:cubicBezTo>
                <a:cubicBezTo>
                  <a:pt x="346223" y="1546622"/>
                  <a:pt x="0" y="1200399"/>
                  <a:pt x="0" y="773311"/>
                </a:cubicBezTo>
                <a:close/>
              </a:path>
            </a:pathLst>
          </a:custGeom>
          <a:solidFill>
            <a:srgbClr val="CC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747669"/>
              <a:satOff val="6256"/>
              <a:lumOff val="1177"/>
              <a:alphaOff val="0"/>
            </a:schemeClr>
          </a:fillRef>
          <a:effectRef idx="2">
            <a:schemeClr val="accent3">
              <a:hueOff val="-747669"/>
              <a:satOff val="6256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lIns="268407" tIns="268407" rIns="268407" bIns="268407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300" noProof="1">
                <a:solidFill>
                  <a:srgbClr val="FFFFFF"/>
                </a:solidFill>
              </a:rPr>
              <a:t>大纲解析</a:t>
            </a: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59A86876-25EA-4314-A698-754D01C31225}"/>
              </a:ext>
            </a:extLst>
          </p:cNvPr>
          <p:cNvSpPr/>
          <p:nvPr/>
        </p:nvSpPr>
        <p:spPr>
          <a:xfrm rot="17280000">
            <a:off x="4417168" y="4289064"/>
            <a:ext cx="370739" cy="494597"/>
          </a:xfrm>
          <a:custGeom>
            <a:avLst/>
            <a:gdLst>
              <a:gd name="connsiteX0" fmla="*/ 0 w 410969"/>
              <a:gd name="connsiteY0" fmla="*/ 104397 h 521984"/>
              <a:gd name="connsiteX1" fmla="*/ 205485 w 410969"/>
              <a:gd name="connsiteY1" fmla="*/ 104397 h 521984"/>
              <a:gd name="connsiteX2" fmla="*/ 205485 w 410969"/>
              <a:gd name="connsiteY2" fmla="*/ 0 h 521984"/>
              <a:gd name="connsiteX3" fmla="*/ 410969 w 410969"/>
              <a:gd name="connsiteY3" fmla="*/ 260992 h 521984"/>
              <a:gd name="connsiteX4" fmla="*/ 205485 w 410969"/>
              <a:gd name="connsiteY4" fmla="*/ 521984 h 521984"/>
              <a:gd name="connsiteX5" fmla="*/ 205485 w 410969"/>
              <a:gd name="connsiteY5" fmla="*/ 417587 h 521984"/>
              <a:gd name="connsiteX6" fmla="*/ 0 w 410969"/>
              <a:gd name="connsiteY6" fmla="*/ 417587 h 521984"/>
              <a:gd name="connsiteX7" fmla="*/ 0 w 410969"/>
              <a:gd name="connsiteY7" fmla="*/ 104397 h 52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969" h="521984">
                <a:moveTo>
                  <a:pt x="410969" y="417587"/>
                </a:moveTo>
                <a:lnTo>
                  <a:pt x="205484" y="417587"/>
                </a:lnTo>
                <a:lnTo>
                  <a:pt x="205484" y="521984"/>
                </a:lnTo>
                <a:lnTo>
                  <a:pt x="0" y="260992"/>
                </a:lnTo>
                <a:lnTo>
                  <a:pt x="205484" y="0"/>
                </a:lnTo>
                <a:lnTo>
                  <a:pt x="205484" y="104397"/>
                </a:lnTo>
                <a:lnTo>
                  <a:pt x="410969" y="104397"/>
                </a:lnTo>
                <a:lnTo>
                  <a:pt x="410969" y="417587"/>
                </a:lnTo>
                <a:close/>
              </a:path>
            </a:pathLst>
          </a:custGeom>
          <a:solidFill>
            <a:srgbClr val="CCCC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747669"/>
              <a:satOff val="6256"/>
              <a:lumOff val="1177"/>
              <a:alphaOff val="0"/>
            </a:schemeClr>
          </a:fillRef>
          <a:effectRef idx="2">
            <a:schemeClr val="accent3">
              <a:hueOff val="-747669"/>
              <a:satOff val="6256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lIns="123289" tIns="104397" rIns="1" bIns="104397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endParaRPr lang="zh-CN" altLang="en-US" sz="2200" noProof="1">
              <a:solidFill>
                <a:srgbClr val="FFFFFF"/>
              </a:solidFill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EDBA1F59-9FDC-49FE-9CD7-F2568A77660B}"/>
              </a:ext>
            </a:extLst>
          </p:cNvPr>
          <p:cNvSpPr/>
          <p:nvPr/>
        </p:nvSpPr>
        <p:spPr>
          <a:xfrm>
            <a:off x="3313966" y="4622252"/>
            <a:ext cx="1465493" cy="1395223"/>
          </a:xfrm>
          <a:custGeom>
            <a:avLst/>
            <a:gdLst>
              <a:gd name="connsiteX0" fmla="*/ 0 w 1546621"/>
              <a:gd name="connsiteY0" fmla="*/ 773311 h 1546621"/>
              <a:gd name="connsiteX1" fmla="*/ 773311 w 1546621"/>
              <a:gd name="connsiteY1" fmla="*/ 0 h 1546621"/>
              <a:gd name="connsiteX2" fmla="*/ 1546622 w 1546621"/>
              <a:gd name="connsiteY2" fmla="*/ 773311 h 1546621"/>
              <a:gd name="connsiteX3" fmla="*/ 773311 w 1546621"/>
              <a:gd name="connsiteY3" fmla="*/ 1546622 h 1546621"/>
              <a:gd name="connsiteX4" fmla="*/ 0 w 1546621"/>
              <a:gd name="connsiteY4" fmla="*/ 773311 h 154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621" h="1546621">
                <a:moveTo>
                  <a:pt x="0" y="773311"/>
                </a:moveTo>
                <a:cubicBezTo>
                  <a:pt x="0" y="346223"/>
                  <a:pt x="346223" y="0"/>
                  <a:pt x="773311" y="0"/>
                </a:cubicBezTo>
                <a:cubicBezTo>
                  <a:pt x="1200399" y="0"/>
                  <a:pt x="1546622" y="346223"/>
                  <a:pt x="1546622" y="773311"/>
                </a:cubicBezTo>
                <a:cubicBezTo>
                  <a:pt x="1546622" y="1200399"/>
                  <a:pt x="1200399" y="1546622"/>
                  <a:pt x="773311" y="1546622"/>
                </a:cubicBezTo>
                <a:cubicBezTo>
                  <a:pt x="346223" y="1546622"/>
                  <a:pt x="0" y="1200399"/>
                  <a:pt x="0" y="773311"/>
                </a:cubicBez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495338"/>
              <a:satOff val="12512"/>
              <a:lumOff val="2353"/>
              <a:alphaOff val="0"/>
            </a:schemeClr>
          </a:fillRef>
          <a:effectRef idx="2">
            <a:schemeClr val="accent3">
              <a:hueOff val="-1495338"/>
              <a:satOff val="12512"/>
              <a:lumOff val="2353"/>
              <a:alphaOff val="0"/>
            </a:schemeClr>
          </a:effectRef>
          <a:fontRef idx="minor">
            <a:schemeClr val="lt1"/>
          </a:fontRef>
        </p:style>
        <p:txBody>
          <a:bodyPr lIns="268407" tIns="268407" rIns="268407" bIns="268407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14668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3300" noProof="1">
                <a:solidFill>
                  <a:srgbClr val="FFFFFF"/>
                </a:solidFill>
              </a:rPr>
              <a:t>考研试卷</a:t>
            </a: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CB57DABC-0512-4580-8981-F34C465B653F}"/>
              </a:ext>
            </a:extLst>
          </p:cNvPr>
          <p:cNvSpPr/>
          <p:nvPr/>
        </p:nvSpPr>
        <p:spPr>
          <a:xfrm>
            <a:off x="2892094" y="5413994"/>
            <a:ext cx="389420" cy="470888"/>
          </a:xfrm>
          <a:custGeom>
            <a:avLst/>
            <a:gdLst>
              <a:gd name="connsiteX0" fmla="*/ 0 w 410969"/>
              <a:gd name="connsiteY0" fmla="*/ 104397 h 521984"/>
              <a:gd name="connsiteX1" fmla="*/ 205485 w 410969"/>
              <a:gd name="connsiteY1" fmla="*/ 104397 h 521984"/>
              <a:gd name="connsiteX2" fmla="*/ 205485 w 410969"/>
              <a:gd name="connsiteY2" fmla="*/ 0 h 521984"/>
              <a:gd name="connsiteX3" fmla="*/ 410969 w 410969"/>
              <a:gd name="connsiteY3" fmla="*/ 260992 h 521984"/>
              <a:gd name="connsiteX4" fmla="*/ 205485 w 410969"/>
              <a:gd name="connsiteY4" fmla="*/ 521984 h 521984"/>
              <a:gd name="connsiteX5" fmla="*/ 205485 w 410969"/>
              <a:gd name="connsiteY5" fmla="*/ 417587 h 521984"/>
              <a:gd name="connsiteX6" fmla="*/ 0 w 410969"/>
              <a:gd name="connsiteY6" fmla="*/ 417587 h 521984"/>
              <a:gd name="connsiteX7" fmla="*/ 0 w 410969"/>
              <a:gd name="connsiteY7" fmla="*/ 104397 h 52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969" h="521984">
                <a:moveTo>
                  <a:pt x="410969" y="417587"/>
                </a:moveTo>
                <a:lnTo>
                  <a:pt x="205484" y="417587"/>
                </a:lnTo>
                <a:lnTo>
                  <a:pt x="205484" y="521984"/>
                </a:lnTo>
                <a:lnTo>
                  <a:pt x="0" y="260992"/>
                </a:lnTo>
                <a:lnTo>
                  <a:pt x="205484" y="0"/>
                </a:lnTo>
                <a:lnTo>
                  <a:pt x="205484" y="104397"/>
                </a:lnTo>
                <a:lnTo>
                  <a:pt x="410969" y="104397"/>
                </a:lnTo>
                <a:lnTo>
                  <a:pt x="410969" y="417587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495338"/>
              <a:satOff val="12512"/>
              <a:lumOff val="2353"/>
              <a:alphaOff val="0"/>
            </a:schemeClr>
          </a:fillRef>
          <a:effectRef idx="2">
            <a:schemeClr val="accent3">
              <a:hueOff val="-1495338"/>
              <a:satOff val="12512"/>
              <a:lumOff val="2353"/>
              <a:alphaOff val="0"/>
            </a:schemeClr>
          </a:effectRef>
          <a:fontRef idx="minor">
            <a:schemeClr val="lt1"/>
          </a:fontRef>
        </p:style>
        <p:txBody>
          <a:bodyPr lIns="123291" tIns="104398" rIns="1" bIns="104397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endParaRPr lang="zh-CN" altLang="en-US" sz="2200" noProof="1">
              <a:solidFill>
                <a:srgbClr val="FFFFFF"/>
              </a:solidFill>
            </a:endParaRPr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7F1700CF-C395-49D0-B26E-121C83A0102A}"/>
              </a:ext>
            </a:extLst>
          </p:cNvPr>
          <p:cNvSpPr/>
          <p:nvPr/>
        </p:nvSpPr>
        <p:spPr>
          <a:xfrm>
            <a:off x="1423882" y="4622251"/>
            <a:ext cx="1465493" cy="1395223"/>
          </a:xfrm>
          <a:custGeom>
            <a:avLst/>
            <a:gdLst>
              <a:gd name="connsiteX0" fmla="*/ 0 w 1546621"/>
              <a:gd name="connsiteY0" fmla="*/ 773311 h 1546621"/>
              <a:gd name="connsiteX1" fmla="*/ 773311 w 1546621"/>
              <a:gd name="connsiteY1" fmla="*/ 0 h 1546621"/>
              <a:gd name="connsiteX2" fmla="*/ 1546622 w 1546621"/>
              <a:gd name="connsiteY2" fmla="*/ 773311 h 1546621"/>
              <a:gd name="connsiteX3" fmla="*/ 773311 w 1546621"/>
              <a:gd name="connsiteY3" fmla="*/ 1546622 h 1546621"/>
              <a:gd name="connsiteX4" fmla="*/ 0 w 1546621"/>
              <a:gd name="connsiteY4" fmla="*/ 773311 h 154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621" h="1546621">
                <a:moveTo>
                  <a:pt x="0" y="773311"/>
                </a:moveTo>
                <a:cubicBezTo>
                  <a:pt x="0" y="346223"/>
                  <a:pt x="346223" y="0"/>
                  <a:pt x="773311" y="0"/>
                </a:cubicBezTo>
                <a:cubicBezTo>
                  <a:pt x="1200399" y="0"/>
                  <a:pt x="1546622" y="346223"/>
                  <a:pt x="1546622" y="773311"/>
                </a:cubicBezTo>
                <a:cubicBezTo>
                  <a:pt x="1546622" y="1200399"/>
                  <a:pt x="1200399" y="1546622"/>
                  <a:pt x="773311" y="1546622"/>
                </a:cubicBezTo>
                <a:cubicBezTo>
                  <a:pt x="346223" y="1546622"/>
                  <a:pt x="0" y="1200399"/>
                  <a:pt x="0" y="773311"/>
                </a:cubicBezTo>
                <a:close/>
              </a:path>
            </a:pathLst>
          </a:custGeom>
          <a:solidFill>
            <a:srgbClr val="FF99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2243008"/>
              <a:satOff val="18769"/>
              <a:lumOff val="3530"/>
              <a:alphaOff val="0"/>
            </a:schemeClr>
          </a:fillRef>
          <a:effectRef idx="2">
            <a:schemeClr val="accent3">
              <a:hueOff val="-2243008"/>
              <a:satOff val="18769"/>
              <a:lumOff val="3530"/>
              <a:alphaOff val="0"/>
            </a:schemeClr>
          </a:effectRef>
          <a:fontRef idx="minor">
            <a:schemeClr val="lt1"/>
          </a:fontRef>
        </p:style>
        <p:txBody>
          <a:bodyPr lIns="268407" tIns="268407" rIns="268407" bIns="268407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300" noProof="1">
                <a:solidFill>
                  <a:srgbClr val="FFFFFF"/>
                </a:solidFill>
              </a:rPr>
              <a:t>考研资讯</a:t>
            </a:r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3A4CA1B9-86A7-426E-955D-55FCE8F6FCDC}"/>
              </a:ext>
            </a:extLst>
          </p:cNvPr>
          <p:cNvSpPr/>
          <p:nvPr/>
        </p:nvSpPr>
        <p:spPr>
          <a:xfrm rot="4320000">
            <a:off x="1365151" y="4319652"/>
            <a:ext cx="370740" cy="494595"/>
          </a:xfrm>
          <a:custGeom>
            <a:avLst/>
            <a:gdLst>
              <a:gd name="connsiteX0" fmla="*/ 0 w 410969"/>
              <a:gd name="connsiteY0" fmla="*/ 104397 h 521984"/>
              <a:gd name="connsiteX1" fmla="*/ 205485 w 410969"/>
              <a:gd name="connsiteY1" fmla="*/ 104397 h 521984"/>
              <a:gd name="connsiteX2" fmla="*/ 205485 w 410969"/>
              <a:gd name="connsiteY2" fmla="*/ 0 h 521984"/>
              <a:gd name="connsiteX3" fmla="*/ 410969 w 410969"/>
              <a:gd name="connsiteY3" fmla="*/ 260992 h 521984"/>
              <a:gd name="connsiteX4" fmla="*/ 205485 w 410969"/>
              <a:gd name="connsiteY4" fmla="*/ 521984 h 521984"/>
              <a:gd name="connsiteX5" fmla="*/ 205485 w 410969"/>
              <a:gd name="connsiteY5" fmla="*/ 417587 h 521984"/>
              <a:gd name="connsiteX6" fmla="*/ 0 w 410969"/>
              <a:gd name="connsiteY6" fmla="*/ 417587 h 521984"/>
              <a:gd name="connsiteX7" fmla="*/ 0 w 410969"/>
              <a:gd name="connsiteY7" fmla="*/ 104397 h 52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969" h="521984">
                <a:moveTo>
                  <a:pt x="410969" y="417587"/>
                </a:moveTo>
                <a:lnTo>
                  <a:pt x="205484" y="417587"/>
                </a:lnTo>
                <a:lnTo>
                  <a:pt x="205484" y="521984"/>
                </a:lnTo>
                <a:lnTo>
                  <a:pt x="0" y="260992"/>
                </a:lnTo>
                <a:lnTo>
                  <a:pt x="205484" y="0"/>
                </a:lnTo>
                <a:lnTo>
                  <a:pt x="205484" y="104397"/>
                </a:lnTo>
                <a:lnTo>
                  <a:pt x="410969" y="104397"/>
                </a:lnTo>
                <a:lnTo>
                  <a:pt x="410969" y="417587"/>
                </a:lnTo>
                <a:close/>
              </a:path>
            </a:pathLst>
          </a:custGeom>
          <a:solidFill>
            <a:srgbClr val="FF99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2243008"/>
              <a:satOff val="18769"/>
              <a:lumOff val="3530"/>
              <a:alphaOff val="0"/>
            </a:schemeClr>
          </a:fillRef>
          <a:effectRef idx="2">
            <a:schemeClr val="accent3">
              <a:hueOff val="-2243008"/>
              <a:satOff val="18769"/>
              <a:lumOff val="3530"/>
              <a:alphaOff val="0"/>
            </a:schemeClr>
          </a:effectRef>
          <a:fontRef idx="minor">
            <a:schemeClr val="lt1"/>
          </a:fontRef>
        </p:style>
        <p:txBody>
          <a:bodyPr lIns="123291" tIns="104397" rIns="0" bIns="104397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endParaRPr lang="zh-CN" altLang="en-US" sz="2200" noProof="1">
              <a:solidFill>
                <a:srgbClr val="FFFFFF"/>
              </a:solidFill>
            </a:endParaRPr>
          </a:p>
        </p:txBody>
      </p:sp>
      <p:sp>
        <p:nvSpPr>
          <p:cNvPr id="98" name="任意多边形: 形状 97">
            <a:extLst>
              <a:ext uri="{FF2B5EF4-FFF2-40B4-BE49-F238E27FC236}">
                <a16:creationId xmlns:a16="http://schemas.microsoft.com/office/drawing/2014/main" id="{3BA8F7AA-02A5-4418-8768-38DCB52FC84A}"/>
              </a:ext>
            </a:extLst>
          </p:cNvPr>
          <p:cNvSpPr/>
          <p:nvPr/>
        </p:nvSpPr>
        <p:spPr>
          <a:xfrm>
            <a:off x="803349" y="2931701"/>
            <a:ext cx="1465493" cy="1395223"/>
          </a:xfrm>
          <a:custGeom>
            <a:avLst/>
            <a:gdLst>
              <a:gd name="connsiteX0" fmla="*/ 0 w 1546621"/>
              <a:gd name="connsiteY0" fmla="*/ 773311 h 1546621"/>
              <a:gd name="connsiteX1" fmla="*/ 773311 w 1546621"/>
              <a:gd name="connsiteY1" fmla="*/ 0 h 1546621"/>
              <a:gd name="connsiteX2" fmla="*/ 1546622 w 1546621"/>
              <a:gd name="connsiteY2" fmla="*/ 773311 h 1546621"/>
              <a:gd name="connsiteX3" fmla="*/ 773311 w 1546621"/>
              <a:gd name="connsiteY3" fmla="*/ 1546622 h 1546621"/>
              <a:gd name="connsiteX4" fmla="*/ 0 w 1546621"/>
              <a:gd name="connsiteY4" fmla="*/ 773311 h 154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621" h="1546621">
                <a:moveTo>
                  <a:pt x="0" y="773311"/>
                </a:moveTo>
                <a:cubicBezTo>
                  <a:pt x="0" y="346223"/>
                  <a:pt x="346223" y="0"/>
                  <a:pt x="773311" y="0"/>
                </a:cubicBezTo>
                <a:cubicBezTo>
                  <a:pt x="1200399" y="0"/>
                  <a:pt x="1546622" y="346223"/>
                  <a:pt x="1546622" y="773311"/>
                </a:cubicBezTo>
                <a:cubicBezTo>
                  <a:pt x="1546622" y="1200399"/>
                  <a:pt x="1200399" y="1546622"/>
                  <a:pt x="773311" y="1546622"/>
                </a:cubicBezTo>
                <a:cubicBezTo>
                  <a:pt x="346223" y="1546622"/>
                  <a:pt x="0" y="1200399"/>
                  <a:pt x="0" y="773311"/>
                </a:cubicBezTo>
                <a:close/>
              </a:path>
            </a:pathLst>
          </a:custGeom>
          <a:solidFill>
            <a:srgbClr val="FF66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2990677"/>
              <a:satOff val="25025"/>
              <a:lumOff val="4706"/>
              <a:alphaOff val="0"/>
            </a:schemeClr>
          </a:fillRef>
          <a:effectRef idx="2">
            <a:schemeClr val="accent3">
              <a:hueOff val="-2990677"/>
              <a:satOff val="25025"/>
              <a:lumOff val="4706"/>
              <a:alphaOff val="0"/>
            </a:schemeClr>
          </a:effectRef>
          <a:fontRef idx="minor">
            <a:schemeClr val="lt1"/>
          </a:fontRef>
        </p:style>
        <p:txBody>
          <a:bodyPr lIns="268407" tIns="268407" rIns="268407" bIns="268407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14668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zh-CN" altLang="en-US" sz="3300" noProof="1">
                <a:solidFill>
                  <a:srgbClr val="FFFFFF"/>
                </a:solidFill>
              </a:rPr>
              <a:t>名师解读</a:t>
            </a:r>
          </a:p>
        </p:txBody>
      </p: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9EE6B896-AF49-4038-9523-A71CF3C4D403}"/>
              </a:ext>
            </a:extLst>
          </p:cNvPr>
          <p:cNvSpPr/>
          <p:nvPr/>
        </p:nvSpPr>
        <p:spPr>
          <a:xfrm rot="9148431">
            <a:off x="2033042" y="2684403"/>
            <a:ext cx="370740" cy="494595"/>
          </a:xfrm>
          <a:custGeom>
            <a:avLst/>
            <a:gdLst>
              <a:gd name="connsiteX0" fmla="*/ 0 w 410969"/>
              <a:gd name="connsiteY0" fmla="*/ 104397 h 521984"/>
              <a:gd name="connsiteX1" fmla="*/ 205485 w 410969"/>
              <a:gd name="connsiteY1" fmla="*/ 104397 h 521984"/>
              <a:gd name="connsiteX2" fmla="*/ 205485 w 410969"/>
              <a:gd name="connsiteY2" fmla="*/ 0 h 521984"/>
              <a:gd name="connsiteX3" fmla="*/ 410969 w 410969"/>
              <a:gd name="connsiteY3" fmla="*/ 260992 h 521984"/>
              <a:gd name="connsiteX4" fmla="*/ 205485 w 410969"/>
              <a:gd name="connsiteY4" fmla="*/ 521984 h 521984"/>
              <a:gd name="connsiteX5" fmla="*/ 205485 w 410969"/>
              <a:gd name="connsiteY5" fmla="*/ 417587 h 521984"/>
              <a:gd name="connsiteX6" fmla="*/ 0 w 410969"/>
              <a:gd name="connsiteY6" fmla="*/ 417587 h 521984"/>
              <a:gd name="connsiteX7" fmla="*/ 0 w 410969"/>
              <a:gd name="connsiteY7" fmla="*/ 104397 h 52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969" h="521984">
                <a:moveTo>
                  <a:pt x="410969" y="417587"/>
                </a:moveTo>
                <a:lnTo>
                  <a:pt x="205484" y="417587"/>
                </a:lnTo>
                <a:lnTo>
                  <a:pt x="205484" y="521984"/>
                </a:lnTo>
                <a:lnTo>
                  <a:pt x="0" y="260992"/>
                </a:lnTo>
                <a:lnTo>
                  <a:pt x="205484" y="0"/>
                </a:lnTo>
                <a:lnTo>
                  <a:pt x="205484" y="104397"/>
                </a:lnTo>
                <a:lnTo>
                  <a:pt x="410969" y="104397"/>
                </a:lnTo>
                <a:lnTo>
                  <a:pt x="410969" y="417587"/>
                </a:lnTo>
                <a:close/>
              </a:path>
            </a:pathLst>
          </a:custGeom>
          <a:solidFill>
            <a:srgbClr val="FF6600"/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2243008"/>
              <a:satOff val="18769"/>
              <a:lumOff val="3530"/>
              <a:alphaOff val="0"/>
            </a:schemeClr>
          </a:fillRef>
          <a:effectRef idx="2">
            <a:schemeClr val="accent3">
              <a:hueOff val="-2243008"/>
              <a:satOff val="18769"/>
              <a:lumOff val="3530"/>
              <a:alphaOff val="0"/>
            </a:schemeClr>
          </a:effectRef>
          <a:fontRef idx="minor">
            <a:schemeClr val="lt1"/>
          </a:fontRef>
        </p:style>
        <p:txBody>
          <a:bodyPr lIns="123291" tIns="104397" rIns="0" bIns="104397" spcCol="1270" anchor="ctr"/>
          <a:lstStyle>
            <a:lvl1pPr marL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0" lvl="1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14400" lvl="2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371600" lvl="3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828800" lvl="4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orbel" panose="020B0503020204020204" pitchFamily="34" charset="0"/>
              </a:defRPr>
            </a:lvl5pPr>
          </a:lstStyle>
          <a:p>
            <a:pPr algn="ctr" defTabSz="9779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endParaRPr lang="zh-CN" altLang="en-US" sz="2200" noProof="1">
              <a:solidFill>
                <a:srgbClr val="FFFFFF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BBEF52D-6F4C-4B6F-8B5D-58883F0F8F09}"/>
              </a:ext>
            </a:extLst>
          </p:cNvPr>
          <p:cNvSpPr/>
          <p:nvPr/>
        </p:nvSpPr>
        <p:spPr>
          <a:xfrm>
            <a:off x="1244421" y="341781"/>
            <a:ext cx="2867228" cy="43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起点考研网是什么</a:t>
            </a:r>
          </a:p>
        </p:txBody>
      </p:sp>
    </p:spTree>
    <p:extLst>
      <p:ext uri="{BB962C8B-B14F-4D97-AF65-F5344CB8AC3E}">
        <p14:creationId xmlns:p14="http://schemas.microsoft.com/office/powerpoint/2010/main" val="10327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2515E546-81E7-42B8-8B86-FE9F9EEB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606" y="1754008"/>
            <a:ext cx="4934351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D25C3FD-E34D-4359-96F0-79A7F0A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606" y="2256750"/>
            <a:ext cx="4934351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E00B91B-8C1E-45B3-BBA2-D6C550A70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606" y="2759492"/>
            <a:ext cx="4934351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67BE59B-FF0B-4BD0-96F6-4A8C2B651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606" y="3262234"/>
            <a:ext cx="4934351" cy="235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0F93D3-8AA0-4249-8A2B-01C81F29E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605" y="3780030"/>
            <a:ext cx="4934351" cy="23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6" name="组合 55">
            <a:extLst>
              <a:ext uri="{FF2B5EF4-FFF2-40B4-BE49-F238E27FC236}">
                <a16:creationId xmlns:a16="http://schemas.microsoft.com/office/drawing/2014/main" id="{B091EF14-F843-4809-AC89-42361CB2DF8F}"/>
              </a:ext>
            </a:extLst>
          </p:cNvPr>
          <p:cNvGrpSpPr>
            <a:grpSpLocks noChangeAspect="1"/>
          </p:cNvGrpSpPr>
          <p:nvPr/>
        </p:nvGrpSpPr>
        <p:grpSpPr>
          <a:xfrm>
            <a:off x="950066" y="1750622"/>
            <a:ext cx="4757797" cy="757266"/>
            <a:chOff x="3429000" y="4992688"/>
            <a:chExt cx="7059613" cy="1028700"/>
          </a:xfrm>
        </p:grpSpPr>
        <p:sp>
          <p:nvSpPr>
            <p:cNvPr id="57" name="圆角矩形 4">
              <a:extLst>
                <a:ext uri="{FF2B5EF4-FFF2-40B4-BE49-F238E27FC236}">
                  <a16:creationId xmlns:a16="http://schemas.microsoft.com/office/drawing/2014/main" id="{27995E22-5524-477D-88B5-2F6449C86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588" y="5013325"/>
              <a:ext cx="7058025" cy="1008063"/>
            </a:xfrm>
            <a:prstGeom prst="roundRect">
              <a:avLst>
                <a:gd name="adj" fmla="val 10213"/>
              </a:avLst>
            </a:prstGeom>
            <a:solidFill>
              <a:srgbClr val="00B050"/>
            </a:solidFill>
            <a:ln>
              <a:noFill/>
            </a:ln>
            <a:effectLst>
              <a:outerShdw dist="53882" dir="2700000" algn="ctr" rotWithShape="0">
                <a:srgbClr val="DDDDDD"/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endParaRPr lang="zh-CN" altLang="zh-CN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58" name="Rectangle 11">
              <a:extLst>
                <a:ext uri="{FF2B5EF4-FFF2-40B4-BE49-F238E27FC236}">
                  <a16:creationId xmlns:a16="http://schemas.microsoft.com/office/drawing/2014/main" id="{2670EFCA-C8E0-454C-A0B8-216C18406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490" y="5098419"/>
              <a:ext cx="5004849" cy="833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思想政治理论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、英语一、英语二 、数学一、数学二、数学三、管理类联考综合、经济类综合</a:t>
              </a:r>
            </a:p>
          </p:txBody>
        </p:sp>
        <p:sp>
          <p:nvSpPr>
            <p:cNvPr id="59" name="圆角矩形 30">
              <a:extLst>
                <a:ext uri="{FF2B5EF4-FFF2-40B4-BE49-F238E27FC236}">
                  <a16:creationId xmlns:a16="http://schemas.microsoft.com/office/drawing/2014/main" id="{70A9B8FF-89DD-444B-B241-C03C4B4C4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992688"/>
              <a:ext cx="1786215" cy="1027112"/>
            </a:xfrm>
            <a:prstGeom prst="roundRect">
              <a:avLst>
                <a:gd name="adj" fmla="val 10213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61" name="Text Box 21">
              <a:extLst>
                <a:ext uri="{FF2B5EF4-FFF2-40B4-BE49-F238E27FC236}">
                  <a16:creationId xmlns:a16="http://schemas.microsoft.com/office/drawing/2014/main" id="{E8E10458-F52F-40C5-8071-D973D16D3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259" y="5281613"/>
              <a:ext cx="1391300" cy="41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006CB8"/>
                  </a:solidFill>
                  <a:ea typeface="方正兰亭大黑_GBK" pitchFamily="2" charset="-122"/>
                </a:rPr>
                <a:t>公共课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339FCF8-A805-4BAA-9B89-CB55DF49698D}"/>
              </a:ext>
            </a:extLst>
          </p:cNvPr>
          <p:cNvGrpSpPr>
            <a:grpSpLocks noChangeAspect="1"/>
          </p:cNvGrpSpPr>
          <p:nvPr/>
        </p:nvGrpSpPr>
        <p:grpSpPr>
          <a:xfrm>
            <a:off x="950600" y="2656058"/>
            <a:ext cx="4757797" cy="757266"/>
            <a:chOff x="3429000" y="4992688"/>
            <a:chExt cx="7059613" cy="1028700"/>
          </a:xfrm>
        </p:grpSpPr>
        <p:sp>
          <p:nvSpPr>
            <p:cNvPr id="66" name="圆角矩形 4">
              <a:extLst>
                <a:ext uri="{FF2B5EF4-FFF2-40B4-BE49-F238E27FC236}">
                  <a16:creationId xmlns:a16="http://schemas.microsoft.com/office/drawing/2014/main" id="{A63E1A91-F674-4D11-81C2-5B99F2B1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588" y="5013325"/>
              <a:ext cx="7058025" cy="1008063"/>
            </a:xfrm>
            <a:prstGeom prst="roundRect">
              <a:avLst>
                <a:gd name="adj" fmla="val 10213"/>
              </a:avLst>
            </a:prstGeom>
            <a:solidFill>
              <a:srgbClr val="00B050"/>
            </a:solidFill>
            <a:ln>
              <a:noFill/>
            </a:ln>
            <a:effectLst>
              <a:outerShdw dist="53882" dir="2700000" algn="ctr" rotWithShape="0">
                <a:srgbClr val="DDDDDD"/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endParaRPr lang="zh-CN" altLang="zh-CN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67" name="Rectangle 11">
              <a:extLst>
                <a:ext uri="{FF2B5EF4-FFF2-40B4-BE49-F238E27FC236}">
                  <a16:creationId xmlns:a16="http://schemas.microsoft.com/office/drawing/2014/main" id="{D822BA36-5641-45EB-96E3-8957F6EFB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490" y="5098419"/>
              <a:ext cx="5004849" cy="833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2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-18030"/>
                </a:rPr>
                <a:t>教育学、心理学、历史学、</a:t>
              </a:r>
              <a:r>
                <a:rPr lang="zh-CN" altLang="en-US" sz="12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-18030"/>
                </a:rPr>
                <a:t>中医综合、</a:t>
              </a:r>
              <a:r>
                <a:rPr lang="zh-CN" altLang="zh-CN" sz="12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-18030"/>
                </a:rPr>
                <a:t>西医综合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-18030"/>
                </a:rPr>
                <a:t>、计算机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-18030"/>
                </a:rPr>
                <a:t>学科</a:t>
              </a: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-18030"/>
                </a:rPr>
                <a:t>、法律</a:t>
              </a:r>
              <a:r>
                <a:rPr lang="zh-CN" altLang="zh-CN" sz="12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-18030"/>
                </a:rPr>
                <a:t>硕士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圆角矩形 30">
              <a:extLst>
                <a:ext uri="{FF2B5EF4-FFF2-40B4-BE49-F238E27FC236}">
                  <a16:creationId xmlns:a16="http://schemas.microsoft.com/office/drawing/2014/main" id="{8106F987-CD47-4014-9735-0A86AE470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992688"/>
              <a:ext cx="1786215" cy="1027112"/>
            </a:xfrm>
            <a:prstGeom prst="roundRect">
              <a:avLst>
                <a:gd name="adj" fmla="val 10213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69" name="Text Box 21">
              <a:extLst>
                <a:ext uri="{FF2B5EF4-FFF2-40B4-BE49-F238E27FC236}">
                  <a16:creationId xmlns:a16="http://schemas.microsoft.com/office/drawing/2014/main" id="{15F36894-1E71-4308-8219-146CC0AED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259" y="5281613"/>
              <a:ext cx="1391300" cy="41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006CB8"/>
                  </a:solidFill>
                  <a:ea typeface="方正兰亭大黑_GBK" pitchFamily="2" charset="-122"/>
                </a:rPr>
                <a:t>统考课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E6771283-3EC0-4E41-A03F-B7AF3AB27331}"/>
              </a:ext>
            </a:extLst>
          </p:cNvPr>
          <p:cNvGrpSpPr>
            <a:grpSpLocks noChangeAspect="1"/>
          </p:cNvGrpSpPr>
          <p:nvPr/>
        </p:nvGrpSpPr>
        <p:grpSpPr>
          <a:xfrm>
            <a:off x="950600" y="3561494"/>
            <a:ext cx="4757797" cy="757266"/>
            <a:chOff x="3429000" y="4992688"/>
            <a:chExt cx="7059613" cy="1028700"/>
          </a:xfrm>
        </p:grpSpPr>
        <p:sp>
          <p:nvSpPr>
            <p:cNvPr id="71" name="圆角矩形 4">
              <a:extLst>
                <a:ext uri="{FF2B5EF4-FFF2-40B4-BE49-F238E27FC236}">
                  <a16:creationId xmlns:a16="http://schemas.microsoft.com/office/drawing/2014/main" id="{89415A73-F5A3-4E32-A9B0-69160ADF7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588" y="5013325"/>
              <a:ext cx="7058025" cy="1008063"/>
            </a:xfrm>
            <a:prstGeom prst="roundRect">
              <a:avLst>
                <a:gd name="adj" fmla="val 10213"/>
              </a:avLst>
            </a:prstGeom>
            <a:solidFill>
              <a:srgbClr val="00B050"/>
            </a:solidFill>
            <a:ln>
              <a:noFill/>
            </a:ln>
            <a:effectLst>
              <a:outerShdw dist="53882" dir="2700000" algn="ctr" rotWithShape="0">
                <a:srgbClr val="DDDDDD"/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endParaRPr lang="zh-CN" altLang="zh-CN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72" name="Rectangle 11">
              <a:extLst>
                <a:ext uri="{FF2B5EF4-FFF2-40B4-BE49-F238E27FC236}">
                  <a16:creationId xmlns:a16="http://schemas.microsoft.com/office/drawing/2014/main" id="{FDE622A1-45B8-4BD9-9C8C-2D215F093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490" y="5098419"/>
              <a:ext cx="5004849" cy="833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2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-18030"/>
                </a:rPr>
                <a:t>金融硕士、翻译硕士、管理学、经济学、教育学、新闻传播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圆角矩形 30">
              <a:extLst>
                <a:ext uri="{FF2B5EF4-FFF2-40B4-BE49-F238E27FC236}">
                  <a16:creationId xmlns:a16="http://schemas.microsoft.com/office/drawing/2014/main" id="{FF3A06D0-703D-4BBF-B671-E353A8D48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992688"/>
              <a:ext cx="1786215" cy="1027112"/>
            </a:xfrm>
            <a:prstGeom prst="roundRect">
              <a:avLst>
                <a:gd name="adj" fmla="val 10213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74" name="Text Box 21">
              <a:extLst>
                <a:ext uri="{FF2B5EF4-FFF2-40B4-BE49-F238E27FC236}">
                  <a16:creationId xmlns:a16="http://schemas.microsoft.com/office/drawing/2014/main" id="{375B8DF0-595F-42F2-A7AB-2EBB32E49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259" y="5281613"/>
              <a:ext cx="1391300" cy="41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006CB8"/>
                  </a:solidFill>
                  <a:ea typeface="方正兰亭大黑_GBK" pitchFamily="2" charset="-122"/>
                </a:rPr>
                <a:t>专业硕士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40ADF4A-10DE-44B4-B22F-0369E3599506}"/>
              </a:ext>
            </a:extLst>
          </p:cNvPr>
          <p:cNvGrpSpPr>
            <a:grpSpLocks noChangeAspect="1"/>
          </p:cNvGrpSpPr>
          <p:nvPr/>
        </p:nvGrpSpPr>
        <p:grpSpPr>
          <a:xfrm>
            <a:off x="950600" y="4466930"/>
            <a:ext cx="4757797" cy="757266"/>
            <a:chOff x="3429000" y="4992688"/>
            <a:chExt cx="7059613" cy="1028700"/>
          </a:xfrm>
        </p:grpSpPr>
        <p:sp>
          <p:nvSpPr>
            <p:cNvPr id="76" name="圆角矩形 4">
              <a:extLst>
                <a:ext uri="{FF2B5EF4-FFF2-40B4-BE49-F238E27FC236}">
                  <a16:creationId xmlns:a16="http://schemas.microsoft.com/office/drawing/2014/main" id="{E6F9950A-F508-4F76-B69D-A78BE192D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588" y="5013325"/>
              <a:ext cx="7058025" cy="1008063"/>
            </a:xfrm>
            <a:prstGeom prst="roundRect">
              <a:avLst>
                <a:gd name="adj" fmla="val 10213"/>
              </a:avLst>
            </a:prstGeom>
            <a:solidFill>
              <a:srgbClr val="00B050"/>
            </a:solidFill>
            <a:ln>
              <a:noFill/>
            </a:ln>
            <a:effectLst>
              <a:outerShdw dist="53882" dir="2700000" algn="ctr" rotWithShape="0">
                <a:srgbClr val="DDDDDD"/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endParaRPr lang="zh-CN" altLang="zh-CN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77" name="Rectangle 11">
              <a:extLst>
                <a:ext uri="{FF2B5EF4-FFF2-40B4-BE49-F238E27FC236}">
                  <a16:creationId xmlns:a16="http://schemas.microsoft.com/office/drawing/2014/main" id="{FA84F692-C988-4AF3-9CB1-93193EE17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490" y="5098419"/>
              <a:ext cx="5004849" cy="833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2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-18030"/>
                </a:rPr>
                <a:t>中国语言文学、哲学、历史学、会计学、美术学、理论力学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圆角矩形 30">
              <a:extLst>
                <a:ext uri="{FF2B5EF4-FFF2-40B4-BE49-F238E27FC236}">
                  <a16:creationId xmlns:a16="http://schemas.microsoft.com/office/drawing/2014/main" id="{A85E6F04-21EF-47A7-AE2A-A6FB4EBF8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992688"/>
              <a:ext cx="1786215" cy="1027112"/>
            </a:xfrm>
            <a:prstGeom prst="roundRect">
              <a:avLst>
                <a:gd name="adj" fmla="val 10213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79" name="Text Box 21">
              <a:extLst>
                <a:ext uri="{FF2B5EF4-FFF2-40B4-BE49-F238E27FC236}">
                  <a16:creationId xmlns:a16="http://schemas.microsoft.com/office/drawing/2014/main" id="{67B467BE-93DF-4414-927D-19FA9C5BA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259" y="5281613"/>
              <a:ext cx="1391300" cy="41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006CB8"/>
                  </a:solidFill>
                  <a:ea typeface="方正兰亭大黑_GBK" pitchFamily="2" charset="-122"/>
                </a:rPr>
                <a:t>学术硕士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8893CA18-FEB2-48D8-9803-118B9941940B}"/>
              </a:ext>
            </a:extLst>
          </p:cNvPr>
          <p:cNvGrpSpPr>
            <a:grpSpLocks noChangeAspect="1"/>
          </p:cNvGrpSpPr>
          <p:nvPr/>
        </p:nvGrpSpPr>
        <p:grpSpPr>
          <a:xfrm>
            <a:off x="950600" y="5372365"/>
            <a:ext cx="4757797" cy="757266"/>
            <a:chOff x="3429000" y="4992688"/>
            <a:chExt cx="7059613" cy="1028700"/>
          </a:xfrm>
        </p:grpSpPr>
        <p:sp>
          <p:nvSpPr>
            <p:cNvPr id="81" name="圆角矩形 4">
              <a:extLst>
                <a:ext uri="{FF2B5EF4-FFF2-40B4-BE49-F238E27FC236}">
                  <a16:creationId xmlns:a16="http://schemas.microsoft.com/office/drawing/2014/main" id="{4D0FBDE3-A2A2-4BD8-A86F-76A434BE2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588" y="5013325"/>
              <a:ext cx="7058025" cy="1008063"/>
            </a:xfrm>
            <a:prstGeom prst="roundRect">
              <a:avLst>
                <a:gd name="adj" fmla="val 10213"/>
              </a:avLst>
            </a:prstGeom>
            <a:solidFill>
              <a:srgbClr val="00B050"/>
            </a:solidFill>
            <a:ln>
              <a:noFill/>
            </a:ln>
            <a:effectLst>
              <a:outerShdw dist="53882" dir="2700000" algn="ctr" rotWithShape="0">
                <a:srgbClr val="DDDDDD"/>
              </a:outerShdw>
            </a:effectLst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endParaRPr lang="zh-CN" altLang="zh-CN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82" name="Rectangle 11">
              <a:extLst>
                <a:ext uri="{FF2B5EF4-FFF2-40B4-BE49-F238E27FC236}">
                  <a16:creationId xmlns:a16="http://schemas.microsoft.com/office/drawing/2014/main" id="{705A5562-8BD5-42A7-A086-4648CD426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490" y="5098419"/>
              <a:ext cx="5004849" cy="457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2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-18030"/>
                </a:rPr>
                <a:t>二外英语、二外日语、二外法语、公外日语等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圆角矩形 30">
              <a:extLst>
                <a:ext uri="{FF2B5EF4-FFF2-40B4-BE49-F238E27FC236}">
                  <a16:creationId xmlns:a16="http://schemas.microsoft.com/office/drawing/2014/main" id="{25782495-7BD6-4913-9CF7-29C311055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992688"/>
              <a:ext cx="1786215" cy="1027112"/>
            </a:xfrm>
            <a:prstGeom prst="roundRect">
              <a:avLst>
                <a:gd name="adj" fmla="val 10213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84" name="Text Box 21">
              <a:extLst>
                <a:ext uri="{FF2B5EF4-FFF2-40B4-BE49-F238E27FC236}">
                  <a16:creationId xmlns:a16="http://schemas.microsoft.com/office/drawing/2014/main" id="{E8EF653E-3B35-4170-9CD2-ACF419C49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259" y="5281613"/>
              <a:ext cx="1391300" cy="41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006CB8"/>
                  </a:solidFill>
                  <a:ea typeface="方正兰亭大黑_GBK" pitchFamily="2" charset="-122"/>
                </a:rPr>
                <a:t>小语种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F5B682C3-4165-4211-88E1-B3B7C1F2D871}"/>
              </a:ext>
            </a:extLst>
          </p:cNvPr>
          <p:cNvSpPr/>
          <p:nvPr/>
        </p:nvSpPr>
        <p:spPr>
          <a:xfrm>
            <a:off x="1244420" y="341781"/>
            <a:ext cx="5537379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起点考研网专业及科目</a:t>
            </a:r>
          </a:p>
        </p:txBody>
      </p:sp>
    </p:spTree>
    <p:extLst>
      <p:ext uri="{BB962C8B-B14F-4D97-AF65-F5344CB8AC3E}">
        <p14:creationId xmlns:p14="http://schemas.microsoft.com/office/powerpoint/2010/main" val="318298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244421" y="341781"/>
            <a:ext cx="286722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起点考研网资源类型</a:t>
            </a:r>
          </a:p>
        </p:txBody>
      </p:sp>
      <p:pic>
        <p:nvPicPr>
          <p:cNvPr id="135" name="图片 134">
            <a:extLst>
              <a:ext uri="{FF2B5EF4-FFF2-40B4-BE49-F238E27FC236}">
                <a16:creationId xmlns:a16="http://schemas.microsoft.com/office/drawing/2014/main" id="{A0413628-332A-40F4-9FB3-BC7CEBBB5E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9" r="9279"/>
          <a:stretch/>
        </p:blipFill>
        <p:spPr>
          <a:xfrm>
            <a:off x="1529226" y="2560320"/>
            <a:ext cx="2449665" cy="297811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C8C645D-BF04-4D8B-9146-F8D2FD2FF706}"/>
              </a:ext>
            </a:extLst>
          </p:cNvPr>
          <p:cNvGrpSpPr>
            <a:grpSpLocks noChangeAspect="1"/>
          </p:cNvGrpSpPr>
          <p:nvPr/>
        </p:nvGrpSpPr>
        <p:grpSpPr>
          <a:xfrm>
            <a:off x="150419" y="1822400"/>
            <a:ext cx="5537817" cy="4680000"/>
            <a:chOff x="444534" y="2206034"/>
            <a:chExt cx="4728436" cy="3996000"/>
          </a:xfrm>
        </p:grpSpPr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0E87CB3A-00DF-4443-B633-BD9FD4D435AF}"/>
                </a:ext>
              </a:extLst>
            </p:cNvPr>
            <p:cNvGrpSpPr/>
            <p:nvPr/>
          </p:nvGrpSpPr>
          <p:grpSpPr>
            <a:xfrm>
              <a:off x="444534" y="2206034"/>
              <a:ext cx="4728436" cy="3996000"/>
              <a:chOff x="254728" y="2282797"/>
              <a:chExt cx="3973859" cy="3343304"/>
            </a:xfrm>
          </p:grpSpPr>
          <p:pic>
            <p:nvPicPr>
              <p:cNvPr id="136" name="Picture 5" descr="ipad.png">
                <a:extLst>
                  <a:ext uri="{FF2B5EF4-FFF2-40B4-BE49-F238E27FC236}">
                    <a16:creationId xmlns:a16="http://schemas.microsoft.com/office/drawing/2014/main" id="{AE869856-8E8D-43A3-BF5E-0DFE5079FC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2250"/>
              <a:stretch/>
            </p:blipFill>
            <p:spPr>
              <a:xfrm>
                <a:off x="254728" y="2282797"/>
                <a:ext cx="3973859" cy="3343304"/>
              </a:xfrm>
              <a:prstGeom prst="rect">
                <a:avLst/>
              </a:prstGeom>
            </p:spPr>
          </p:pic>
          <p:pic>
            <p:nvPicPr>
              <p:cNvPr id="137" name="Picture 7" descr="ipad-light.png">
                <a:extLst>
                  <a:ext uri="{FF2B5EF4-FFF2-40B4-BE49-F238E27FC236}">
                    <a16:creationId xmlns:a16="http://schemas.microsoft.com/office/drawing/2014/main" id="{5ABF2B41-4F95-4125-894B-01F636F5B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2106494" y="2366788"/>
                <a:ext cx="1220616" cy="2762237"/>
              </a:xfrm>
              <a:prstGeom prst="rect">
                <a:avLst/>
              </a:prstGeom>
            </p:spPr>
          </p:pic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177CA52-DF77-44EE-BBDF-604544A5A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9294" y="2459147"/>
              <a:ext cx="2511169" cy="3079290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F567A1B-9E56-4F58-A85A-F76FAA87644F}"/>
              </a:ext>
            </a:extLst>
          </p:cNvPr>
          <p:cNvGrpSpPr>
            <a:grpSpLocks noChangeAspect="1"/>
          </p:cNvGrpSpPr>
          <p:nvPr/>
        </p:nvGrpSpPr>
        <p:grpSpPr>
          <a:xfrm>
            <a:off x="4808483" y="1897347"/>
            <a:ext cx="5854291" cy="4104000"/>
            <a:chOff x="4760857" y="1453560"/>
            <a:chExt cx="6348046" cy="4807088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5AA922A-2271-468B-9309-2631165F046E}"/>
                </a:ext>
              </a:extLst>
            </p:cNvPr>
            <p:cNvSpPr/>
            <p:nvPr/>
          </p:nvSpPr>
          <p:spPr>
            <a:xfrm rot="17113113" flipV="1">
              <a:off x="5797480" y="3383058"/>
              <a:ext cx="1145163" cy="3023854"/>
            </a:xfrm>
            <a:prstGeom prst="rect">
              <a:avLst/>
            </a:pr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思源黑体 Light" panose="020B0300000000000000" pitchFamily="34" charset="-122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3B4B8D5D-3C97-4510-BBE9-1129DAD048B5}"/>
                </a:ext>
              </a:extLst>
            </p:cNvPr>
            <p:cNvSpPr/>
            <p:nvPr/>
          </p:nvSpPr>
          <p:spPr>
            <a:xfrm rot="17113113" flipV="1">
              <a:off x="5797483" y="920345"/>
              <a:ext cx="1145163" cy="3023854"/>
            </a:xfrm>
            <a:prstGeom prst="rect">
              <a:avLst/>
            </a:prstGeom>
            <a:gradFill>
              <a:gsLst>
                <a:gs pos="0">
                  <a:schemeClr val="tx1">
                    <a:alpha val="2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思源黑体 Light" panose="020B0300000000000000" pitchFamily="34" charset="-122"/>
              </a:endParaRPr>
            </a:p>
          </p:txBody>
        </p:sp>
        <p:sp>
          <p:nvSpPr>
            <p:cNvPr id="114" name="任意多边形 15">
              <a:extLst>
                <a:ext uri="{FF2B5EF4-FFF2-40B4-BE49-F238E27FC236}">
                  <a16:creationId xmlns:a16="http://schemas.microsoft.com/office/drawing/2014/main" id="{AE0A710E-F7E6-4BB2-B4C3-8D929FDC3983}"/>
                </a:ext>
              </a:extLst>
            </p:cNvPr>
            <p:cNvSpPr/>
            <p:nvPr/>
          </p:nvSpPr>
          <p:spPr>
            <a:xfrm flipH="1">
              <a:off x="4760857" y="1453560"/>
              <a:ext cx="5060540" cy="1130052"/>
            </a:xfrm>
            <a:custGeom>
              <a:avLst/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 dirty="0">
                <a:latin typeface="思源黑体 Light" panose="020B0300000000000000" pitchFamily="34" charset="-122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9A8CD544-5662-43CA-AE7A-C2E785FB88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38613" y="1536958"/>
              <a:ext cx="885303" cy="957750"/>
            </a:xfrm>
            <a:prstGeom prst="ellipse">
              <a:avLst/>
            </a:prstGeom>
            <a:solidFill>
              <a:srgbClr val="00B050"/>
            </a:solidFill>
            <a:ln w="38100"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DIN-BoldItalic" pitchFamily="50" charset="0"/>
              </a:endParaRPr>
            </a:p>
          </p:txBody>
        </p:sp>
        <p:sp>
          <p:nvSpPr>
            <p:cNvPr id="116" name="文本框 118">
              <a:extLst>
                <a:ext uri="{FF2B5EF4-FFF2-40B4-BE49-F238E27FC236}">
                  <a16:creationId xmlns:a16="http://schemas.microsoft.com/office/drawing/2014/main" id="{8BC23B6D-D0A1-4D4A-B584-C66A1E1E3F22}"/>
                </a:ext>
              </a:extLst>
            </p:cNvPr>
            <p:cNvSpPr txBox="1"/>
            <p:nvPr/>
          </p:nvSpPr>
          <p:spPr>
            <a:xfrm>
              <a:off x="8974721" y="1830695"/>
              <a:ext cx="673032" cy="360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spc="300" dirty="0">
                  <a:solidFill>
                    <a:schemeClr val="bg1"/>
                  </a:solidFill>
                  <a:latin typeface="Impact MT Std" pitchFamily="34" charset="0"/>
                  <a:ea typeface="思源黑体" panose="020B0500000000000000" pitchFamily="34" charset="-122"/>
                  <a:cs typeface="Arial Unicode MS" panose="020B0604020202020204" pitchFamily="34" charset="-122"/>
                </a:rPr>
                <a:t>视频</a:t>
              </a:r>
            </a:p>
          </p:txBody>
        </p:sp>
        <p:sp>
          <p:nvSpPr>
            <p:cNvPr id="117" name="任意多边形 19">
              <a:extLst>
                <a:ext uri="{FF2B5EF4-FFF2-40B4-BE49-F238E27FC236}">
                  <a16:creationId xmlns:a16="http://schemas.microsoft.com/office/drawing/2014/main" id="{9DB15A73-2532-4E0C-AECD-0D6418875C48}"/>
                </a:ext>
              </a:extLst>
            </p:cNvPr>
            <p:cNvSpPr/>
            <p:nvPr/>
          </p:nvSpPr>
          <p:spPr>
            <a:xfrm flipH="1">
              <a:off x="4760857" y="3906779"/>
              <a:ext cx="5060540" cy="1130052"/>
            </a:xfrm>
            <a:custGeom>
              <a:avLst/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 dirty="0">
                <a:latin typeface="思源黑体 Light" panose="020B0300000000000000" pitchFamily="34" charset="-122"/>
              </a:endParaRPr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F1B65ADB-4B95-432E-8BB4-26673A0470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38613" y="3990177"/>
              <a:ext cx="885303" cy="957750"/>
            </a:xfrm>
            <a:prstGeom prst="ellipse">
              <a:avLst/>
            </a:prstGeom>
            <a:solidFill>
              <a:srgbClr val="00B050"/>
            </a:solidFill>
            <a:ln w="38100"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DIN-BoldItalic" pitchFamily="50" charset="0"/>
              </a:endParaRPr>
            </a:p>
          </p:txBody>
        </p:sp>
        <p:sp>
          <p:nvSpPr>
            <p:cNvPr id="119" name="文本框 122">
              <a:extLst>
                <a:ext uri="{FF2B5EF4-FFF2-40B4-BE49-F238E27FC236}">
                  <a16:creationId xmlns:a16="http://schemas.microsoft.com/office/drawing/2014/main" id="{A06978BA-8AE9-45D5-88D3-6BC120C932C6}"/>
                </a:ext>
              </a:extLst>
            </p:cNvPr>
            <p:cNvSpPr txBox="1"/>
            <p:nvPr/>
          </p:nvSpPr>
          <p:spPr>
            <a:xfrm>
              <a:off x="8836104" y="4274703"/>
              <a:ext cx="909427" cy="360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spc="300" dirty="0">
                  <a:solidFill>
                    <a:schemeClr val="bg1"/>
                  </a:solidFill>
                  <a:latin typeface="Impact MT Std" pitchFamily="34" charset="0"/>
                  <a:ea typeface="思源黑体" panose="020B0500000000000000" pitchFamily="34" charset="-122"/>
                  <a:cs typeface="Arial Unicode MS" panose="020B0604020202020204" pitchFamily="34" charset="-122"/>
                </a:rPr>
                <a:t>模拟卷</a:t>
              </a:r>
            </a:p>
          </p:txBody>
        </p:sp>
        <p:sp>
          <p:nvSpPr>
            <p:cNvPr id="123" name="Freeform 86">
              <a:extLst>
                <a:ext uri="{FF2B5EF4-FFF2-40B4-BE49-F238E27FC236}">
                  <a16:creationId xmlns:a16="http://schemas.microsoft.com/office/drawing/2014/main" id="{050D0131-4903-4ADF-A94D-F873BEC03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7772" y="1797770"/>
              <a:ext cx="393283" cy="441633"/>
            </a:xfrm>
            <a:custGeom>
              <a:avLst/>
              <a:gdLst>
                <a:gd name="T0" fmla="*/ 119 w 228"/>
                <a:gd name="T1" fmla="*/ 14 h 256"/>
                <a:gd name="T2" fmla="*/ 114 w 228"/>
                <a:gd name="T3" fmla="*/ 0 h 256"/>
                <a:gd name="T4" fmla="*/ 109 w 228"/>
                <a:gd name="T5" fmla="*/ 14 h 256"/>
                <a:gd name="T6" fmla="*/ 109 w 228"/>
                <a:gd name="T7" fmla="*/ 242 h 256"/>
                <a:gd name="T8" fmla="*/ 114 w 228"/>
                <a:gd name="T9" fmla="*/ 256 h 256"/>
                <a:gd name="T10" fmla="*/ 119 w 228"/>
                <a:gd name="T11" fmla="*/ 242 h 256"/>
                <a:gd name="T12" fmla="*/ 206 w 228"/>
                <a:gd name="T13" fmla="*/ 163 h 256"/>
                <a:gd name="T14" fmla="*/ 183 w 228"/>
                <a:gd name="T15" fmla="*/ 128 h 256"/>
                <a:gd name="T16" fmla="*/ 206 w 228"/>
                <a:gd name="T17" fmla="*/ 93 h 256"/>
                <a:gd name="T18" fmla="*/ 206 w 228"/>
                <a:gd name="T19" fmla="*/ 163 h 256"/>
                <a:gd name="T20" fmla="*/ 119 w 228"/>
                <a:gd name="T21" fmla="*/ 226 h 256"/>
                <a:gd name="T22" fmla="*/ 167 w 228"/>
                <a:gd name="T23" fmla="*/ 167 h 256"/>
                <a:gd name="T24" fmla="*/ 61 w 228"/>
                <a:gd name="T25" fmla="*/ 167 h 256"/>
                <a:gd name="T26" fmla="*/ 109 w 228"/>
                <a:gd name="T27" fmla="*/ 226 h 256"/>
                <a:gd name="T28" fmla="*/ 61 w 228"/>
                <a:gd name="T29" fmla="*/ 167 h 256"/>
                <a:gd name="T30" fmla="*/ 58 w 228"/>
                <a:gd name="T31" fmla="*/ 100 h 256"/>
                <a:gd name="T32" fmla="*/ 109 w 228"/>
                <a:gd name="T33" fmla="*/ 154 h 256"/>
                <a:gd name="T34" fmla="*/ 56 w 228"/>
                <a:gd name="T35" fmla="*/ 128 h 256"/>
                <a:gd name="T36" fmla="*/ 119 w 228"/>
                <a:gd name="T37" fmla="*/ 102 h 256"/>
                <a:gd name="T38" fmla="*/ 172 w 228"/>
                <a:gd name="T39" fmla="*/ 128 h 256"/>
                <a:gd name="T40" fmla="*/ 119 w 228"/>
                <a:gd name="T41" fmla="*/ 154 h 256"/>
                <a:gd name="T42" fmla="*/ 69 w 228"/>
                <a:gd name="T43" fmla="*/ 43 h 256"/>
                <a:gd name="T44" fmla="*/ 78 w 228"/>
                <a:gd name="T45" fmla="*/ 50 h 256"/>
                <a:gd name="T46" fmla="*/ 109 w 228"/>
                <a:gd name="T47" fmla="*/ 30 h 256"/>
                <a:gd name="T48" fmla="*/ 114 w 228"/>
                <a:gd name="T49" fmla="*/ 55 h 256"/>
                <a:gd name="T50" fmla="*/ 119 w 228"/>
                <a:gd name="T51" fmla="*/ 30 h 256"/>
                <a:gd name="T52" fmla="*/ 150 w 228"/>
                <a:gd name="T53" fmla="*/ 50 h 256"/>
                <a:gd name="T54" fmla="*/ 158 w 228"/>
                <a:gd name="T55" fmla="*/ 51 h 256"/>
                <a:gd name="T56" fmla="*/ 156 w 228"/>
                <a:gd name="T57" fmla="*/ 39 h 256"/>
                <a:gd name="T58" fmla="*/ 178 w 228"/>
                <a:gd name="T59" fmla="*/ 88 h 256"/>
                <a:gd name="T60" fmla="*/ 164 w 228"/>
                <a:gd name="T61" fmla="*/ 64 h 256"/>
                <a:gd name="T62" fmla="*/ 167 w 228"/>
                <a:gd name="T63" fmla="*/ 89 h 256"/>
                <a:gd name="T64" fmla="*/ 119 w 228"/>
                <a:gd name="T65" fmla="*/ 74 h 256"/>
                <a:gd name="T66" fmla="*/ 109 w 228"/>
                <a:gd name="T67" fmla="*/ 74 h 256"/>
                <a:gd name="T68" fmla="*/ 61 w 228"/>
                <a:gd name="T69" fmla="*/ 89 h 256"/>
                <a:gd name="T70" fmla="*/ 63 w 228"/>
                <a:gd name="T71" fmla="*/ 64 h 256"/>
                <a:gd name="T72" fmla="*/ 50 w 228"/>
                <a:gd name="T73" fmla="*/ 88 h 256"/>
                <a:gd name="T74" fmla="*/ 72 w 228"/>
                <a:gd name="T75" fmla="*/ 39 h 256"/>
                <a:gd name="T76" fmla="*/ 48 w 228"/>
                <a:gd name="T77" fmla="*/ 98 h 256"/>
                <a:gd name="T78" fmla="*/ 48 w 228"/>
                <a:gd name="T79" fmla="*/ 157 h 256"/>
                <a:gd name="T80" fmla="*/ 16 w 228"/>
                <a:gd name="T81" fmla="*/ 128 h 256"/>
                <a:gd name="T82" fmla="*/ 27 w 228"/>
                <a:gd name="T83" fmla="*/ 173 h 256"/>
                <a:gd name="T84" fmla="*/ 73 w 228"/>
                <a:gd name="T85" fmla="*/ 217 h 256"/>
                <a:gd name="T86" fmla="*/ 155 w 228"/>
                <a:gd name="T87" fmla="*/ 217 h 256"/>
                <a:gd name="T88" fmla="*/ 201 w 228"/>
                <a:gd name="T89" fmla="*/ 17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8" h="256">
                  <a:moveTo>
                    <a:pt x="228" y="128"/>
                  </a:moveTo>
                  <a:cubicBezTo>
                    <a:pt x="228" y="67"/>
                    <a:pt x="180" y="17"/>
                    <a:pt x="119" y="14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3"/>
                    <a:pt x="117" y="0"/>
                    <a:pt x="114" y="0"/>
                  </a:cubicBezTo>
                  <a:cubicBezTo>
                    <a:pt x="111" y="0"/>
                    <a:pt x="109" y="3"/>
                    <a:pt x="109" y="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48" y="17"/>
                    <a:pt x="0" y="67"/>
                    <a:pt x="0" y="128"/>
                  </a:cubicBezTo>
                  <a:cubicBezTo>
                    <a:pt x="0" y="189"/>
                    <a:pt x="48" y="239"/>
                    <a:pt x="109" y="24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54"/>
                    <a:pt x="111" y="256"/>
                    <a:pt x="114" y="256"/>
                  </a:cubicBezTo>
                  <a:cubicBezTo>
                    <a:pt x="117" y="256"/>
                    <a:pt x="119" y="254"/>
                    <a:pt x="119" y="251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80" y="239"/>
                    <a:pt x="228" y="189"/>
                    <a:pt x="228" y="128"/>
                  </a:cubicBezTo>
                  <a:close/>
                  <a:moveTo>
                    <a:pt x="206" y="163"/>
                  </a:moveTo>
                  <a:cubicBezTo>
                    <a:pt x="201" y="161"/>
                    <a:pt x="193" y="159"/>
                    <a:pt x="180" y="157"/>
                  </a:cubicBezTo>
                  <a:cubicBezTo>
                    <a:pt x="182" y="148"/>
                    <a:pt x="183" y="138"/>
                    <a:pt x="183" y="128"/>
                  </a:cubicBezTo>
                  <a:cubicBezTo>
                    <a:pt x="183" y="118"/>
                    <a:pt x="182" y="108"/>
                    <a:pt x="180" y="98"/>
                  </a:cubicBezTo>
                  <a:cubicBezTo>
                    <a:pt x="193" y="97"/>
                    <a:pt x="201" y="95"/>
                    <a:pt x="206" y="93"/>
                  </a:cubicBezTo>
                  <a:cubicBezTo>
                    <a:pt x="210" y="104"/>
                    <a:pt x="212" y="116"/>
                    <a:pt x="212" y="128"/>
                  </a:cubicBezTo>
                  <a:cubicBezTo>
                    <a:pt x="212" y="140"/>
                    <a:pt x="210" y="152"/>
                    <a:pt x="206" y="163"/>
                  </a:cubicBezTo>
                  <a:close/>
                  <a:moveTo>
                    <a:pt x="130" y="225"/>
                  </a:moveTo>
                  <a:cubicBezTo>
                    <a:pt x="127" y="225"/>
                    <a:pt x="123" y="226"/>
                    <a:pt x="119" y="22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38" y="165"/>
                    <a:pt x="154" y="166"/>
                    <a:pt x="167" y="167"/>
                  </a:cubicBezTo>
                  <a:cubicBezTo>
                    <a:pt x="161" y="195"/>
                    <a:pt x="147" y="216"/>
                    <a:pt x="130" y="225"/>
                  </a:cubicBezTo>
                  <a:close/>
                  <a:moveTo>
                    <a:pt x="61" y="167"/>
                  </a:moveTo>
                  <a:cubicBezTo>
                    <a:pt x="74" y="166"/>
                    <a:pt x="90" y="165"/>
                    <a:pt x="109" y="165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5" y="226"/>
                    <a:pt x="101" y="225"/>
                    <a:pt x="98" y="225"/>
                  </a:cubicBezTo>
                  <a:cubicBezTo>
                    <a:pt x="81" y="216"/>
                    <a:pt x="67" y="195"/>
                    <a:pt x="61" y="167"/>
                  </a:cubicBezTo>
                  <a:close/>
                  <a:moveTo>
                    <a:pt x="56" y="128"/>
                  </a:moveTo>
                  <a:cubicBezTo>
                    <a:pt x="56" y="118"/>
                    <a:pt x="57" y="109"/>
                    <a:pt x="58" y="100"/>
                  </a:cubicBezTo>
                  <a:cubicBezTo>
                    <a:pt x="73" y="101"/>
                    <a:pt x="90" y="102"/>
                    <a:pt x="109" y="102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90" y="154"/>
                    <a:pt x="73" y="155"/>
                    <a:pt x="58" y="156"/>
                  </a:cubicBezTo>
                  <a:cubicBezTo>
                    <a:pt x="57" y="147"/>
                    <a:pt x="56" y="138"/>
                    <a:pt x="56" y="128"/>
                  </a:cubicBezTo>
                  <a:close/>
                  <a:moveTo>
                    <a:pt x="119" y="154"/>
                  </a:moveTo>
                  <a:cubicBezTo>
                    <a:pt x="119" y="102"/>
                    <a:pt x="119" y="102"/>
                    <a:pt x="119" y="102"/>
                  </a:cubicBezTo>
                  <a:cubicBezTo>
                    <a:pt x="138" y="102"/>
                    <a:pt x="155" y="101"/>
                    <a:pt x="169" y="100"/>
                  </a:cubicBezTo>
                  <a:cubicBezTo>
                    <a:pt x="171" y="109"/>
                    <a:pt x="172" y="118"/>
                    <a:pt x="172" y="128"/>
                  </a:cubicBezTo>
                  <a:cubicBezTo>
                    <a:pt x="172" y="138"/>
                    <a:pt x="171" y="147"/>
                    <a:pt x="170" y="156"/>
                  </a:cubicBezTo>
                  <a:cubicBezTo>
                    <a:pt x="155" y="155"/>
                    <a:pt x="138" y="154"/>
                    <a:pt x="119" y="154"/>
                  </a:cubicBezTo>
                  <a:close/>
                  <a:moveTo>
                    <a:pt x="72" y="39"/>
                  </a:moveTo>
                  <a:cubicBezTo>
                    <a:pt x="71" y="40"/>
                    <a:pt x="70" y="42"/>
                    <a:pt x="69" y="43"/>
                  </a:cubicBezTo>
                  <a:cubicBezTo>
                    <a:pt x="67" y="46"/>
                    <a:pt x="68" y="49"/>
                    <a:pt x="70" y="51"/>
                  </a:cubicBezTo>
                  <a:cubicBezTo>
                    <a:pt x="73" y="52"/>
                    <a:pt x="76" y="52"/>
                    <a:pt x="78" y="50"/>
                  </a:cubicBezTo>
                  <a:cubicBezTo>
                    <a:pt x="84" y="41"/>
                    <a:pt x="91" y="35"/>
                    <a:pt x="98" y="31"/>
                  </a:cubicBezTo>
                  <a:cubicBezTo>
                    <a:pt x="102" y="30"/>
                    <a:pt x="105" y="30"/>
                    <a:pt x="109" y="3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9" y="53"/>
                    <a:pt x="111" y="55"/>
                    <a:pt x="114" y="55"/>
                  </a:cubicBezTo>
                  <a:cubicBezTo>
                    <a:pt x="117" y="55"/>
                    <a:pt x="119" y="53"/>
                    <a:pt x="119" y="5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23" y="30"/>
                    <a:pt x="126" y="30"/>
                    <a:pt x="130" y="31"/>
                  </a:cubicBezTo>
                  <a:cubicBezTo>
                    <a:pt x="137" y="35"/>
                    <a:pt x="144" y="41"/>
                    <a:pt x="150" y="50"/>
                  </a:cubicBezTo>
                  <a:cubicBezTo>
                    <a:pt x="151" y="51"/>
                    <a:pt x="153" y="52"/>
                    <a:pt x="155" y="52"/>
                  </a:cubicBezTo>
                  <a:cubicBezTo>
                    <a:pt x="156" y="52"/>
                    <a:pt x="157" y="51"/>
                    <a:pt x="158" y="51"/>
                  </a:cubicBezTo>
                  <a:cubicBezTo>
                    <a:pt x="160" y="49"/>
                    <a:pt x="161" y="46"/>
                    <a:pt x="159" y="43"/>
                  </a:cubicBezTo>
                  <a:cubicBezTo>
                    <a:pt x="158" y="42"/>
                    <a:pt x="157" y="40"/>
                    <a:pt x="156" y="39"/>
                  </a:cubicBezTo>
                  <a:cubicBezTo>
                    <a:pt x="175" y="48"/>
                    <a:pt x="191" y="64"/>
                    <a:pt x="201" y="83"/>
                  </a:cubicBezTo>
                  <a:cubicBezTo>
                    <a:pt x="199" y="85"/>
                    <a:pt x="190" y="86"/>
                    <a:pt x="178" y="88"/>
                  </a:cubicBezTo>
                  <a:cubicBezTo>
                    <a:pt x="176" y="81"/>
                    <a:pt x="174" y="73"/>
                    <a:pt x="171" y="67"/>
                  </a:cubicBezTo>
                  <a:cubicBezTo>
                    <a:pt x="170" y="64"/>
                    <a:pt x="167" y="63"/>
                    <a:pt x="164" y="64"/>
                  </a:cubicBezTo>
                  <a:cubicBezTo>
                    <a:pt x="162" y="65"/>
                    <a:pt x="160" y="68"/>
                    <a:pt x="162" y="71"/>
                  </a:cubicBezTo>
                  <a:cubicBezTo>
                    <a:pt x="164" y="76"/>
                    <a:pt x="166" y="83"/>
                    <a:pt x="167" y="89"/>
                  </a:cubicBezTo>
                  <a:cubicBezTo>
                    <a:pt x="154" y="90"/>
                    <a:pt x="138" y="91"/>
                    <a:pt x="119" y="91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1"/>
                    <a:pt x="117" y="68"/>
                    <a:pt x="114" y="68"/>
                  </a:cubicBezTo>
                  <a:cubicBezTo>
                    <a:pt x="111" y="68"/>
                    <a:pt x="109" y="71"/>
                    <a:pt x="109" y="74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90" y="91"/>
                    <a:pt x="74" y="90"/>
                    <a:pt x="61" y="89"/>
                  </a:cubicBezTo>
                  <a:cubicBezTo>
                    <a:pt x="62" y="83"/>
                    <a:pt x="64" y="76"/>
                    <a:pt x="66" y="71"/>
                  </a:cubicBezTo>
                  <a:cubicBezTo>
                    <a:pt x="68" y="68"/>
                    <a:pt x="66" y="65"/>
                    <a:pt x="63" y="64"/>
                  </a:cubicBezTo>
                  <a:cubicBezTo>
                    <a:pt x="61" y="63"/>
                    <a:pt x="58" y="64"/>
                    <a:pt x="57" y="67"/>
                  </a:cubicBezTo>
                  <a:cubicBezTo>
                    <a:pt x="54" y="73"/>
                    <a:pt x="52" y="81"/>
                    <a:pt x="50" y="88"/>
                  </a:cubicBezTo>
                  <a:cubicBezTo>
                    <a:pt x="37" y="86"/>
                    <a:pt x="29" y="85"/>
                    <a:pt x="27" y="83"/>
                  </a:cubicBezTo>
                  <a:cubicBezTo>
                    <a:pt x="36" y="64"/>
                    <a:pt x="53" y="48"/>
                    <a:pt x="72" y="39"/>
                  </a:cubicBezTo>
                  <a:close/>
                  <a:moveTo>
                    <a:pt x="22" y="93"/>
                  </a:moveTo>
                  <a:cubicBezTo>
                    <a:pt x="27" y="95"/>
                    <a:pt x="35" y="97"/>
                    <a:pt x="48" y="98"/>
                  </a:cubicBezTo>
                  <a:cubicBezTo>
                    <a:pt x="46" y="108"/>
                    <a:pt x="45" y="118"/>
                    <a:pt x="45" y="128"/>
                  </a:cubicBezTo>
                  <a:cubicBezTo>
                    <a:pt x="45" y="138"/>
                    <a:pt x="46" y="148"/>
                    <a:pt x="48" y="157"/>
                  </a:cubicBezTo>
                  <a:cubicBezTo>
                    <a:pt x="35" y="159"/>
                    <a:pt x="27" y="161"/>
                    <a:pt x="22" y="163"/>
                  </a:cubicBezTo>
                  <a:cubicBezTo>
                    <a:pt x="18" y="152"/>
                    <a:pt x="16" y="140"/>
                    <a:pt x="16" y="128"/>
                  </a:cubicBezTo>
                  <a:cubicBezTo>
                    <a:pt x="16" y="116"/>
                    <a:pt x="18" y="104"/>
                    <a:pt x="22" y="93"/>
                  </a:cubicBezTo>
                  <a:close/>
                  <a:moveTo>
                    <a:pt x="27" y="173"/>
                  </a:moveTo>
                  <a:cubicBezTo>
                    <a:pt x="29" y="171"/>
                    <a:pt x="37" y="169"/>
                    <a:pt x="50" y="168"/>
                  </a:cubicBezTo>
                  <a:cubicBezTo>
                    <a:pt x="55" y="188"/>
                    <a:pt x="63" y="205"/>
                    <a:pt x="73" y="217"/>
                  </a:cubicBezTo>
                  <a:cubicBezTo>
                    <a:pt x="53" y="208"/>
                    <a:pt x="37" y="192"/>
                    <a:pt x="27" y="173"/>
                  </a:cubicBezTo>
                  <a:close/>
                  <a:moveTo>
                    <a:pt x="155" y="217"/>
                  </a:moveTo>
                  <a:cubicBezTo>
                    <a:pt x="165" y="205"/>
                    <a:pt x="173" y="188"/>
                    <a:pt x="178" y="168"/>
                  </a:cubicBezTo>
                  <a:cubicBezTo>
                    <a:pt x="190" y="169"/>
                    <a:pt x="199" y="171"/>
                    <a:pt x="201" y="173"/>
                  </a:cubicBezTo>
                  <a:cubicBezTo>
                    <a:pt x="191" y="192"/>
                    <a:pt x="175" y="208"/>
                    <a:pt x="155" y="217"/>
                  </a:cubicBezTo>
                  <a:close/>
                </a:path>
              </a:pathLst>
            </a:custGeom>
            <a:solidFill>
              <a:srgbClr val="59648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latin typeface="思源黑体 Light" panose="020B0300000000000000" pitchFamily="34" charset="-122"/>
              </a:endParaRPr>
            </a:p>
          </p:txBody>
        </p: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6BB6F39F-08C4-4AB7-B688-AD1ABB26FFD9}"/>
                </a:ext>
              </a:extLst>
            </p:cNvPr>
            <p:cNvGrpSpPr/>
            <p:nvPr/>
          </p:nvGrpSpPr>
          <p:grpSpPr>
            <a:xfrm>
              <a:off x="5059420" y="4250990"/>
              <a:ext cx="371634" cy="441631"/>
              <a:chOff x="3386138" y="1465263"/>
              <a:chExt cx="817563" cy="971551"/>
            </a:xfrm>
            <a:solidFill>
              <a:srgbClr val="596481"/>
            </a:solidFill>
          </p:grpSpPr>
          <p:sp>
            <p:nvSpPr>
              <p:cNvPr id="125" name="Freeform 94">
                <a:extLst>
                  <a:ext uri="{FF2B5EF4-FFF2-40B4-BE49-F238E27FC236}">
                    <a16:creationId xmlns:a16="http://schemas.microsoft.com/office/drawing/2014/main" id="{3853DB65-94B2-43C1-9D9D-D4D1932D77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0763" y="1465263"/>
                <a:ext cx="468313" cy="466725"/>
              </a:xfrm>
              <a:custGeom>
                <a:avLst/>
                <a:gdLst>
                  <a:gd name="T0" fmla="*/ 62 w 123"/>
                  <a:gd name="T1" fmla="*/ 123 h 123"/>
                  <a:gd name="T2" fmla="*/ 123 w 123"/>
                  <a:gd name="T3" fmla="*/ 62 h 123"/>
                  <a:gd name="T4" fmla="*/ 62 w 123"/>
                  <a:gd name="T5" fmla="*/ 0 h 123"/>
                  <a:gd name="T6" fmla="*/ 0 w 123"/>
                  <a:gd name="T7" fmla="*/ 62 h 123"/>
                  <a:gd name="T8" fmla="*/ 62 w 123"/>
                  <a:gd name="T9" fmla="*/ 123 h 123"/>
                  <a:gd name="T10" fmla="*/ 62 w 123"/>
                  <a:gd name="T11" fmla="*/ 16 h 123"/>
                  <a:gd name="T12" fmla="*/ 107 w 123"/>
                  <a:gd name="T13" fmla="*/ 62 h 123"/>
                  <a:gd name="T14" fmla="*/ 62 w 123"/>
                  <a:gd name="T15" fmla="*/ 107 h 123"/>
                  <a:gd name="T16" fmla="*/ 16 w 123"/>
                  <a:gd name="T17" fmla="*/ 62 h 123"/>
                  <a:gd name="T18" fmla="*/ 62 w 123"/>
                  <a:gd name="T19" fmla="*/ 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3">
                    <a:moveTo>
                      <a:pt x="62" y="123"/>
                    </a:moveTo>
                    <a:cubicBezTo>
                      <a:pt x="96" y="123"/>
                      <a:pt x="123" y="96"/>
                      <a:pt x="123" y="62"/>
                    </a:cubicBezTo>
                    <a:cubicBezTo>
                      <a:pt x="123" y="28"/>
                      <a:pt x="96" y="0"/>
                      <a:pt x="62" y="0"/>
                    </a:cubicBez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3"/>
                      <a:pt x="62" y="123"/>
                    </a:cubicBezTo>
                    <a:close/>
                    <a:moveTo>
                      <a:pt x="62" y="16"/>
                    </a:moveTo>
                    <a:cubicBezTo>
                      <a:pt x="87" y="16"/>
                      <a:pt x="107" y="37"/>
                      <a:pt x="107" y="62"/>
                    </a:cubicBezTo>
                    <a:cubicBezTo>
                      <a:pt x="107" y="87"/>
                      <a:pt x="87" y="107"/>
                      <a:pt x="62" y="107"/>
                    </a:cubicBezTo>
                    <a:cubicBezTo>
                      <a:pt x="37" y="107"/>
                      <a:pt x="16" y="87"/>
                      <a:pt x="16" y="62"/>
                    </a:cubicBezTo>
                    <a:cubicBezTo>
                      <a:pt x="16" y="37"/>
                      <a:pt x="37" y="16"/>
                      <a:pt x="6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思源黑体 Light" panose="020B0300000000000000" pitchFamily="34" charset="-122"/>
                </a:endParaRPr>
              </a:p>
            </p:txBody>
          </p:sp>
          <p:sp>
            <p:nvSpPr>
              <p:cNvPr id="126" name="Freeform 95">
                <a:extLst>
                  <a:ext uri="{FF2B5EF4-FFF2-40B4-BE49-F238E27FC236}">
                    <a16:creationId xmlns:a16="http://schemas.microsoft.com/office/drawing/2014/main" id="{44B35AA0-A002-40EE-AC5C-F6F7F40BD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6138" y="1958976"/>
                <a:ext cx="817563" cy="477838"/>
              </a:xfrm>
              <a:custGeom>
                <a:avLst/>
                <a:gdLst>
                  <a:gd name="T0" fmla="*/ 214 w 215"/>
                  <a:gd name="T1" fmla="*/ 57 h 126"/>
                  <a:gd name="T2" fmla="*/ 144 w 215"/>
                  <a:gd name="T3" fmla="*/ 1 h 126"/>
                  <a:gd name="T4" fmla="*/ 135 w 215"/>
                  <a:gd name="T5" fmla="*/ 6 h 126"/>
                  <a:gd name="T6" fmla="*/ 108 w 215"/>
                  <a:gd name="T7" fmla="*/ 37 h 126"/>
                  <a:gd name="T8" fmla="*/ 81 w 215"/>
                  <a:gd name="T9" fmla="*/ 6 h 126"/>
                  <a:gd name="T10" fmla="*/ 71 w 215"/>
                  <a:gd name="T11" fmla="*/ 1 h 126"/>
                  <a:gd name="T12" fmla="*/ 2 w 215"/>
                  <a:gd name="T13" fmla="*/ 57 h 126"/>
                  <a:gd name="T14" fmla="*/ 2 w 215"/>
                  <a:gd name="T15" fmla="*/ 65 h 126"/>
                  <a:gd name="T16" fmla="*/ 108 w 215"/>
                  <a:gd name="T17" fmla="*/ 126 h 126"/>
                  <a:gd name="T18" fmla="*/ 214 w 215"/>
                  <a:gd name="T19" fmla="*/ 65 h 126"/>
                  <a:gd name="T20" fmla="*/ 214 w 215"/>
                  <a:gd name="T21" fmla="*/ 57 h 126"/>
                  <a:gd name="T22" fmla="*/ 146 w 215"/>
                  <a:gd name="T23" fmla="*/ 19 h 126"/>
                  <a:gd name="T24" fmla="*/ 159 w 215"/>
                  <a:gd name="T25" fmla="*/ 25 h 126"/>
                  <a:gd name="T26" fmla="*/ 131 w 215"/>
                  <a:gd name="T27" fmla="*/ 60 h 126"/>
                  <a:gd name="T28" fmla="*/ 127 w 215"/>
                  <a:gd name="T29" fmla="*/ 56 h 126"/>
                  <a:gd name="T30" fmla="*/ 118 w 215"/>
                  <a:gd name="T31" fmla="*/ 49 h 126"/>
                  <a:gd name="T32" fmla="*/ 146 w 215"/>
                  <a:gd name="T33" fmla="*/ 19 h 126"/>
                  <a:gd name="T34" fmla="*/ 97 w 215"/>
                  <a:gd name="T35" fmla="*/ 49 h 126"/>
                  <a:gd name="T36" fmla="*/ 88 w 215"/>
                  <a:gd name="T37" fmla="*/ 56 h 126"/>
                  <a:gd name="T38" fmla="*/ 84 w 215"/>
                  <a:gd name="T39" fmla="*/ 60 h 126"/>
                  <a:gd name="T40" fmla="*/ 57 w 215"/>
                  <a:gd name="T41" fmla="*/ 25 h 126"/>
                  <a:gd name="T42" fmla="*/ 70 w 215"/>
                  <a:gd name="T43" fmla="*/ 19 h 126"/>
                  <a:gd name="T44" fmla="*/ 97 w 215"/>
                  <a:gd name="T45" fmla="*/ 49 h 126"/>
                  <a:gd name="T46" fmla="*/ 113 w 215"/>
                  <a:gd name="T47" fmla="*/ 110 h 126"/>
                  <a:gd name="T48" fmla="*/ 113 w 215"/>
                  <a:gd name="T49" fmla="*/ 74 h 126"/>
                  <a:gd name="T50" fmla="*/ 108 w 215"/>
                  <a:gd name="T51" fmla="*/ 69 h 126"/>
                  <a:gd name="T52" fmla="*/ 102 w 215"/>
                  <a:gd name="T53" fmla="*/ 74 h 126"/>
                  <a:gd name="T54" fmla="*/ 102 w 215"/>
                  <a:gd name="T55" fmla="*/ 110 h 126"/>
                  <a:gd name="T56" fmla="*/ 18 w 215"/>
                  <a:gd name="T57" fmla="*/ 61 h 126"/>
                  <a:gd name="T58" fmla="*/ 48 w 215"/>
                  <a:gd name="T59" fmla="*/ 30 h 126"/>
                  <a:gd name="T60" fmla="*/ 81 w 215"/>
                  <a:gd name="T61" fmla="*/ 71 h 126"/>
                  <a:gd name="T62" fmla="*/ 87 w 215"/>
                  <a:gd name="T63" fmla="*/ 71 h 126"/>
                  <a:gd name="T64" fmla="*/ 95 w 215"/>
                  <a:gd name="T65" fmla="*/ 64 h 126"/>
                  <a:gd name="T66" fmla="*/ 108 w 215"/>
                  <a:gd name="T67" fmla="*/ 54 h 126"/>
                  <a:gd name="T68" fmla="*/ 120 w 215"/>
                  <a:gd name="T69" fmla="*/ 64 h 126"/>
                  <a:gd name="T70" fmla="*/ 128 w 215"/>
                  <a:gd name="T71" fmla="*/ 71 h 126"/>
                  <a:gd name="T72" fmla="*/ 131 w 215"/>
                  <a:gd name="T73" fmla="*/ 72 h 126"/>
                  <a:gd name="T74" fmla="*/ 135 w 215"/>
                  <a:gd name="T75" fmla="*/ 71 h 126"/>
                  <a:gd name="T76" fmla="*/ 168 w 215"/>
                  <a:gd name="T77" fmla="*/ 30 h 126"/>
                  <a:gd name="T78" fmla="*/ 197 w 215"/>
                  <a:gd name="T79" fmla="*/ 61 h 126"/>
                  <a:gd name="T80" fmla="*/ 113 w 215"/>
                  <a:gd name="T81" fmla="*/ 11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5" h="126">
                    <a:moveTo>
                      <a:pt x="214" y="57"/>
                    </a:moveTo>
                    <a:cubicBezTo>
                      <a:pt x="198" y="30"/>
                      <a:pt x="174" y="11"/>
                      <a:pt x="144" y="1"/>
                    </a:cubicBezTo>
                    <a:cubicBezTo>
                      <a:pt x="141" y="0"/>
                      <a:pt x="137" y="2"/>
                      <a:pt x="135" y="6"/>
                    </a:cubicBezTo>
                    <a:cubicBezTo>
                      <a:pt x="129" y="18"/>
                      <a:pt x="119" y="29"/>
                      <a:pt x="108" y="37"/>
                    </a:cubicBezTo>
                    <a:cubicBezTo>
                      <a:pt x="96" y="29"/>
                      <a:pt x="87" y="18"/>
                      <a:pt x="81" y="6"/>
                    </a:cubicBezTo>
                    <a:cubicBezTo>
                      <a:pt x="79" y="2"/>
                      <a:pt x="75" y="0"/>
                      <a:pt x="71" y="1"/>
                    </a:cubicBezTo>
                    <a:cubicBezTo>
                      <a:pt x="42" y="11"/>
                      <a:pt x="17" y="30"/>
                      <a:pt x="2" y="57"/>
                    </a:cubicBezTo>
                    <a:cubicBezTo>
                      <a:pt x="0" y="59"/>
                      <a:pt x="0" y="62"/>
                      <a:pt x="2" y="65"/>
                    </a:cubicBezTo>
                    <a:cubicBezTo>
                      <a:pt x="24" y="103"/>
                      <a:pt x="64" y="126"/>
                      <a:pt x="108" y="126"/>
                    </a:cubicBezTo>
                    <a:cubicBezTo>
                      <a:pt x="151" y="126"/>
                      <a:pt x="192" y="103"/>
                      <a:pt x="214" y="65"/>
                    </a:cubicBezTo>
                    <a:cubicBezTo>
                      <a:pt x="215" y="62"/>
                      <a:pt x="215" y="59"/>
                      <a:pt x="214" y="57"/>
                    </a:cubicBezTo>
                    <a:close/>
                    <a:moveTo>
                      <a:pt x="146" y="19"/>
                    </a:moveTo>
                    <a:cubicBezTo>
                      <a:pt x="150" y="21"/>
                      <a:pt x="155" y="23"/>
                      <a:pt x="159" y="25"/>
                    </a:cubicBezTo>
                    <a:cubicBezTo>
                      <a:pt x="152" y="36"/>
                      <a:pt x="143" y="50"/>
                      <a:pt x="131" y="60"/>
                    </a:cubicBezTo>
                    <a:cubicBezTo>
                      <a:pt x="130" y="59"/>
                      <a:pt x="129" y="58"/>
                      <a:pt x="127" y="56"/>
                    </a:cubicBezTo>
                    <a:cubicBezTo>
                      <a:pt x="124" y="54"/>
                      <a:pt x="121" y="51"/>
                      <a:pt x="118" y="49"/>
                    </a:cubicBezTo>
                    <a:cubicBezTo>
                      <a:pt x="130" y="41"/>
                      <a:pt x="139" y="31"/>
                      <a:pt x="146" y="19"/>
                    </a:cubicBezTo>
                    <a:close/>
                    <a:moveTo>
                      <a:pt x="97" y="49"/>
                    </a:moveTo>
                    <a:cubicBezTo>
                      <a:pt x="94" y="51"/>
                      <a:pt x="91" y="54"/>
                      <a:pt x="88" y="56"/>
                    </a:cubicBezTo>
                    <a:cubicBezTo>
                      <a:pt x="87" y="58"/>
                      <a:pt x="85" y="59"/>
                      <a:pt x="84" y="60"/>
                    </a:cubicBezTo>
                    <a:cubicBezTo>
                      <a:pt x="72" y="50"/>
                      <a:pt x="63" y="36"/>
                      <a:pt x="57" y="25"/>
                    </a:cubicBezTo>
                    <a:cubicBezTo>
                      <a:pt x="61" y="23"/>
                      <a:pt x="65" y="21"/>
                      <a:pt x="70" y="19"/>
                    </a:cubicBezTo>
                    <a:cubicBezTo>
                      <a:pt x="76" y="31"/>
                      <a:pt x="86" y="41"/>
                      <a:pt x="97" y="49"/>
                    </a:cubicBezTo>
                    <a:close/>
                    <a:moveTo>
                      <a:pt x="113" y="110"/>
                    </a:move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2"/>
                      <a:pt x="111" y="69"/>
                      <a:pt x="108" y="69"/>
                    </a:cubicBezTo>
                    <a:cubicBezTo>
                      <a:pt x="105" y="69"/>
                      <a:pt x="102" y="72"/>
                      <a:pt x="102" y="74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68" y="108"/>
                      <a:pt x="37" y="90"/>
                      <a:pt x="18" y="61"/>
                    </a:cubicBezTo>
                    <a:cubicBezTo>
                      <a:pt x="26" y="49"/>
                      <a:pt x="36" y="38"/>
                      <a:pt x="48" y="30"/>
                    </a:cubicBezTo>
                    <a:cubicBezTo>
                      <a:pt x="55" y="44"/>
                      <a:pt x="66" y="59"/>
                      <a:pt x="81" y="71"/>
                    </a:cubicBezTo>
                    <a:cubicBezTo>
                      <a:pt x="83" y="73"/>
                      <a:pt x="85" y="73"/>
                      <a:pt x="87" y="71"/>
                    </a:cubicBezTo>
                    <a:cubicBezTo>
                      <a:pt x="90" y="69"/>
                      <a:pt x="93" y="67"/>
                      <a:pt x="95" y="64"/>
                    </a:cubicBezTo>
                    <a:cubicBezTo>
                      <a:pt x="99" y="61"/>
                      <a:pt x="104" y="57"/>
                      <a:pt x="108" y="54"/>
                    </a:cubicBezTo>
                    <a:cubicBezTo>
                      <a:pt x="112" y="57"/>
                      <a:pt x="116" y="61"/>
                      <a:pt x="120" y="64"/>
                    </a:cubicBezTo>
                    <a:cubicBezTo>
                      <a:pt x="123" y="67"/>
                      <a:pt x="125" y="69"/>
                      <a:pt x="128" y="71"/>
                    </a:cubicBezTo>
                    <a:cubicBezTo>
                      <a:pt x="129" y="72"/>
                      <a:pt x="130" y="72"/>
                      <a:pt x="131" y="72"/>
                    </a:cubicBezTo>
                    <a:cubicBezTo>
                      <a:pt x="133" y="72"/>
                      <a:pt x="134" y="72"/>
                      <a:pt x="135" y="71"/>
                    </a:cubicBezTo>
                    <a:cubicBezTo>
                      <a:pt x="149" y="59"/>
                      <a:pt x="160" y="44"/>
                      <a:pt x="168" y="30"/>
                    </a:cubicBezTo>
                    <a:cubicBezTo>
                      <a:pt x="180" y="38"/>
                      <a:pt x="190" y="49"/>
                      <a:pt x="197" y="61"/>
                    </a:cubicBezTo>
                    <a:cubicBezTo>
                      <a:pt x="179" y="90"/>
                      <a:pt x="147" y="108"/>
                      <a:pt x="113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 dirty="0">
                  <a:latin typeface="思源黑体 Light" panose="020B0300000000000000" pitchFamily="34" charset="-122"/>
                </a:endParaRPr>
              </a:p>
            </p:txBody>
          </p:sp>
        </p:grp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F03262CF-AFB5-4EA6-B1A4-21719A5B4E77}"/>
                </a:ext>
              </a:extLst>
            </p:cNvPr>
            <p:cNvSpPr/>
            <p:nvPr/>
          </p:nvSpPr>
          <p:spPr>
            <a:xfrm>
              <a:off x="5528751" y="1912151"/>
              <a:ext cx="2630505" cy="340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名师名教辅导课程。</a:t>
              </a: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A5F05EF8-F128-48BD-AB59-074AC7B07EC7}"/>
                </a:ext>
              </a:extLst>
            </p:cNvPr>
            <p:cNvSpPr/>
            <p:nvPr/>
          </p:nvSpPr>
          <p:spPr>
            <a:xfrm>
              <a:off x="5528750" y="1632522"/>
              <a:ext cx="3088442" cy="360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跨考、海文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2</a:t>
              </a: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套考研辅导课程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A477465-98CD-4903-86E3-C02977F59557}"/>
                </a:ext>
              </a:extLst>
            </p:cNvPr>
            <p:cNvGrpSpPr/>
            <p:nvPr/>
          </p:nvGrpSpPr>
          <p:grpSpPr>
            <a:xfrm>
              <a:off x="6048363" y="2682962"/>
              <a:ext cx="5060540" cy="1130052"/>
              <a:chOff x="6048363" y="2682962"/>
              <a:chExt cx="5060540" cy="1130052"/>
            </a:xfrm>
          </p:grpSpPr>
          <p:sp>
            <p:nvSpPr>
              <p:cNvPr id="110" name="任意多边形 11">
                <a:extLst>
                  <a:ext uri="{FF2B5EF4-FFF2-40B4-BE49-F238E27FC236}">
                    <a16:creationId xmlns:a16="http://schemas.microsoft.com/office/drawing/2014/main" id="{684188A1-E0C2-4059-891D-E721D74FE51D}"/>
                  </a:ext>
                </a:extLst>
              </p:cNvPr>
              <p:cNvSpPr/>
              <p:nvPr/>
            </p:nvSpPr>
            <p:spPr>
              <a:xfrm flipH="1">
                <a:off x="6048363" y="2682962"/>
                <a:ext cx="5060540" cy="1130052"/>
              </a:xfrm>
              <a:custGeom>
                <a:avLst/>
                <a:gdLst>
                  <a:gd name="connsiteX0" fmla="*/ 5061858 w 5061858"/>
                  <a:gd name="connsiteY0" fmla="*/ 0 h 1130346"/>
                  <a:gd name="connsiteX1" fmla="*/ 565173 w 5061858"/>
                  <a:gd name="connsiteY1" fmla="*/ 0 h 1130346"/>
                  <a:gd name="connsiteX2" fmla="*/ 562794 w 5061858"/>
                  <a:gd name="connsiteY2" fmla="*/ 0 h 1130346"/>
                  <a:gd name="connsiteX3" fmla="*/ 562794 w 5061858"/>
                  <a:gd name="connsiteY3" fmla="*/ 240 h 1130346"/>
                  <a:gd name="connsiteX4" fmla="*/ 451271 w 5061858"/>
                  <a:gd name="connsiteY4" fmla="*/ 11482 h 1130346"/>
                  <a:gd name="connsiteX5" fmla="*/ 0 w 5061858"/>
                  <a:gd name="connsiteY5" fmla="*/ 565173 h 1130346"/>
                  <a:gd name="connsiteX6" fmla="*/ 451271 w 5061858"/>
                  <a:gd name="connsiteY6" fmla="*/ 1118864 h 1130346"/>
                  <a:gd name="connsiteX7" fmla="*/ 562794 w 5061858"/>
                  <a:gd name="connsiteY7" fmla="*/ 1130106 h 1130346"/>
                  <a:gd name="connsiteX8" fmla="*/ 562794 w 5061858"/>
                  <a:gd name="connsiteY8" fmla="*/ 1130345 h 1130346"/>
                  <a:gd name="connsiteX9" fmla="*/ 565163 w 5061858"/>
                  <a:gd name="connsiteY9" fmla="*/ 1130345 h 1130346"/>
                  <a:gd name="connsiteX10" fmla="*/ 565173 w 5061858"/>
                  <a:gd name="connsiteY10" fmla="*/ 1130346 h 1130346"/>
                  <a:gd name="connsiteX11" fmla="*/ 565183 w 5061858"/>
                  <a:gd name="connsiteY11" fmla="*/ 1130345 h 1130346"/>
                  <a:gd name="connsiteX12" fmla="*/ 5061858 w 5061858"/>
                  <a:gd name="connsiteY12" fmla="*/ 1130345 h 113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61858" h="1130346">
                    <a:moveTo>
                      <a:pt x="5061858" y="0"/>
                    </a:moveTo>
                    <a:lnTo>
                      <a:pt x="565173" y="0"/>
                    </a:lnTo>
                    <a:lnTo>
                      <a:pt x="562794" y="0"/>
                    </a:lnTo>
                    <a:lnTo>
                      <a:pt x="562794" y="240"/>
                    </a:lnTo>
                    <a:lnTo>
                      <a:pt x="451271" y="11482"/>
                    </a:lnTo>
                    <a:cubicBezTo>
                      <a:pt x="193731" y="64183"/>
                      <a:pt x="0" y="292054"/>
                      <a:pt x="0" y="565173"/>
                    </a:cubicBezTo>
                    <a:cubicBezTo>
                      <a:pt x="0" y="838292"/>
                      <a:pt x="193731" y="1066163"/>
                      <a:pt x="451271" y="1118864"/>
                    </a:cubicBezTo>
                    <a:lnTo>
                      <a:pt x="562794" y="1130106"/>
                    </a:lnTo>
                    <a:lnTo>
                      <a:pt x="562794" y="1130345"/>
                    </a:lnTo>
                    <a:lnTo>
                      <a:pt x="565163" y="1130345"/>
                    </a:lnTo>
                    <a:lnTo>
                      <a:pt x="565173" y="1130346"/>
                    </a:lnTo>
                    <a:lnTo>
                      <a:pt x="565183" y="1130345"/>
                    </a:lnTo>
                    <a:lnTo>
                      <a:pt x="5061858" y="1130345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600" dirty="0">
                  <a:latin typeface="思源黑体 Light" panose="020B0300000000000000" pitchFamily="34" charset="-122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E6490C75-B895-4B73-8D57-98751B7903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26118" y="2779874"/>
                <a:ext cx="885303" cy="957750"/>
              </a:xfrm>
              <a:prstGeom prst="ellipse">
                <a:avLst/>
              </a:prstGeom>
              <a:solidFill>
                <a:srgbClr val="00B050"/>
              </a:solidFill>
              <a:ln w="38100">
                <a:noFill/>
              </a:ln>
              <a:effectLst>
                <a:outerShdw blurRad="1270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596481"/>
                  </a:solidFill>
                  <a:latin typeface="DIN-BoldItalic" pitchFamily="50" charset="0"/>
                </a:endParaRPr>
              </a:p>
            </p:txBody>
          </p:sp>
          <p:sp>
            <p:nvSpPr>
              <p:cNvPr id="112" name="文本框 114">
                <a:extLst>
                  <a:ext uri="{FF2B5EF4-FFF2-40B4-BE49-F238E27FC236}">
                    <a16:creationId xmlns:a16="http://schemas.microsoft.com/office/drawing/2014/main" id="{5AABBA48-28A7-4862-A8A6-FB2EF273BEDF}"/>
                  </a:ext>
                </a:extLst>
              </p:cNvPr>
              <p:cNvSpPr txBox="1"/>
              <p:nvPr/>
            </p:nvSpPr>
            <p:spPr>
              <a:xfrm>
                <a:off x="10236987" y="3063917"/>
                <a:ext cx="673032" cy="36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300" dirty="0">
                    <a:solidFill>
                      <a:schemeClr val="bg1"/>
                    </a:solidFill>
                    <a:latin typeface="Impact MT Std" pitchFamily="34" charset="0"/>
                    <a:ea typeface="思源黑体" panose="020B0500000000000000" pitchFamily="34" charset="-122"/>
                    <a:cs typeface="Arial Unicode MS" panose="020B0604020202020204" pitchFamily="34" charset="-122"/>
                  </a:rPr>
                  <a:t>真题</a:t>
                </a:r>
              </a:p>
            </p:txBody>
          </p: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DCCEB0C2-873B-47FD-A826-82BD804D05A3}"/>
                  </a:ext>
                </a:extLst>
              </p:cNvPr>
              <p:cNvGrpSpPr/>
              <p:nvPr/>
            </p:nvGrpSpPr>
            <p:grpSpPr>
              <a:xfrm>
                <a:off x="9356133" y="3186887"/>
                <a:ext cx="384975" cy="317669"/>
                <a:chOff x="2778125" y="844550"/>
                <a:chExt cx="971550" cy="801688"/>
              </a:xfrm>
              <a:solidFill>
                <a:srgbClr val="596481"/>
              </a:solidFill>
            </p:grpSpPr>
            <p:sp>
              <p:nvSpPr>
                <p:cNvPr id="121" name="Freeform 32">
                  <a:extLst>
                    <a:ext uri="{FF2B5EF4-FFF2-40B4-BE49-F238E27FC236}">
                      <a16:creationId xmlns:a16="http://schemas.microsoft.com/office/drawing/2014/main" id="{664DADCA-2566-4863-A29E-DC121EB446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1338" y="1498600"/>
                  <a:ext cx="365125" cy="147638"/>
                </a:xfrm>
                <a:custGeom>
                  <a:avLst/>
                  <a:gdLst>
                    <a:gd name="T0" fmla="*/ 88 w 96"/>
                    <a:gd name="T1" fmla="*/ 23 h 39"/>
                    <a:gd name="T2" fmla="*/ 56 w 96"/>
                    <a:gd name="T3" fmla="*/ 23 h 39"/>
                    <a:gd name="T4" fmla="*/ 56 w 96"/>
                    <a:gd name="T5" fmla="*/ 8 h 39"/>
                    <a:gd name="T6" fmla="*/ 48 w 96"/>
                    <a:gd name="T7" fmla="*/ 0 h 39"/>
                    <a:gd name="T8" fmla="*/ 40 w 96"/>
                    <a:gd name="T9" fmla="*/ 8 h 39"/>
                    <a:gd name="T10" fmla="*/ 40 w 96"/>
                    <a:gd name="T11" fmla="*/ 23 h 39"/>
                    <a:gd name="T12" fmla="*/ 8 w 96"/>
                    <a:gd name="T13" fmla="*/ 23 h 39"/>
                    <a:gd name="T14" fmla="*/ 0 w 96"/>
                    <a:gd name="T15" fmla="*/ 31 h 39"/>
                    <a:gd name="T16" fmla="*/ 8 w 96"/>
                    <a:gd name="T17" fmla="*/ 39 h 39"/>
                    <a:gd name="T18" fmla="*/ 88 w 96"/>
                    <a:gd name="T19" fmla="*/ 39 h 39"/>
                    <a:gd name="T20" fmla="*/ 96 w 96"/>
                    <a:gd name="T21" fmla="*/ 31 h 39"/>
                    <a:gd name="T22" fmla="*/ 88 w 96"/>
                    <a:gd name="T23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" h="39">
                      <a:moveTo>
                        <a:pt x="88" y="23"/>
                      </a:move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6" y="4"/>
                        <a:pt x="53" y="0"/>
                        <a:pt x="48" y="0"/>
                      </a:cubicBezTo>
                      <a:cubicBezTo>
                        <a:pt x="44" y="0"/>
                        <a:pt x="40" y="4"/>
                        <a:pt x="40" y="8"/>
                      </a:cubicBezTo>
                      <a:cubicBezTo>
                        <a:pt x="40" y="23"/>
                        <a:pt x="40" y="23"/>
                        <a:pt x="40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3" y="23"/>
                        <a:pt x="0" y="26"/>
                        <a:pt x="0" y="31"/>
                      </a:cubicBezTo>
                      <a:cubicBezTo>
                        <a:pt x="0" y="35"/>
                        <a:pt x="3" y="39"/>
                        <a:pt x="8" y="39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93" y="39"/>
                        <a:pt x="96" y="35"/>
                        <a:pt x="96" y="31"/>
                      </a:cubicBezTo>
                      <a:cubicBezTo>
                        <a:pt x="96" y="26"/>
                        <a:pt x="93" y="23"/>
                        <a:pt x="88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 dirty="0">
                    <a:latin typeface="思源黑体 Light" panose="020B0300000000000000" pitchFamily="34" charset="-122"/>
                  </a:endParaRPr>
                </a:p>
              </p:txBody>
            </p:sp>
            <p:sp>
              <p:nvSpPr>
                <p:cNvPr id="122" name="Freeform 33">
                  <a:extLst>
                    <a:ext uri="{FF2B5EF4-FFF2-40B4-BE49-F238E27FC236}">
                      <a16:creationId xmlns:a16="http://schemas.microsoft.com/office/drawing/2014/main" id="{33394AEA-A497-45B7-BC51-DE8627CBFD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78125" y="844550"/>
                  <a:ext cx="971550" cy="615950"/>
                </a:xfrm>
                <a:custGeom>
                  <a:avLst/>
                  <a:gdLst>
                    <a:gd name="T0" fmla="*/ 240 w 256"/>
                    <a:gd name="T1" fmla="*/ 0 h 162"/>
                    <a:gd name="T2" fmla="*/ 16 w 256"/>
                    <a:gd name="T3" fmla="*/ 0 h 162"/>
                    <a:gd name="T4" fmla="*/ 0 w 256"/>
                    <a:gd name="T5" fmla="*/ 16 h 162"/>
                    <a:gd name="T6" fmla="*/ 0 w 256"/>
                    <a:gd name="T7" fmla="*/ 146 h 162"/>
                    <a:gd name="T8" fmla="*/ 16 w 256"/>
                    <a:gd name="T9" fmla="*/ 162 h 162"/>
                    <a:gd name="T10" fmla="*/ 240 w 256"/>
                    <a:gd name="T11" fmla="*/ 162 h 162"/>
                    <a:gd name="T12" fmla="*/ 256 w 256"/>
                    <a:gd name="T13" fmla="*/ 146 h 162"/>
                    <a:gd name="T14" fmla="*/ 256 w 256"/>
                    <a:gd name="T15" fmla="*/ 16 h 162"/>
                    <a:gd name="T16" fmla="*/ 240 w 256"/>
                    <a:gd name="T17" fmla="*/ 0 h 162"/>
                    <a:gd name="T18" fmla="*/ 16 w 256"/>
                    <a:gd name="T19" fmla="*/ 146 h 162"/>
                    <a:gd name="T20" fmla="*/ 16 w 256"/>
                    <a:gd name="T21" fmla="*/ 134 h 162"/>
                    <a:gd name="T22" fmla="*/ 169 w 256"/>
                    <a:gd name="T23" fmla="*/ 134 h 162"/>
                    <a:gd name="T24" fmla="*/ 175 w 256"/>
                    <a:gd name="T25" fmla="*/ 129 h 162"/>
                    <a:gd name="T26" fmla="*/ 169 w 256"/>
                    <a:gd name="T27" fmla="*/ 123 h 162"/>
                    <a:gd name="T28" fmla="*/ 16 w 256"/>
                    <a:gd name="T29" fmla="*/ 123 h 162"/>
                    <a:gd name="T30" fmla="*/ 16 w 256"/>
                    <a:gd name="T31" fmla="*/ 16 h 162"/>
                    <a:gd name="T32" fmla="*/ 240 w 256"/>
                    <a:gd name="T33" fmla="*/ 16 h 162"/>
                    <a:gd name="T34" fmla="*/ 240 w 256"/>
                    <a:gd name="T35" fmla="*/ 123 h 162"/>
                    <a:gd name="T36" fmla="*/ 202 w 256"/>
                    <a:gd name="T37" fmla="*/ 123 h 162"/>
                    <a:gd name="T38" fmla="*/ 197 w 256"/>
                    <a:gd name="T39" fmla="*/ 129 h 162"/>
                    <a:gd name="T40" fmla="*/ 202 w 256"/>
                    <a:gd name="T41" fmla="*/ 134 h 162"/>
                    <a:gd name="T42" fmla="*/ 240 w 256"/>
                    <a:gd name="T43" fmla="*/ 134 h 162"/>
                    <a:gd name="T44" fmla="*/ 240 w 256"/>
                    <a:gd name="T45" fmla="*/ 146 h 162"/>
                    <a:gd name="T46" fmla="*/ 16 w 256"/>
                    <a:gd name="T47" fmla="*/ 146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6" h="162">
                      <a:moveTo>
                        <a:pt x="24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54"/>
                        <a:pt x="7" y="162"/>
                        <a:pt x="16" y="162"/>
                      </a:cubicBezTo>
                      <a:cubicBezTo>
                        <a:pt x="240" y="162"/>
                        <a:pt x="240" y="162"/>
                        <a:pt x="240" y="162"/>
                      </a:cubicBezTo>
                      <a:cubicBezTo>
                        <a:pt x="249" y="162"/>
                        <a:pt x="256" y="154"/>
                        <a:pt x="256" y="146"/>
                      </a:cubicBezTo>
                      <a:cubicBezTo>
                        <a:pt x="256" y="16"/>
                        <a:pt x="256" y="16"/>
                        <a:pt x="256" y="16"/>
                      </a:cubicBezTo>
                      <a:cubicBezTo>
                        <a:pt x="256" y="7"/>
                        <a:pt x="249" y="0"/>
                        <a:pt x="240" y="0"/>
                      </a:cubicBezTo>
                      <a:close/>
                      <a:moveTo>
                        <a:pt x="16" y="146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72" y="134"/>
                        <a:pt x="175" y="132"/>
                        <a:pt x="175" y="129"/>
                      </a:cubicBezTo>
                      <a:cubicBezTo>
                        <a:pt x="175" y="126"/>
                        <a:pt x="172" y="123"/>
                        <a:pt x="169" y="123"/>
                      </a:cubicBezTo>
                      <a:cubicBezTo>
                        <a:pt x="16" y="123"/>
                        <a:pt x="16" y="123"/>
                        <a:pt x="16" y="123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240" y="16"/>
                        <a:pt x="240" y="16"/>
                        <a:pt x="240" y="16"/>
                      </a:cubicBezTo>
                      <a:cubicBezTo>
                        <a:pt x="240" y="123"/>
                        <a:pt x="240" y="123"/>
                        <a:pt x="240" y="123"/>
                      </a:cubicBezTo>
                      <a:cubicBezTo>
                        <a:pt x="202" y="123"/>
                        <a:pt x="202" y="123"/>
                        <a:pt x="202" y="123"/>
                      </a:cubicBezTo>
                      <a:cubicBezTo>
                        <a:pt x="199" y="123"/>
                        <a:pt x="197" y="126"/>
                        <a:pt x="197" y="129"/>
                      </a:cubicBezTo>
                      <a:cubicBezTo>
                        <a:pt x="197" y="132"/>
                        <a:pt x="199" y="134"/>
                        <a:pt x="202" y="134"/>
                      </a:cubicBezTo>
                      <a:cubicBezTo>
                        <a:pt x="240" y="134"/>
                        <a:pt x="240" y="134"/>
                        <a:pt x="240" y="134"/>
                      </a:cubicBezTo>
                      <a:cubicBezTo>
                        <a:pt x="240" y="146"/>
                        <a:pt x="240" y="146"/>
                        <a:pt x="240" y="146"/>
                      </a:cubicBezTo>
                      <a:lnTo>
                        <a:pt x="16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 dirty="0">
                    <a:latin typeface="思源黑体 Light" panose="020B0300000000000000" pitchFamily="34" charset="-122"/>
                  </a:endParaRPr>
                </a:p>
              </p:txBody>
            </p:sp>
          </p:grp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97251917-F99B-444A-A9AE-FAE72FC5713E}"/>
                  </a:ext>
                </a:extLst>
              </p:cNvPr>
              <p:cNvSpPr/>
              <p:nvPr/>
            </p:nvSpPr>
            <p:spPr>
              <a:xfrm>
                <a:off x="6228424" y="3171162"/>
                <a:ext cx="2697390" cy="340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标准试卷、专题试卷、动态试卷</a:t>
                </a:r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2EC4FF68-7944-4C8D-906C-525556633A81}"/>
                  </a:ext>
                </a:extLst>
              </p:cNvPr>
              <p:cNvSpPr/>
              <p:nvPr/>
            </p:nvSpPr>
            <p:spPr>
              <a:xfrm>
                <a:off x="6228423" y="2891535"/>
                <a:ext cx="2614111" cy="36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历年考研真题</a:t>
                </a:r>
              </a:p>
            </p:txBody>
          </p:sp>
        </p:grp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019C5D70-87C0-4E39-A0CE-D1D8690D835B}"/>
                </a:ext>
              </a:extLst>
            </p:cNvPr>
            <p:cNvSpPr/>
            <p:nvPr/>
          </p:nvSpPr>
          <p:spPr>
            <a:xfrm>
              <a:off x="5489860" y="4407368"/>
              <a:ext cx="2697390" cy="340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多种题型试题</a:t>
              </a: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0B7BF905-DE1F-4805-B651-4D0D943E2179}"/>
                </a:ext>
              </a:extLst>
            </p:cNvPr>
            <p:cNvSpPr/>
            <p:nvPr/>
          </p:nvSpPr>
          <p:spPr>
            <a:xfrm>
              <a:off x="5489860" y="4127740"/>
              <a:ext cx="3201648" cy="360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标准型、专题类模拟试卷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7093591E-DCE1-41E8-BDA3-B3C2DC6CE6D6}"/>
                </a:ext>
              </a:extLst>
            </p:cNvPr>
            <p:cNvGrpSpPr/>
            <p:nvPr/>
          </p:nvGrpSpPr>
          <p:grpSpPr>
            <a:xfrm>
              <a:off x="6048363" y="5130596"/>
              <a:ext cx="5060540" cy="1130052"/>
              <a:chOff x="6048363" y="2682962"/>
              <a:chExt cx="5060540" cy="1130052"/>
            </a:xfrm>
          </p:grpSpPr>
          <p:sp>
            <p:nvSpPr>
              <p:cNvPr id="34" name="任意多边形 11">
                <a:extLst>
                  <a:ext uri="{FF2B5EF4-FFF2-40B4-BE49-F238E27FC236}">
                    <a16:creationId xmlns:a16="http://schemas.microsoft.com/office/drawing/2014/main" id="{8E684AB2-643A-4367-8A07-065EA5A69A8D}"/>
                  </a:ext>
                </a:extLst>
              </p:cNvPr>
              <p:cNvSpPr/>
              <p:nvPr/>
            </p:nvSpPr>
            <p:spPr>
              <a:xfrm flipH="1">
                <a:off x="6048363" y="2682962"/>
                <a:ext cx="5060540" cy="1130052"/>
              </a:xfrm>
              <a:custGeom>
                <a:avLst/>
                <a:gdLst>
                  <a:gd name="connsiteX0" fmla="*/ 5061858 w 5061858"/>
                  <a:gd name="connsiteY0" fmla="*/ 0 h 1130346"/>
                  <a:gd name="connsiteX1" fmla="*/ 565173 w 5061858"/>
                  <a:gd name="connsiteY1" fmla="*/ 0 h 1130346"/>
                  <a:gd name="connsiteX2" fmla="*/ 562794 w 5061858"/>
                  <a:gd name="connsiteY2" fmla="*/ 0 h 1130346"/>
                  <a:gd name="connsiteX3" fmla="*/ 562794 w 5061858"/>
                  <a:gd name="connsiteY3" fmla="*/ 240 h 1130346"/>
                  <a:gd name="connsiteX4" fmla="*/ 451271 w 5061858"/>
                  <a:gd name="connsiteY4" fmla="*/ 11482 h 1130346"/>
                  <a:gd name="connsiteX5" fmla="*/ 0 w 5061858"/>
                  <a:gd name="connsiteY5" fmla="*/ 565173 h 1130346"/>
                  <a:gd name="connsiteX6" fmla="*/ 451271 w 5061858"/>
                  <a:gd name="connsiteY6" fmla="*/ 1118864 h 1130346"/>
                  <a:gd name="connsiteX7" fmla="*/ 562794 w 5061858"/>
                  <a:gd name="connsiteY7" fmla="*/ 1130106 h 1130346"/>
                  <a:gd name="connsiteX8" fmla="*/ 562794 w 5061858"/>
                  <a:gd name="connsiteY8" fmla="*/ 1130345 h 1130346"/>
                  <a:gd name="connsiteX9" fmla="*/ 565163 w 5061858"/>
                  <a:gd name="connsiteY9" fmla="*/ 1130345 h 1130346"/>
                  <a:gd name="connsiteX10" fmla="*/ 565173 w 5061858"/>
                  <a:gd name="connsiteY10" fmla="*/ 1130346 h 1130346"/>
                  <a:gd name="connsiteX11" fmla="*/ 565183 w 5061858"/>
                  <a:gd name="connsiteY11" fmla="*/ 1130345 h 1130346"/>
                  <a:gd name="connsiteX12" fmla="*/ 5061858 w 5061858"/>
                  <a:gd name="connsiteY12" fmla="*/ 1130345 h 113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61858" h="1130346">
                    <a:moveTo>
                      <a:pt x="5061858" y="0"/>
                    </a:moveTo>
                    <a:lnTo>
                      <a:pt x="565173" y="0"/>
                    </a:lnTo>
                    <a:lnTo>
                      <a:pt x="562794" y="0"/>
                    </a:lnTo>
                    <a:lnTo>
                      <a:pt x="562794" y="240"/>
                    </a:lnTo>
                    <a:lnTo>
                      <a:pt x="451271" y="11482"/>
                    </a:lnTo>
                    <a:cubicBezTo>
                      <a:pt x="193731" y="64183"/>
                      <a:pt x="0" y="292054"/>
                      <a:pt x="0" y="565173"/>
                    </a:cubicBezTo>
                    <a:cubicBezTo>
                      <a:pt x="0" y="838292"/>
                      <a:pt x="193731" y="1066163"/>
                      <a:pt x="451271" y="1118864"/>
                    </a:cubicBezTo>
                    <a:lnTo>
                      <a:pt x="562794" y="1130106"/>
                    </a:lnTo>
                    <a:lnTo>
                      <a:pt x="562794" y="1130345"/>
                    </a:lnTo>
                    <a:lnTo>
                      <a:pt x="565163" y="1130345"/>
                    </a:lnTo>
                    <a:lnTo>
                      <a:pt x="565173" y="1130346"/>
                    </a:lnTo>
                    <a:lnTo>
                      <a:pt x="565183" y="1130345"/>
                    </a:lnTo>
                    <a:lnTo>
                      <a:pt x="5061858" y="1130345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600" dirty="0">
                  <a:latin typeface="思源黑体 Light" panose="020B0300000000000000" pitchFamily="34" charset="-122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409A6749-67A6-4592-8D67-FC2F4A082C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26118" y="2779874"/>
                <a:ext cx="885303" cy="957750"/>
              </a:xfrm>
              <a:prstGeom prst="ellipse">
                <a:avLst/>
              </a:prstGeom>
              <a:solidFill>
                <a:srgbClr val="00B050"/>
              </a:solidFill>
              <a:ln w="38100">
                <a:noFill/>
              </a:ln>
              <a:effectLst>
                <a:outerShdw blurRad="1270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rgbClr val="596481"/>
                  </a:solidFill>
                  <a:latin typeface="DIN-BoldItalic" pitchFamily="50" charset="0"/>
                </a:endParaRPr>
              </a:p>
            </p:txBody>
          </p:sp>
          <p:sp>
            <p:nvSpPr>
              <p:cNvPr id="36" name="文本框 114">
                <a:extLst>
                  <a:ext uri="{FF2B5EF4-FFF2-40B4-BE49-F238E27FC236}">
                    <a16:creationId xmlns:a16="http://schemas.microsoft.com/office/drawing/2014/main" id="{DACC622A-9214-4F11-B62F-638C31D8CFEF}"/>
                  </a:ext>
                </a:extLst>
              </p:cNvPr>
              <p:cNvSpPr txBox="1"/>
              <p:nvPr/>
            </p:nvSpPr>
            <p:spPr>
              <a:xfrm>
                <a:off x="10132212" y="3063917"/>
                <a:ext cx="909427" cy="36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300" dirty="0">
                    <a:solidFill>
                      <a:schemeClr val="bg1"/>
                    </a:solidFill>
                    <a:latin typeface="Impact MT Std" pitchFamily="34" charset="0"/>
                    <a:ea typeface="思源黑体" panose="020B0500000000000000" pitchFamily="34" charset="-122"/>
                    <a:cs typeface="Arial Unicode MS" panose="020B0604020202020204" pitchFamily="34" charset="-122"/>
                  </a:rPr>
                  <a:t>直播课</a:t>
                </a:r>
              </a:p>
            </p:txBody>
          </p: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D9DB7DA1-DF89-4D82-AB78-6E87B46C8BA1}"/>
                  </a:ext>
                </a:extLst>
              </p:cNvPr>
              <p:cNvGrpSpPr/>
              <p:nvPr/>
            </p:nvGrpSpPr>
            <p:grpSpPr>
              <a:xfrm>
                <a:off x="9356133" y="3186887"/>
                <a:ext cx="384975" cy="317669"/>
                <a:chOff x="2778125" y="844550"/>
                <a:chExt cx="971550" cy="801688"/>
              </a:xfrm>
              <a:solidFill>
                <a:srgbClr val="596481"/>
              </a:solidFill>
            </p:grpSpPr>
            <p:sp>
              <p:nvSpPr>
                <p:cNvPr id="40" name="Freeform 32">
                  <a:extLst>
                    <a:ext uri="{FF2B5EF4-FFF2-40B4-BE49-F238E27FC236}">
                      <a16:creationId xmlns:a16="http://schemas.microsoft.com/office/drawing/2014/main" id="{54463D26-2030-4804-B221-2BCD396A0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1338" y="1498600"/>
                  <a:ext cx="365125" cy="147638"/>
                </a:xfrm>
                <a:custGeom>
                  <a:avLst/>
                  <a:gdLst>
                    <a:gd name="T0" fmla="*/ 88 w 96"/>
                    <a:gd name="T1" fmla="*/ 23 h 39"/>
                    <a:gd name="T2" fmla="*/ 56 w 96"/>
                    <a:gd name="T3" fmla="*/ 23 h 39"/>
                    <a:gd name="T4" fmla="*/ 56 w 96"/>
                    <a:gd name="T5" fmla="*/ 8 h 39"/>
                    <a:gd name="T6" fmla="*/ 48 w 96"/>
                    <a:gd name="T7" fmla="*/ 0 h 39"/>
                    <a:gd name="T8" fmla="*/ 40 w 96"/>
                    <a:gd name="T9" fmla="*/ 8 h 39"/>
                    <a:gd name="T10" fmla="*/ 40 w 96"/>
                    <a:gd name="T11" fmla="*/ 23 h 39"/>
                    <a:gd name="T12" fmla="*/ 8 w 96"/>
                    <a:gd name="T13" fmla="*/ 23 h 39"/>
                    <a:gd name="T14" fmla="*/ 0 w 96"/>
                    <a:gd name="T15" fmla="*/ 31 h 39"/>
                    <a:gd name="T16" fmla="*/ 8 w 96"/>
                    <a:gd name="T17" fmla="*/ 39 h 39"/>
                    <a:gd name="T18" fmla="*/ 88 w 96"/>
                    <a:gd name="T19" fmla="*/ 39 h 39"/>
                    <a:gd name="T20" fmla="*/ 96 w 96"/>
                    <a:gd name="T21" fmla="*/ 31 h 39"/>
                    <a:gd name="T22" fmla="*/ 88 w 96"/>
                    <a:gd name="T23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" h="39">
                      <a:moveTo>
                        <a:pt x="88" y="23"/>
                      </a:move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6" y="4"/>
                        <a:pt x="53" y="0"/>
                        <a:pt x="48" y="0"/>
                      </a:cubicBezTo>
                      <a:cubicBezTo>
                        <a:pt x="44" y="0"/>
                        <a:pt x="40" y="4"/>
                        <a:pt x="40" y="8"/>
                      </a:cubicBezTo>
                      <a:cubicBezTo>
                        <a:pt x="40" y="23"/>
                        <a:pt x="40" y="23"/>
                        <a:pt x="40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3" y="23"/>
                        <a:pt x="0" y="26"/>
                        <a:pt x="0" y="31"/>
                      </a:cubicBezTo>
                      <a:cubicBezTo>
                        <a:pt x="0" y="35"/>
                        <a:pt x="3" y="39"/>
                        <a:pt x="8" y="39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93" y="39"/>
                        <a:pt x="96" y="35"/>
                        <a:pt x="96" y="31"/>
                      </a:cubicBezTo>
                      <a:cubicBezTo>
                        <a:pt x="96" y="26"/>
                        <a:pt x="93" y="23"/>
                        <a:pt x="88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 dirty="0">
                    <a:latin typeface="思源黑体 Light" panose="020B0300000000000000" pitchFamily="34" charset="-122"/>
                  </a:endParaRPr>
                </a:p>
              </p:txBody>
            </p:sp>
            <p:sp>
              <p:nvSpPr>
                <p:cNvPr id="41" name="Freeform 33">
                  <a:extLst>
                    <a:ext uri="{FF2B5EF4-FFF2-40B4-BE49-F238E27FC236}">
                      <a16:creationId xmlns:a16="http://schemas.microsoft.com/office/drawing/2014/main" id="{2D53C798-8FC2-473D-9067-41829C924E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78125" y="844550"/>
                  <a:ext cx="971550" cy="615950"/>
                </a:xfrm>
                <a:custGeom>
                  <a:avLst/>
                  <a:gdLst>
                    <a:gd name="T0" fmla="*/ 240 w 256"/>
                    <a:gd name="T1" fmla="*/ 0 h 162"/>
                    <a:gd name="T2" fmla="*/ 16 w 256"/>
                    <a:gd name="T3" fmla="*/ 0 h 162"/>
                    <a:gd name="T4" fmla="*/ 0 w 256"/>
                    <a:gd name="T5" fmla="*/ 16 h 162"/>
                    <a:gd name="T6" fmla="*/ 0 w 256"/>
                    <a:gd name="T7" fmla="*/ 146 h 162"/>
                    <a:gd name="T8" fmla="*/ 16 w 256"/>
                    <a:gd name="T9" fmla="*/ 162 h 162"/>
                    <a:gd name="T10" fmla="*/ 240 w 256"/>
                    <a:gd name="T11" fmla="*/ 162 h 162"/>
                    <a:gd name="T12" fmla="*/ 256 w 256"/>
                    <a:gd name="T13" fmla="*/ 146 h 162"/>
                    <a:gd name="T14" fmla="*/ 256 w 256"/>
                    <a:gd name="T15" fmla="*/ 16 h 162"/>
                    <a:gd name="T16" fmla="*/ 240 w 256"/>
                    <a:gd name="T17" fmla="*/ 0 h 162"/>
                    <a:gd name="T18" fmla="*/ 16 w 256"/>
                    <a:gd name="T19" fmla="*/ 146 h 162"/>
                    <a:gd name="T20" fmla="*/ 16 w 256"/>
                    <a:gd name="T21" fmla="*/ 134 h 162"/>
                    <a:gd name="T22" fmla="*/ 169 w 256"/>
                    <a:gd name="T23" fmla="*/ 134 h 162"/>
                    <a:gd name="T24" fmla="*/ 175 w 256"/>
                    <a:gd name="T25" fmla="*/ 129 h 162"/>
                    <a:gd name="T26" fmla="*/ 169 w 256"/>
                    <a:gd name="T27" fmla="*/ 123 h 162"/>
                    <a:gd name="T28" fmla="*/ 16 w 256"/>
                    <a:gd name="T29" fmla="*/ 123 h 162"/>
                    <a:gd name="T30" fmla="*/ 16 w 256"/>
                    <a:gd name="T31" fmla="*/ 16 h 162"/>
                    <a:gd name="T32" fmla="*/ 240 w 256"/>
                    <a:gd name="T33" fmla="*/ 16 h 162"/>
                    <a:gd name="T34" fmla="*/ 240 w 256"/>
                    <a:gd name="T35" fmla="*/ 123 h 162"/>
                    <a:gd name="T36" fmla="*/ 202 w 256"/>
                    <a:gd name="T37" fmla="*/ 123 h 162"/>
                    <a:gd name="T38" fmla="*/ 197 w 256"/>
                    <a:gd name="T39" fmla="*/ 129 h 162"/>
                    <a:gd name="T40" fmla="*/ 202 w 256"/>
                    <a:gd name="T41" fmla="*/ 134 h 162"/>
                    <a:gd name="T42" fmla="*/ 240 w 256"/>
                    <a:gd name="T43" fmla="*/ 134 h 162"/>
                    <a:gd name="T44" fmla="*/ 240 w 256"/>
                    <a:gd name="T45" fmla="*/ 146 h 162"/>
                    <a:gd name="T46" fmla="*/ 16 w 256"/>
                    <a:gd name="T47" fmla="*/ 146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6" h="162">
                      <a:moveTo>
                        <a:pt x="240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54"/>
                        <a:pt x="7" y="162"/>
                        <a:pt x="16" y="162"/>
                      </a:cubicBezTo>
                      <a:cubicBezTo>
                        <a:pt x="240" y="162"/>
                        <a:pt x="240" y="162"/>
                        <a:pt x="240" y="162"/>
                      </a:cubicBezTo>
                      <a:cubicBezTo>
                        <a:pt x="249" y="162"/>
                        <a:pt x="256" y="154"/>
                        <a:pt x="256" y="146"/>
                      </a:cubicBezTo>
                      <a:cubicBezTo>
                        <a:pt x="256" y="16"/>
                        <a:pt x="256" y="16"/>
                        <a:pt x="256" y="16"/>
                      </a:cubicBezTo>
                      <a:cubicBezTo>
                        <a:pt x="256" y="7"/>
                        <a:pt x="249" y="0"/>
                        <a:pt x="240" y="0"/>
                      </a:cubicBezTo>
                      <a:close/>
                      <a:moveTo>
                        <a:pt x="16" y="146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72" y="134"/>
                        <a:pt x="175" y="132"/>
                        <a:pt x="175" y="129"/>
                      </a:cubicBezTo>
                      <a:cubicBezTo>
                        <a:pt x="175" y="126"/>
                        <a:pt x="172" y="123"/>
                        <a:pt x="169" y="123"/>
                      </a:cubicBezTo>
                      <a:cubicBezTo>
                        <a:pt x="16" y="123"/>
                        <a:pt x="16" y="123"/>
                        <a:pt x="16" y="123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240" y="16"/>
                        <a:pt x="240" y="16"/>
                        <a:pt x="240" y="16"/>
                      </a:cubicBezTo>
                      <a:cubicBezTo>
                        <a:pt x="240" y="123"/>
                        <a:pt x="240" y="123"/>
                        <a:pt x="240" y="123"/>
                      </a:cubicBezTo>
                      <a:cubicBezTo>
                        <a:pt x="202" y="123"/>
                        <a:pt x="202" y="123"/>
                        <a:pt x="202" y="123"/>
                      </a:cubicBezTo>
                      <a:cubicBezTo>
                        <a:pt x="199" y="123"/>
                        <a:pt x="197" y="126"/>
                        <a:pt x="197" y="129"/>
                      </a:cubicBezTo>
                      <a:cubicBezTo>
                        <a:pt x="197" y="132"/>
                        <a:pt x="199" y="134"/>
                        <a:pt x="202" y="134"/>
                      </a:cubicBezTo>
                      <a:cubicBezTo>
                        <a:pt x="240" y="134"/>
                        <a:pt x="240" y="134"/>
                        <a:pt x="240" y="134"/>
                      </a:cubicBezTo>
                      <a:cubicBezTo>
                        <a:pt x="240" y="146"/>
                        <a:pt x="240" y="146"/>
                        <a:pt x="240" y="146"/>
                      </a:cubicBezTo>
                      <a:lnTo>
                        <a:pt x="16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16" tIns="45708" rIns="91416" bIns="4570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 dirty="0">
                    <a:latin typeface="思源黑体 Light" panose="020B0300000000000000" pitchFamily="34" charset="-122"/>
                  </a:endParaRPr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DE894731-FA7C-4C32-8E9B-F7A9FFD39E6A}"/>
                  </a:ext>
                </a:extLst>
              </p:cNvPr>
              <p:cNvSpPr/>
              <p:nvPr/>
            </p:nvSpPr>
            <p:spPr>
              <a:xfrm>
                <a:off x="6228424" y="3171162"/>
                <a:ext cx="2697390" cy="598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课程知识、难点重点、学习方法、选择专业学校等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0D40D7E9-7010-4603-B446-76B73566E7FF}"/>
                  </a:ext>
                </a:extLst>
              </p:cNvPr>
              <p:cNvSpPr/>
              <p:nvPr/>
            </p:nvSpPr>
            <p:spPr>
              <a:xfrm>
                <a:off x="6228423" y="2891535"/>
                <a:ext cx="3020431" cy="36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名师名教在线直播辅导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7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734E6F2E-093A-4C1F-8EF4-93F78AE7026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64357" y="1697967"/>
            <a:ext cx="9663289" cy="346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10DDD4F-737A-4EBB-BAA7-5B39D6B7C0EE}"/>
              </a:ext>
            </a:extLst>
          </p:cNvPr>
          <p:cNvGrpSpPr/>
          <p:nvPr/>
        </p:nvGrpSpPr>
        <p:grpSpPr>
          <a:xfrm>
            <a:off x="1265613" y="1696709"/>
            <a:ext cx="1986763" cy="2868788"/>
            <a:chOff x="1265614" y="2203145"/>
            <a:chExt cx="1986762" cy="2868788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B322E6FD-9B0E-4899-A5DD-8981D10C9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614" y="2203145"/>
              <a:ext cx="1986762" cy="8518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0A15D08-2895-4BEF-97FC-AA23A53E9AB9}"/>
                </a:ext>
              </a:extLst>
            </p:cNvPr>
            <p:cNvSpPr/>
            <p:nvPr/>
          </p:nvSpPr>
          <p:spPr bwMode="auto">
            <a:xfrm>
              <a:off x="2488624" y="4306923"/>
              <a:ext cx="763752" cy="765010"/>
            </a:xfrm>
            <a:custGeom>
              <a:avLst/>
              <a:gdLst>
                <a:gd name="T0" fmla="*/ 607 w 607"/>
                <a:gd name="T1" fmla="*/ 0 h 608"/>
                <a:gd name="T2" fmla="*/ 0 w 607"/>
                <a:gd name="T3" fmla="*/ 0 h 608"/>
                <a:gd name="T4" fmla="*/ 0 w 607"/>
                <a:gd name="T5" fmla="*/ 608 h 608"/>
                <a:gd name="T6" fmla="*/ 607 w 607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7" h="608">
                  <a:moveTo>
                    <a:pt x="607" y="0"/>
                  </a:moveTo>
                  <a:lnTo>
                    <a:pt x="0" y="0"/>
                  </a:lnTo>
                  <a:lnTo>
                    <a:pt x="0" y="608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B17565-DCA6-4508-A0F2-084F7052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614" y="3054974"/>
              <a:ext cx="1986762" cy="1251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0DEC67B9-52BB-4758-8B59-CE079ABE1C0B}"/>
              </a:ext>
            </a:extLst>
          </p:cNvPr>
          <p:cNvGrpSpPr/>
          <p:nvPr/>
        </p:nvGrpSpPr>
        <p:grpSpPr>
          <a:xfrm>
            <a:off x="3824876" y="1696709"/>
            <a:ext cx="1985504" cy="2868788"/>
            <a:chOff x="3824876" y="2203145"/>
            <a:chExt cx="1985504" cy="2868788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582AA59B-300E-4129-B606-B83AA85B3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876" y="2203145"/>
              <a:ext cx="1985504" cy="8518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B29B917-6E46-4C0D-8BB1-4F46BB396E03}"/>
                </a:ext>
              </a:extLst>
            </p:cNvPr>
            <p:cNvSpPr/>
            <p:nvPr/>
          </p:nvSpPr>
          <p:spPr bwMode="auto">
            <a:xfrm>
              <a:off x="5047886" y="4306923"/>
              <a:ext cx="762494" cy="765010"/>
            </a:xfrm>
            <a:custGeom>
              <a:avLst/>
              <a:gdLst>
                <a:gd name="T0" fmla="*/ 606 w 606"/>
                <a:gd name="T1" fmla="*/ 0 h 608"/>
                <a:gd name="T2" fmla="*/ 0 w 606"/>
                <a:gd name="T3" fmla="*/ 0 h 608"/>
                <a:gd name="T4" fmla="*/ 0 w 606"/>
                <a:gd name="T5" fmla="*/ 608 h 608"/>
                <a:gd name="T6" fmla="*/ 606 w 606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6" h="608">
                  <a:moveTo>
                    <a:pt x="606" y="0"/>
                  </a:moveTo>
                  <a:lnTo>
                    <a:pt x="0" y="0"/>
                  </a:lnTo>
                  <a:lnTo>
                    <a:pt x="0" y="608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7F39BB-78BB-4953-BFF4-A9CD3A220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876" y="3054974"/>
              <a:ext cx="1985504" cy="1251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215FC559-13AE-4255-AFE1-92719CAD4AE6}"/>
              </a:ext>
            </a:extLst>
          </p:cNvPr>
          <p:cNvGrpSpPr/>
          <p:nvPr/>
        </p:nvGrpSpPr>
        <p:grpSpPr>
          <a:xfrm>
            <a:off x="6382881" y="1696709"/>
            <a:ext cx="1985505" cy="2868788"/>
            <a:chOff x="6382879" y="2203145"/>
            <a:chExt cx="1985505" cy="2868788"/>
          </a:xfrm>
        </p:grpSpPr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7C3314E4-0189-4498-AA75-3ACD0718A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2879" y="2203145"/>
              <a:ext cx="1985504" cy="8518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427DAC2C-CB68-4A32-ABD7-2CBB0BE76B12}"/>
                </a:ext>
              </a:extLst>
            </p:cNvPr>
            <p:cNvSpPr/>
            <p:nvPr/>
          </p:nvSpPr>
          <p:spPr bwMode="auto">
            <a:xfrm>
              <a:off x="7607148" y="4306923"/>
              <a:ext cx="761236" cy="765010"/>
            </a:xfrm>
            <a:custGeom>
              <a:avLst/>
              <a:gdLst>
                <a:gd name="T0" fmla="*/ 605 w 605"/>
                <a:gd name="T1" fmla="*/ 0 h 608"/>
                <a:gd name="T2" fmla="*/ 0 w 605"/>
                <a:gd name="T3" fmla="*/ 0 h 608"/>
                <a:gd name="T4" fmla="*/ 0 w 605"/>
                <a:gd name="T5" fmla="*/ 608 h 608"/>
                <a:gd name="T6" fmla="*/ 605 w 605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5" h="608">
                  <a:moveTo>
                    <a:pt x="605" y="0"/>
                  </a:moveTo>
                  <a:lnTo>
                    <a:pt x="0" y="0"/>
                  </a:lnTo>
                  <a:lnTo>
                    <a:pt x="0" y="60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9DC3C1-3C04-44AC-B125-CE0D50307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2879" y="3054974"/>
              <a:ext cx="1985504" cy="1251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98B363E-34D6-4C3F-AADF-5050FFC306DE}"/>
              </a:ext>
            </a:extLst>
          </p:cNvPr>
          <p:cNvGrpSpPr/>
          <p:nvPr/>
        </p:nvGrpSpPr>
        <p:grpSpPr>
          <a:xfrm>
            <a:off x="8940883" y="1696709"/>
            <a:ext cx="1986763" cy="2868788"/>
            <a:chOff x="8940883" y="2203145"/>
            <a:chExt cx="1986762" cy="2868788"/>
          </a:xfrm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39F13B8E-148A-47C5-AFA3-609A4E642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0883" y="2203145"/>
              <a:ext cx="1986762" cy="8518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1A5695C-389F-432A-BA97-00A2E9956BB0}"/>
                </a:ext>
              </a:extLst>
            </p:cNvPr>
            <p:cNvSpPr/>
            <p:nvPr/>
          </p:nvSpPr>
          <p:spPr bwMode="auto">
            <a:xfrm>
              <a:off x="10165151" y="4306923"/>
              <a:ext cx="762494" cy="765010"/>
            </a:xfrm>
            <a:custGeom>
              <a:avLst/>
              <a:gdLst>
                <a:gd name="T0" fmla="*/ 606 w 606"/>
                <a:gd name="T1" fmla="*/ 0 h 608"/>
                <a:gd name="T2" fmla="*/ 0 w 606"/>
                <a:gd name="T3" fmla="*/ 0 h 608"/>
                <a:gd name="T4" fmla="*/ 0 w 606"/>
                <a:gd name="T5" fmla="*/ 608 h 608"/>
                <a:gd name="T6" fmla="*/ 606 w 606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6" h="608">
                  <a:moveTo>
                    <a:pt x="606" y="0"/>
                  </a:moveTo>
                  <a:lnTo>
                    <a:pt x="0" y="0"/>
                  </a:lnTo>
                  <a:lnTo>
                    <a:pt x="0" y="608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AB8A89-E854-44FD-B1C1-9C0C49D4C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0883" y="3054974"/>
              <a:ext cx="1986762" cy="1251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ectangle 17">
            <a:extLst>
              <a:ext uri="{FF2B5EF4-FFF2-40B4-BE49-F238E27FC236}">
                <a16:creationId xmlns:a16="http://schemas.microsoft.com/office/drawing/2014/main" id="{F688CE5F-CB35-4705-8B70-A5FFF2A62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626" y="5007140"/>
            <a:ext cx="7676527" cy="16357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FDF53967-1173-4521-9837-B9C90AB3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411" y="4866217"/>
            <a:ext cx="295687" cy="2969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Oval 19">
            <a:extLst>
              <a:ext uri="{FF2B5EF4-FFF2-40B4-BE49-F238E27FC236}">
                <a16:creationId xmlns:a16="http://schemas.microsoft.com/office/drawing/2014/main" id="{A97CBE1C-8096-4011-B15F-75B39D7E0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513" y="4866217"/>
            <a:ext cx="294428" cy="2969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63BA55CE-46AD-43C3-8A18-84948CB9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677" y="4866217"/>
            <a:ext cx="295687" cy="2969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80EB72AE-3135-4B1B-8103-5D723FB2D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938" y="4866217"/>
            <a:ext cx="294428" cy="2969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文本框 32">
            <a:extLst>
              <a:ext uri="{FF2B5EF4-FFF2-40B4-BE49-F238E27FC236}">
                <a16:creationId xmlns:a16="http://schemas.microsoft.com/office/drawing/2014/main" id="{0754F03A-63E0-43CA-BCF5-AFBC648B6C26}"/>
              </a:ext>
            </a:extLst>
          </p:cNvPr>
          <p:cNvSpPr txBox="1"/>
          <p:nvPr/>
        </p:nvSpPr>
        <p:spPr>
          <a:xfrm>
            <a:off x="1264358" y="1831746"/>
            <a:ext cx="197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white"/>
                </a:solidFill>
                <a:cs typeface="+mn-ea"/>
                <a:sym typeface="+mn-lt"/>
              </a:rPr>
              <a:t>课程学习</a:t>
            </a:r>
            <a:endParaRPr 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文本框 32">
            <a:extLst>
              <a:ext uri="{FF2B5EF4-FFF2-40B4-BE49-F238E27FC236}">
                <a16:creationId xmlns:a16="http://schemas.microsoft.com/office/drawing/2014/main" id="{66B6E88B-0EE8-43AB-939C-00BF299F9CEB}"/>
              </a:ext>
            </a:extLst>
          </p:cNvPr>
          <p:cNvSpPr txBox="1"/>
          <p:nvPr/>
        </p:nvSpPr>
        <p:spPr>
          <a:xfrm>
            <a:off x="3818690" y="1831746"/>
            <a:ext cx="197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white"/>
                </a:solidFill>
                <a:cs typeface="+mn-ea"/>
                <a:sym typeface="+mn-lt"/>
              </a:rPr>
              <a:t>历年真题</a:t>
            </a:r>
            <a:endParaRPr 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文本框 32">
            <a:extLst>
              <a:ext uri="{FF2B5EF4-FFF2-40B4-BE49-F238E27FC236}">
                <a16:creationId xmlns:a16="http://schemas.microsoft.com/office/drawing/2014/main" id="{4B166592-3C61-44D2-94F8-0004DD004B89}"/>
              </a:ext>
            </a:extLst>
          </p:cNvPr>
          <p:cNvSpPr txBox="1"/>
          <p:nvPr/>
        </p:nvSpPr>
        <p:spPr>
          <a:xfrm>
            <a:off x="6382881" y="1831746"/>
            <a:ext cx="197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white"/>
                </a:solidFill>
                <a:cs typeface="+mn-ea"/>
                <a:sym typeface="+mn-lt"/>
              </a:rPr>
              <a:t>模拟试卷</a:t>
            </a:r>
            <a:endParaRPr 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文本框 32">
            <a:extLst>
              <a:ext uri="{FF2B5EF4-FFF2-40B4-BE49-F238E27FC236}">
                <a16:creationId xmlns:a16="http://schemas.microsoft.com/office/drawing/2014/main" id="{62986407-7D07-442B-A8FC-67CE1C3A7882}"/>
              </a:ext>
            </a:extLst>
          </p:cNvPr>
          <p:cNvSpPr txBox="1"/>
          <p:nvPr/>
        </p:nvSpPr>
        <p:spPr>
          <a:xfrm>
            <a:off x="8954743" y="1831746"/>
            <a:ext cx="197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white"/>
                </a:solidFill>
                <a:cs typeface="+mn-ea"/>
                <a:sym typeface="+mn-lt"/>
              </a:rPr>
              <a:t>直播课</a:t>
            </a:r>
            <a:endParaRPr lang="en-US" sz="2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23B6E7A-218E-4F5E-A021-ED2FF2062B1F}"/>
              </a:ext>
            </a:extLst>
          </p:cNvPr>
          <p:cNvSpPr txBox="1"/>
          <p:nvPr/>
        </p:nvSpPr>
        <p:spPr>
          <a:xfrm>
            <a:off x="1199284" y="2588457"/>
            <a:ext cx="2107245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阶梯课程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课程点播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学习笔记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E733563-F558-4183-8404-846BA7274250}"/>
              </a:ext>
            </a:extLst>
          </p:cNvPr>
          <p:cNvSpPr txBox="1"/>
          <p:nvPr/>
        </p:nvSpPr>
        <p:spPr>
          <a:xfrm>
            <a:off x="3764006" y="2588457"/>
            <a:ext cx="2107245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仿真考试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题型研究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趋势分析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548E7B4-E407-4229-9F1F-5C11EA64C919}"/>
              </a:ext>
            </a:extLst>
          </p:cNvPr>
          <p:cNvSpPr txBox="1"/>
          <p:nvPr/>
        </p:nvSpPr>
        <p:spPr>
          <a:xfrm>
            <a:off x="6339419" y="2588457"/>
            <a:ext cx="2107245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熟悉考点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巩固知识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模拟推演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6EFD714-BCF0-49F2-823F-5E9A94DEA774}"/>
              </a:ext>
            </a:extLst>
          </p:cNvPr>
          <p:cNvSpPr txBox="1"/>
          <p:nvPr/>
        </p:nvSpPr>
        <p:spPr>
          <a:xfrm>
            <a:off x="8890072" y="2588457"/>
            <a:ext cx="2107245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了解热点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大纲解析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答疑解惑</a:t>
            </a:r>
          </a:p>
        </p:txBody>
      </p:sp>
      <p:sp>
        <p:nvSpPr>
          <p:cNvPr id="53" name="文本框 32">
            <a:extLst>
              <a:ext uri="{FF2B5EF4-FFF2-40B4-BE49-F238E27FC236}">
                <a16:creationId xmlns:a16="http://schemas.microsoft.com/office/drawing/2014/main" id="{C03E5340-9912-4313-8DBA-41B33831796F}"/>
              </a:ext>
            </a:extLst>
          </p:cNvPr>
          <p:cNvSpPr txBox="1"/>
          <p:nvPr/>
        </p:nvSpPr>
        <p:spPr>
          <a:xfrm>
            <a:off x="1486214" y="5207869"/>
            <a:ext cx="197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知识学习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32">
            <a:extLst>
              <a:ext uri="{FF2B5EF4-FFF2-40B4-BE49-F238E27FC236}">
                <a16:creationId xmlns:a16="http://schemas.microsoft.com/office/drawing/2014/main" id="{074D22A0-8A42-4AD8-A019-B9964B16EB59}"/>
              </a:ext>
            </a:extLst>
          </p:cNvPr>
          <p:cNvSpPr txBox="1"/>
          <p:nvPr/>
        </p:nvSpPr>
        <p:spPr>
          <a:xfrm>
            <a:off x="4040547" y="5207869"/>
            <a:ext cx="197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巩固基础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32">
            <a:extLst>
              <a:ext uri="{FF2B5EF4-FFF2-40B4-BE49-F238E27FC236}">
                <a16:creationId xmlns:a16="http://schemas.microsoft.com/office/drawing/2014/main" id="{B31242BE-FBCD-43E9-9B04-23E428CFB27E}"/>
              </a:ext>
            </a:extLst>
          </p:cNvPr>
          <p:cNvSpPr txBox="1"/>
          <p:nvPr/>
        </p:nvSpPr>
        <p:spPr>
          <a:xfrm>
            <a:off x="6604738" y="5207869"/>
            <a:ext cx="197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提高能力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32">
            <a:extLst>
              <a:ext uri="{FF2B5EF4-FFF2-40B4-BE49-F238E27FC236}">
                <a16:creationId xmlns:a16="http://schemas.microsoft.com/office/drawing/2014/main" id="{914B8DA4-3B49-4666-8B1F-BCFC02197755}"/>
              </a:ext>
            </a:extLst>
          </p:cNvPr>
          <p:cNvSpPr txBox="1"/>
          <p:nvPr/>
        </p:nvSpPr>
        <p:spPr>
          <a:xfrm>
            <a:off x="9176601" y="5207869"/>
            <a:ext cx="197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查漏补缺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B4F8337-0F1D-4F67-8F8D-7B343DFA94FB}"/>
              </a:ext>
            </a:extLst>
          </p:cNvPr>
          <p:cNvSpPr/>
          <p:nvPr/>
        </p:nvSpPr>
        <p:spPr>
          <a:xfrm>
            <a:off x="1244420" y="341781"/>
            <a:ext cx="5537379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起点考研网资源价值</a:t>
            </a:r>
          </a:p>
        </p:txBody>
      </p:sp>
    </p:spTree>
    <p:extLst>
      <p:ext uri="{BB962C8B-B14F-4D97-AF65-F5344CB8AC3E}">
        <p14:creationId xmlns:p14="http://schemas.microsoft.com/office/powerpoint/2010/main" val="11792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42" grpId="0"/>
      <p:bldP spid="45" grpId="0"/>
      <p:bldP spid="48" grpId="0"/>
      <p:bldP spid="51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-27398" y="1418974"/>
            <a:ext cx="12246795" cy="4808305"/>
          </a:xfrm>
          <a:custGeom>
            <a:avLst/>
            <a:gdLst>
              <a:gd name="connsiteX0" fmla="*/ 0 w 9185096"/>
              <a:gd name="connsiteY0" fmla="*/ 3606229 h 3606229"/>
              <a:gd name="connsiteX1" fmla="*/ 2619910 w 9185096"/>
              <a:gd name="connsiteY1" fmla="*/ 1489753 h 3606229"/>
              <a:gd name="connsiteX2" fmla="*/ 5856269 w 9185096"/>
              <a:gd name="connsiteY2" fmla="*/ 1869897 h 3606229"/>
              <a:gd name="connsiteX3" fmla="*/ 9185096 w 9185096"/>
              <a:gd name="connsiteY3" fmla="*/ 0 h 360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5096" h="3606229">
                <a:moveTo>
                  <a:pt x="0" y="3606229"/>
                </a:moveTo>
                <a:cubicBezTo>
                  <a:pt x="821932" y="2692685"/>
                  <a:pt x="1643865" y="1779142"/>
                  <a:pt x="2619910" y="1489753"/>
                </a:cubicBezTo>
                <a:cubicBezTo>
                  <a:pt x="3595955" y="1200364"/>
                  <a:pt x="4762071" y="2118189"/>
                  <a:pt x="5856269" y="1869897"/>
                </a:cubicBezTo>
                <a:cubicBezTo>
                  <a:pt x="6950467" y="1621605"/>
                  <a:pt x="8067781" y="810802"/>
                  <a:pt x="9185096" y="0"/>
                </a:cubicBezTo>
              </a:path>
            </a:pathLst>
          </a:cu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341177" y="2882792"/>
            <a:ext cx="1297516" cy="1258965"/>
            <a:chOff x="3779838" y="2992462"/>
            <a:chExt cx="973137" cy="973138"/>
          </a:xfrm>
          <a:solidFill>
            <a:schemeClr val="accent1"/>
          </a:solidFill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779838" y="2992462"/>
              <a:ext cx="973137" cy="973138"/>
            </a:xfrm>
            <a:prstGeom prst="ellipse">
              <a:avLst/>
            </a:prstGeom>
            <a:solidFill>
              <a:srgbClr val="58B5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>
              <a:off x="3849711" y="3304570"/>
              <a:ext cx="833402" cy="309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3-6</a:t>
              </a: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月份</a:t>
              </a:r>
              <a:endParaRPr lang="en-US" altLang="ko-KR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75112" y="3063223"/>
            <a:ext cx="1396537" cy="1258964"/>
            <a:chOff x="6047762" y="1698650"/>
            <a:chExt cx="1047403" cy="973137"/>
          </a:xfrm>
          <a:solidFill>
            <a:schemeClr val="accent1"/>
          </a:solidFill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6084888" y="1698650"/>
              <a:ext cx="973137" cy="973137"/>
            </a:xfrm>
            <a:prstGeom prst="ellipse">
              <a:avLst/>
            </a:prstGeom>
            <a:solidFill>
              <a:srgbClr val="58B5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 Box 48"/>
            <p:cNvSpPr txBox="1">
              <a:spLocks noChangeArrowheads="1"/>
            </p:cNvSpPr>
            <p:nvPr/>
          </p:nvSpPr>
          <p:spPr bwMode="auto">
            <a:xfrm>
              <a:off x="6047762" y="2010757"/>
              <a:ext cx="1047403" cy="309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FFFFFF"/>
                  </a:solidFill>
                  <a:cs typeface="+mn-ea"/>
                  <a:sym typeface="+mn-lt"/>
                </a:rPr>
                <a:t>11</a:t>
              </a:r>
              <a:r>
                <a:rPr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-12</a:t>
              </a: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月份</a:t>
              </a:r>
              <a:endParaRPr lang="en-US" altLang="ko-KR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82895" y="3190570"/>
            <a:ext cx="1297517" cy="1258965"/>
            <a:chOff x="4930775" y="2344762"/>
            <a:chExt cx="973138" cy="973138"/>
          </a:xfrm>
          <a:solidFill>
            <a:schemeClr val="accent2"/>
          </a:solidFill>
        </p:grpSpPr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4930775" y="2344762"/>
              <a:ext cx="973138" cy="9731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 Box 49"/>
            <p:cNvSpPr txBox="1">
              <a:spLocks noChangeArrowheads="1"/>
            </p:cNvSpPr>
            <p:nvPr/>
          </p:nvSpPr>
          <p:spPr bwMode="auto">
            <a:xfrm>
              <a:off x="4947152" y="2656870"/>
              <a:ext cx="940402" cy="309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FFFFFF"/>
                  </a:solidFill>
                  <a:cs typeface="+mn-ea"/>
                  <a:sym typeface="+mn-lt"/>
                </a:rPr>
                <a:t>7</a:t>
              </a:r>
              <a:r>
                <a:rPr lang="en-US" altLang="zh-CN" sz="2000" b="1" dirty="0">
                  <a:solidFill>
                    <a:srgbClr val="FFFFFF"/>
                  </a:solidFill>
                  <a:cs typeface="+mn-ea"/>
                  <a:sym typeface="+mn-lt"/>
                </a:rPr>
                <a:t>-10</a:t>
              </a: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月份</a:t>
              </a:r>
              <a:endParaRPr lang="en-US" altLang="ko-KR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766336" y="2013328"/>
            <a:ext cx="1297517" cy="1258965"/>
            <a:chOff x="7235825" y="1049362"/>
            <a:chExt cx="973138" cy="973138"/>
          </a:xfrm>
          <a:solidFill>
            <a:schemeClr val="accent1"/>
          </a:solidFill>
        </p:grpSpPr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7235825" y="1049362"/>
              <a:ext cx="973138" cy="97313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7353787" y="1361470"/>
              <a:ext cx="737222" cy="309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FFFFFF"/>
                  </a:solidFill>
                  <a:cs typeface="+mn-ea"/>
                  <a:sym typeface="+mn-lt"/>
                </a:rPr>
                <a:t>12</a:t>
              </a: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月份</a:t>
              </a:r>
              <a:endParaRPr lang="en-US" altLang="ko-KR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Box 11"/>
          <p:cNvSpPr txBox="1"/>
          <p:nvPr/>
        </p:nvSpPr>
        <p:spPr>
          <a:xfrm>
            <a:off x="740179" y="2221252"/>
            <a:ext cx="2022448" cy="4423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导学课程</a:t>
            </a:r>
          </a:p>
        </p:txBody>
      </p:sp>
      <p:sp>
        <p:nvSpPr>
          <p:cNvPr id="28" name="TextBox 12"/>
          <p:cNvSpPr txBox="1"/>
          <p:nvPr/>
        </p:nvSpPr>
        <p:spPr>
          <a:xfrm>
            <a:off x="719403" y="2709538"/>
            <a:ext cx="2064000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院校专业选择，前期备考规划，了解考试常识，制定复习计划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199458" y="3708827"/>
            <a:ext cx="1297516" cy="1258965"/>
            <a:chOff x="3779838" y="2992462"/>
            <a:chExt cx="973137" cy="973138"/>
          </a:xfrm>
          <a:solidFill>
            <a:schemeClr val="accent1"/>
          </a:solidFill>
        </p:grpSpPr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3779838" y="2992462"/>
              <a:ext cx="973137" cy="97313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 Box 46"/>
            <p:cNvSpPr txBox="1">
              <a:spLocks noChangeArrowheads="1"/>
            </p:cNvSpPr>
            <p:nvPr/>
          </p:nvSpPr>
          <p:spPr bwMode="auto">
            <a:xfrm>
              <a:off x="3849717" y="3304570"/>
              <a:ext cx="833402" cy="309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FFFFFF"/>
                  </a:solidFill>
                  <a:cs typeface="+mn-ea"/>
                  <a:sym typeface="+mn-lt"/>
                </a:rPr>
                <a:t>1-2</a:t>
              </a: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月份</a:t>
              </a:r>
              <a:endParaRPr lang="en-US" altLang="ko-KR" sz="20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TextBox 11"/>
          <p:cNvSpPr txBox="1"/>
          <p:nvPr/>
        </p:nvSpPr>
        <p:spPr>
          <a:xfrm>
            <a:off x="3119669" y="1372315"/>
            <a:ext cx="2022448" cy="4423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基础课程</a:t>
            </a:r>
          </a:p>
        </p:txBody>
      </p:sp>
      <p:sp>
        <p:nvSpPr>
          <p:cNvPr id="39" name="TextBox 12"/>
          <p:cNvSpPr txBox="1"/>
          <p:nvPr/>
        </p:nvSpPr>
        <p:spPr>
          <a:xfrm>
            <a:off x="3098893" y="1860600"/>
            <a:ext cx="2064000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了解和掌握备考课程基础知识，学科知识框架梳理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,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夯实基础</a:t>
            </a:r>
          </a:p>
        </p:txBody>
      </p:sp>
      <p:sp>
        <p:nvSpPr>
          <p:cNvPr id="40" name="TextBox 11"/>
          <p:cNvSpPr txBox="1"/>
          <p:nvPr/>
        </p:nvSpPr>
        <p:spPr>
          <a:xfrm>
            <a:off x="5120429" y="4533315"/>
            <a:ext cx="2022448" cy="4423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强化课程</a:t>
            </a:r>
          </a:p>
        </p:txBody>
      </p:sp>
      <p:sp>
        <p:nvSpPr>
          <p:cNvPr id="41" name="TextBox 12"/>
          <p:cNvSpPr txBox="1"/>
          <p:nvPr/>
        </p:nvSpPr>
        <p:spPr>
          <a:xfrm>
            <a:off x="5099653" y="5021601"/>
            <a:ext cx="2064000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强化科目核心知识，考试重点难点详解，经典题型答题技巧方法运用，真题精讲等</a:t>
            </a:r>
          </a:p>
        </p:txBody>
      </p:sp>
      <p:sp>
        <p:nvSpPr>
          <p:cNvPr id="42" name="TextBox 11"/>
          <p:cNvSpPr txBox="1"/>
          <p:nvPr/>
        </p:nvSpPr>
        <p:spPr>
          <a:xfrm>
            <a:off x="7317139" y="4428849"/>
            <a:ext cx="2022448" cy="4423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冲刺课程</a:t>
            </a:r>
          </a:p>
        </p:txBody>
      </p:sp>
      <p:sp>
        <p:nvSpPr>
          <p:cNvPr id="43" name="TextBox 12"/>
          <p:cNvSpPr txBox="1"/>
          <p:nvPr/>
        </p:nvSpPr>
        <p:spPr>
          <a:xfrm>
            <a:off x="7296363" y="4917134"/>
            <a:ext cx="2064000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备考知识查漏补缺，重点突破，攻克考点难点，考前模拟演练，提高实战能力</a:t>
            </a:r>
          </a:p>
        </p:txBody>
      </p:sp>
      <p:sp>
        <p:nvSpPr>
          <p:cNvPr id="44" name="TextBox 11"/>
          <p:cNvSpPr txBox="1"/>
          <p:nvPr/>
        </p:nvSpPr>
        <p:spPr>
          <a:xfrm>
            <a:off x="9429373" y="3323383"/>
            <a:ext cx="2022448" cy="4423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点睛课程</a:t>
            </a:r>
          </a:p>
        </p:txBody>
      </p:sp>
      <p:sp>
        <p:nvSpPr>
          <p:cNvPr id="45" name="TextBox 12"/>
          <p:cNvSpPr txBox="1"/>
          <p:nvPr/>
        </p:nvSpPr>
        <p:spPr>
          <a:xfrm>
            <a:off x="9408597" y="3811669"/>
            <a:ext cx="2064000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命题趋势分析，预测考点，盘整考前热点。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7BE5153-D983-41CB-AC06-0AF37840CE6E}"/>
              </a:ext>
            </a:extLst>
          </p:cNvPr>
          <p:cNvSpPr/>
          <p:nvPr/>
        </p:nvSpPr>
        <p:spPr>
          <a:xfrm>
            <a:off x="1244421" y="341781"/>
            <a:ext cx="286722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起点考研网课程特点</a:t>
            </a:r>
          </a:p>
        </p:txBody>
      </p:sp>
    </p:spTree>
    <p:extLst>
      <p:ext uri="{BB962C8B-B14F-4D97-AF65-F5344CB8AC3E}">
        <p14:creationId xmlns:p14="http://schemas.microsoft.com/office/powerpoint/2010/main" val="28562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5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6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244421" y="341781"/>
            <a:ext cx="2867228" cy="43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起点考研网登录方式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7B40AC5-27B4-49E7-B161-4490E67B4211}"/>
              </a:ext>
            </a:extLst>
          </p:cNvPr>
          <p:cNvCxnSpPr/>
          <p:nvPr/>
        </p:nvCxnSpPr>
        <p:spPr>
          <a:xfrm>
            <a:off x="5442538" y="1936187"/>
            <a:ext cx="0" cy="400043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BD6FE13F-815D-4C3E-8EB7-707D3FCE9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08" y="1872961"/>
            <a:ext cx="4140000" cy="256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85B26E-D0A1-410D-A877-5CCFCC1074B5}"/>
              </a:ext>
            </a:extLst>
          </p:cNvPr>
          <p:cNvSpPr txBox="1"/>
          <p:nvPr/>
        </p:nvSpPr>
        <p:spPr>
          <a:xfrm>
            <a:off x="1225371" y="3771352"/>
            <a:ext cx="522397" cy="153888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r>
              <a:rPr lang="zh-CN" altLang="en-US" sz="400" b="1" i="0" u="none" strike="noStrike" dirty="0">
                <a:solidFill>
                  <a:srgbClr val="0070C0"/>
                </a:solidFill>
                <a:effectLst/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起点考研网</a:t>
            </a:r>
            <a:endParaRPr lang="zh-CN" altLang="en-US" sz="400" b="1" dirty="0">
              <a:solidFill>
                <a:srgbClr val="0070C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919D13-43C3-4BE0-92A0-5C1D4C60A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86" y="2987797"/>
            <a:ext cx="4140000" cy="296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E078EF1-1D96-46C7-A313-EDA7C22C57D2}"/>
              </a:ext>
            </a:extLst>
          </p:cNvPr>
          <p:cNvSpPr/>
          <p:nvPr/>
        </p:nvSpPr>
        <p:spPr>
          <a:xfrm>
            <a:off x="2454378" y="4197140"/>
            <a:ext cx="588757" cy="1543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l"/>
            </a:pPr>
            <a:r>
              <a:rPr lang="zh-CN" altLang="en-US" sz="500" b="1" dirty="0">
                <a:solidFill>
                  <a:schemeClr val="bg1">
                    <a:lumMod val="65000"/>
                  </a:schemeClr>
                </a:solidFill>
              </a:rPr>
              <a:t>  起点考研网</a:t>
            </a: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AC1B45C0-82F2-4D0A-8AA2-4635BA230AF4}"/>
              </a:ext>
            </a:extLst>
          </p:cNvPr>
          <p:cNvSpPr/>
          <p:nvPr/>
        </p:nvSpPr>
        <p:spPr>
          <a:xfrm>
            <a:off x="10718423" y="2890427"/>
            <a:ext cx="262565" cy="1022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15A912D6-C4B6-443F-80A8-8FB2AB39A7D5}"/>
              </a:ext>
            </a:extLst>
          </p:cNvPr>
          <p:cNvSpPr/>
          <p:nvPr/>
        </p:nvSpPr>
        <p:spPr>
          <a:xfrm>
            <a:off x="10718423" y="3912540"/>
            <a:ext cx="262565" cy="1022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01" name="单圆角矩形 252">
            <a:extLst>
              <a:ext uri="{FF2B5EF4-FFF2-40B4-BE49-F238E27FC236}">
                <a16:creationId xmlns:a16="http://schemas.microsoft.com/office/drawing/2014/main" id="{968A399F-7DFA-4216-9EC7-42462137EFE0}"/>
              </a:ext>
            </a:extLst>
          </p:cNvPr>
          <p:cNvSpPr/>
          <p:nvPr/>
        </p:nvSpPr>
        <p:spPr>
          <a:xfrm flipV="1">
            <a:off x="10718422" y="4934649"/>
            <a:ext cx="262565" cy="1021974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02" name="单圆角矩形 253">
            <a:extLst>
              <a:ext uri="{FF2B5EF4-FFF2-40B4-BE49-F238E27FC236}">
                <a16:creationId xmlns:a16="http://schemas.microsoft.com/office/drawing/2014/main" id="{37D0A5CE-89A8-45AB-8774-AAF2213CBCE4}"/>
              </a:ext>
            </a:extLst>
          </p:cNvPr>
          <p:cNvSpPr/>
          <p:nvPr/>
        </p:nvSpPr>
        <p:spPr>
          <a:xfrm>
            <a:off x="10719190" y="1900714"/>
            <a:ext cx="262565" cy="989713"/>
          </a:xfrm>
          <a:prstGeom prst="round1Rect">
            <a:avLst>
              <a:gd name="adj" fmla="val 4032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103" name="图片 102">
            <a:extLst>
              <a:ext uri="{FF2B5EF4-FFF2-40B4-BE49-F238E27FC236}">
                <a16:creationId xmlns:a16="http://schemas.microsoft.com/office/drawing/2014/main" id="{73619F68-7F76-4095-9175-A57CFEC403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896"/>
          <a:stretch/>
        </p:blipFill>
        <p:spPr>
          <a:xfrm>
            <a:off x="5602193" y="2890427"/>
            <a:ext cx="5247512" cy="232166"/>
          </a:xfrm>
          <a:prstGeom prst="rect">
            <a:avLst/>
          </a:prstGeom>
        </p:spPr>
      </p:pic>
      <p:pic>
        <p:nvPicPr>
          <p:cNvPr id="104" name="图片 103">
            <a:extLst>
              <a:ext uri="{FF2B5EF4-FFF2-40B4-BE49-F238E27FC236}">
                <a16:creationId xmlns:a16="http://schemas.microsoft.com/office/drawing/2014/main" id="{9B0A89FE-E887-4B0F-B4E4-63EFE5AB3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896"/>
          <a:stretch/>
        </p:blipFill>
        <p:spPr>
          <a:xfrm>
            <a:off x="5579010" y="3852326"/>
            <a:ext cx="5247512" cy="232166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09FDBE23-600A-4269-BB00-8762E1C705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896"/>
          <a:stretch/>
        </p:blipFill>
        <p:spPr>
          <a:xfrm>
            <a:off x="5602193" y="4934654"/>
            <a:ext cx="5247512" cy="232166"/>
          </a:xfrm>
          <a:prstGeom prst="rect">
            <a:avLst/>
          </a:prstGeom>
        </p:spPr>
      </p:pic>
      <p:sp>
        <p:nvSpPr>
          <p:cNvPr id="106" name="椭圆 105">
            <a:extLst>
              <a:ext uri="{FF2B5EF4-FFF2-40B4-BE49-F238E27FC236}">
                <a16:creationId xmlns:a16="http://schemas.microsoft.com/office/drawing/2014/main" id="{790499A6-6506-4991-ACC4-3BB08189D6C6}"/>
              </a:ext>
            </a:extLst>
          </p:cNvPr>
          <p:cNvSpPr/>
          <p:nvPr/>
        </p:nvSpPr>
        <p:spPr>
          <a:xfrm>
            <a:off x="6022613" y="2196196"/>
            <a:ext cx="398751" cy="398751"/>
          </a:xfrm>
          <a:prstGeom prst="ellipse">
            <a:avLst/>
          </a:prstGeom>
          <a:solidFill>
            <a:srgbClr val="21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DF8883E4-6CA7-486D-AC15-319339CBA9AF}"/>
              </a:ext>
            </a:extLst>
          </p:cNvPr>
          <p:cNvSpPr/>
          <p:nvPr/>
        </p:nvSpPr>
        <p:spPr>
          <a:xfrm>
            <a:off x="6022613" y="3200520"/>
            <a:ext cx="398751" cy="398751"/>
          </a:xfrm>
          <a:prstGeom prst="ellipse">
            <a:avLst/>
          </a:prstGeom>
          <a:solidFill>
            <a:srgbClr val="21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C77EE5E9-B030-4C30-996D-54A6162CBDFC}"/>
              </a:ext>
            </a:extLst>
          </p:cNvPr>
          <p:cNvSpPr/>
          <p:nvPr/>
        </p:nvSpPr>
        <p:spPr>
          <a:xfrm>
            <a:off x="6022613" y="4216733"/>
            <a:ext cx="398751" cy="398751"/>
          </a:xfrm>
          <a:prstGeom prst="ellipse">
            <a:avLst/>
          </a:prstGeom>
          <a:solidFill>
            <a:srgbClr val="21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98B271DB-DCB7-41CF-89B1-4F0D54A48D36}"/>
              </a:ext>
            </a:extLst>
          </p:cNvPr>
          <p:cNvSpPr/>
          <p:nvPr/>
        </p:nvSpPr>
        <p:spPr>
          <a:xfrm>
            <a:off x="6022613" y="5240514"/>
            <a:ext cx="398751" cy="398751"/>
          </a:xfrm>
          <a:prstGeom prst="ellipse">
            <a:avLst/>
          </a:prstGeom>
          <a:solidFill>
            <a:srgbClr val="21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110" name="Group 4">
            <a:extLst>
              <a:ext uri="{FF2B5EF4-FFF2-40B4-BE49-F238E27FC236}">
                <a16:creationId xmlns:a16="http://schemas.microsoft.com/office/drawing/2014/main" id="{D4749FC1-E104-49CD-A7F0-C9C8CD4354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1839" y="2271152"/>
            <a:ext cx="214865" cy="251798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111" name="Freeform 5">
              <a:extLst>
                <a:ext uri="{FF2B5EF4-FFF2-40B4-BE49-F238E27FC236}">
                  <a16:creationId xmlns:a16="http://schemas.microsoft.com/office/drawing/2014/main" id="{EF7E14CF-B2A8-43D2-8BC7-9706F86E3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reeform 6">
              <a:extLst>
                <a:ext uri="{FF2B5EF4-FFF2-40B4-BE49-F238E27FC236}">
                  <a16:creationId xmlns:a16="http://schemas.microsoft.com/office/drawing/2014/main" id="{B057B267-78BA-487E-BE25-66289C62F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7">
              <a:extLst>
                <a:ext uri="{FF2B5EF4-FFF2-40B4-BE49-F238E27FC236}">
                  <a16:creationId xmlns:a16="http://schemas.microsoft.com/office/drawing/2014/main" id="{9A9554F6-6126-4928-932A-3BA56F320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reeform 8">
              <a:extLst>
                <a:ext uri="{FF2B5EF4-FFF2-40B4-BE49-F238E27FC236}">
                  <a16:creationId xmlns:a16="http://schemas.microsoft.com/office/drawing/2014/main" id="{9D7B57FD-CE2F-4554-A5C4-E78C19CBB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5" name="Group 18">
            <a:extLst>
              <a:ext uri="{FF2B5EF4-FFF2-40B4-BE49-F238E27FC236}">
                <a16:creationId xmlns:a16="http://schemas.microsoft.com/office/drawing/2014/main" id="{6AC9AEB6-397B-4D47-8EBF-748CEADAD9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0165" y="3286600"/>
            <a:ext cx="218214" cy="203336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116" name="Rectangle 19">
              <a:extLst>
                <a:ext uri="{FF2B5EF4-FFF2-40B4-BE49-F238E27FC236}">
                  <a16:creationId xmlns:a16="http://schemas.microsoft.com/office/drawing/2014/main" id="{EA65EAB1-AC70-4BFE-9A56-38C376880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Rectangle 20">
              <a:extLst>
                <a:ext uri="{FF2B5EF4-FFF2-40B4-BE49-F238E27FC236}">
                  <a16:creationId xmlns:a16="http://schemas.microsoft.com/office/drawing/2014/main" id="{A96CE87B-93D1-4337-AA5E-5B680BF8B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Rectangle 21">
              <a:extLst>
                <a:ext uri="{FF2B5EF4-FFF2-40B4-BE49-F238E27FC236}">
                  <a16:creationId xmlns:a16="http://schemas.microsoft.com/office/drawing/2014/main" id="{15BFD918-EDD2-4059-AB98-FD169A5F8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Rectangle 22">
              <a:extLst>
                <a:ext uri="{FF2B5EF4-FFF2-40B4-BE49-F238E27FC236}">
                  <a16:creationId xmlns:a16="http://schemas.microsoft.com/office/drawing/2014/main" id="{CDB791DA-125C-43E5-B9AD-B43AC44C4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C1EB60EB-BC8E-4C96-851B-5D2D98AD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Group 13">
            <a:extLst>
              <a:ext uri="{FF2B5EF4-FFF2-40B4-BE49-F238E27FC236}">
                <a16:creationId xmlns:a16="http://schemas.microsoft.com/office/drawing/2014/main" id="{19861F87-029F-402C-B664-6A0E39DEE6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00172" y="4289451"/>
            <a:ext cx="238200" cy="241014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122" name="Freeform 14">
              <a:extLst>
                <a:ext uri="{FF2B5EF4-FFF2-40B4-BE49-F238E27FC236}">
                  <a16:creationId xmlns:a16="http://schemas.microsoft.com/office/drawing/2014/main" id="{30A296B9-E5A4-4E9D-8CF6-C28157384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>
              <a:extLst>
                <a:ext uri="{FF2B5EF4-FFF2-40B4-BE49-F238E27FC236}">
                  <a16:creationId xmlns:a16="http://schemas.microsoft.com/office/drawing/2014/main" id="{E765CF4E-B71D-4752-ACD5-3421E9AC4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4" name="Freeform 108">
            <a:extLst>
              <a:ext uri="{FF2B5EF4-FFF2-40B4-BE49-F238E27FC236}">
                <a16:creationId xmlns:a16="http://schemas.microsoft.com/office/drawing/2014/main" id="{448CEC70-AEBE-4AE4-BEF0-494AD68953DF}"/>
              </a:ext>
            </a:extLst>
          </p:cNvPr>
          <p:cNvSpPr>
            <a:spLocks noEditPoints="1"/>
          </p:cNvSpPr>
          <p:nvPr/>
        </p:nvSpPr>
        <p:spPr bwMode="auto">
          <a:xfrm>
            <a:off x="6083018" y="5294906"/>
            <a:ext cx="272508" cy="273486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82D8828C-B361-4CAC-BD16-356655034F72}"/>
              </a:ext>
            </a:extLst>
          </p:cNvPr>
          <p:cNvGrpSpPr/>
          <p:nvPr/>
        </p:nvGrpSpPr>
        <p:grpSpPr>
          <a:xfrm>
            <a:off x="6574378" y="2078564"/>
            <a:ext cx="3881812" cy="1102549"/>
            <a:chOff x="5831393" y="1493091"/>
            <a:chExt cx="2128243" cy="1102804"/>
          </a:xfrm>
        </p:grpSpPr>
        <p:sp>
          <p:nvSpPr>
            <p:cNvPr id="126" name="文本框 162">
              <a:extLst>
                <a:ext uri="{FF2B5EF4-FFF2-40B4-BE49-F238E27FC236}">
                  <a16:creationId xmlns:a16="http://schemas.microsoft.com/office/drawing/2014/main" id="{661B0DA5-B650-43E2-AC9B-AA09A90E7C3F}"/>
                </a:ext>
              </a:extLst>
            </p:cNvPr>
            <p:cNvSpPr txBox="1"/>
            <p:nvPr/>
          </p:nvSpPr>
          <p:spPr>
            <a:xfrm>
              <a:off x="5833940" y="149309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校内登录</a:t>
              </a:r>
            </a:p>
          </p:txBody>
        </p:sp>
        <p:sp>
          <p:nvSpPr>
            <p:cNvPr id="127" name="文本框 163">
              <a:extLst>
                <a:ext uri="{FF2B5EF4-FFF2-40B4-BE49-F238E27FC236}">
                  <a16:creationId xmlns:a16="http://schemas.microsoft.com/office/drawing/2014/main" id="{2E7C34D7-CBB9-4DB4-BA52-6B302561FFE8}"/>
                </a:ext>
              </a:extLst>
            </p:cNvPr>
            <p:cNvSpPr txBox="1"/>
            <p:nvPr/>
          </p:nvSpPr>
          <p:spPr>
            <a:xfrm>
              <a:off x="5831393" y="1764706"/>
              <a:ext cx="2128243" cy="83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校园网</a:t>
              </a: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IP</a:t>
              </a: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范围内，</a:t>
              </a:r>
              <a:r>
                <a:rPr kumimoji="0" lang="zh-CN" alt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思源黑体" panose="020B0500000000000000"/>
                  <a:cs typeface="Times New Roman" panose="02020603050405020304" pitchFamily="18" charset="0"/>
                </a:rPr>
                <a:t>直接输入网址</a:t>
              </a:r>
              <a:r>
                <a:rPr kumimoji="0" lang="en-US" altLang="zh-CN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思源黑体" panose="020B0500000000000000"/>
                  <a:cs typeface="Times New Roman" panose="02020603050405020304" pitchFamily="18" charset="0"/>
                </a:rPr>
                <a:t>www.yjsexam.com</a:t>
              </a:r>
              <a:r>
                <a:rPr kumimoji="0" lang="zh-CN" altLang="en-US" sz="12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思源黑体" panose="020B0500000000000000"/>
                  <a:cs typeface="Times New Roman" panose="02020603050405020304" pitchFamily="18" charset="0"/>
                </a:rPr>
                <a:t>或到图书馆网站找到“起点考研网”登录</a:t>
              </a:r>
              <a:endParaRPr kumimoji="0" lang="zh-CN" altLang="en-U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思源黑体" panose="020B0500000000000000"/>
              </a:endParaRPr>
            </a:p>
            <a:p>
              <a:pPr algn="just"/>
              <a:endPara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  <a:p>
              <a:pPr algn="just"/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AD1BBF84-C3C0-4AC6-A424-79796E545AD1}"/>
              </a:ext>
            </a:extLst>
          </p:cNvPr>
          <p:cNvGrpSpPr/>
          <p:nvPr/>
        </p:nvGrpSpPr>
        <p:grpSpPr>
          <a:xfrm>
            <a:off x="6544036" y="3042399"/>
            <a:ext cx="3881812" cy="733216"/>
            <a:chOff x="5831393" y="1493091"/>
            <a:chExt cx="2128243" cy="733387"/>
          </a:xfrm>
        </p:grpSpPr>
        <p:sp>
          <p:nvSpPr>
            <p:cNvPr id="129" name="文本框 165">
              <a:extLst>
                <a:ext uri="{FF2B5EF4-FFF2-40B4-BE49-F238E27FC236}">
                  <a16:creationId xmlns:a16="http://schemas.microsoft.com/office/drawing/2014/main" id="{AA6DB45E-C4CA-4E28-A255-56CB9D3D343B}"/>
                </a:ext>
              </a:extLst>
            </p:cNvPr>
            <p:cNvSpPr txBox="1"/>
            <p:nvPr/>
          </p:nvSpPr>
          <p:spPr>
            <a:xfrm>
              <a:off x="5833940" y="149309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校外登录</a:t>
              </a:r>
            </a:p>
          </p:txBody>
        </p:sp>
        <p:sp>
          <p:nvSpPr>
            <p:cNvPr id="130" name="文本框 166">
              <a:extLst>
                <a:ext uri="{FF2B5EF4-FFF2-40B4-BE49-F238E27FC236}">
                  <a16:creationId xmlns:a16="http://schemas.microsoft.com/office/drawing/2014/main" id="{5900DD63-D0E3-40F2-B836-B2BF0EA30B2C}"/>
                </a:ext>
              </a:extLst>
            </p:cNvPr>
            <p:cNvSpPr txBox="1"/>
            <p:nvPr/>
          </p:nvSpPr>
          <p:spPr>
            <a:xfrm>
              <a:off x="5831393" y="1764706"/>
              <a:ext cx="2128243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在校内</a:t>
              </a: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IP</a:t>
              </a: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内注册个人账号（注册时选本校名称</a:t>
              </a:r>
              <a:r>
                <a:rPr lang="en-US" altLang="zh-CN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)</a:t>
              </a: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，或漫游账号，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A7222A21-8110-4596-9D49-37B5B4039053}"/>
              </a:ext>
            </a:extLst>
          </p:cNvPr>
          <p:cNvGrpSpPr/>
          <p:nvPr/>
        </p:nvGrpSpPr>
        <p:grpSpPr>
          <a:xfrm>
            <a:off x="6544035" y="4081376"/>
            <a:ext cx="4014731" cy="548550"/>
            <a:chOff x="5831392" y="1493091"/>
            <a:chExt cx="2201117" cy="548678"/>
          </a:xfrm>
        </p:grpSpPr>
        <p:sp>
          <p:nvSpPr>
            <p:cNvPr id="132" name="文本框 168">
              <a:extLst>
                <a:ext uri="{FF2B5EF4-FFF2-40B4-BE49-F238E27FC236}">
                  <a16:creationId xmlns:a16="http://schemas.microsoft.com/office/drawing/2014/main" id="{15D8ABF5-891B-4862-ADD0-DA0A379C3157}"/>
                </a:ext>
              </a:extLst>
            </p:cNvPr>
            <p:cNvSpPr txBox="1"/>
            <p:nvPr/>
          </p:nvSpPr>
          <p:spPr>
            <a:xfrm>
              <a:off x="5833940" y="1493091"/>
              <a:ext cx="1780467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VPN </a:t>
              </a:r>
              <a:r>
                <a:rPr lang="zh-CN" altLang="en-US" sz="1800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（</a:t>
              </a:r>
              <a:r>
                <a:rPr lang="en-US" altLang="zh-CN" sz="1800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CARSI</a:t>
              </a:r>
              <a:r>
                <a:rPr lang="zh-CN" altLang="en-US" sz="1800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）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快捷登录</a:t>
              </a:r>
            </a:p>
          </p:txBody>
        </p:sp>
        <p:sp>
          <p:nvSpPr>
            <p:cNvPr id="133" name="文本框 169">
              <a:extLst>
                <a:ext uri="{FF2B5EF4-FFF2-40B4-BE49-F238E27FC236}">
                  <a16:creationId xmlns:a16="http://schemas.microsoft.com/office/drawing/2014/main" id="{2EC23F52-7BA8-4DF9-8021-ED1EDAFE5133}"/>
                </a:ext>
              </a:extLst>
            </p:cNvPr>
            <p:cNvSpPr txBox="1"/>
            <p:nvPr/>
          </p:nvSpPr>
          <p:spPr>
            <a:xfrm>
              <a:off x="5831392" y="1764706"/>
              <a:ext cx="2201117" cy="27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图书馆官网→数字资源（中文数据库）→起点考研网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07A23756-3249-46A9-B926-84A0E1633D1E}"/>
              </a:ext>
            </a:extLst>
          </p:cNvPr>
          <p:cNvGrpSpPr/>
          <p:nvPr/>
        </p:nvGrpSpPr>
        <p:grpSpPr>
          <a:xfrm>
            <a:off x="6544036" y="5088719"/>
            <a:ext cx="3881812" cy="733217"/>
            <a:chOff x="5831393" y="1493091"/>
            <a:chExt cx="2128243" cy="733387"/>
          </a:xfrm>
        </p:grpSpPr>
        <p:sp>
          <p:nvSpPr>
            <p:cNvPr id="135" name="文本框 171">
              <a:extLst>
                <a:ext uri="{FF2B5EF4-FFF2-40B4-BE49-F238E27FC236}">
                  <a16:creationId xmlns:a16="http://schemas.microsoft.com/office/drawing/2014/main" id="{04212D45-D8BE-4BBC-9CF2-12B2B0EC9A0D}"/>
                </a:ext>
              </a:extLst>
            </p:cNvPr>
            <p:cNvSpPr txBox="1"/>
            <p:nvPr/>
          </p:nvSpPr>
          <p:spPr>
            <a:xfrm>
              <a:off x="5833940" y="149309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关注公众号</a:t>
              </a:r>
            </a:p>
          </p:txBody>
        </p:sp>
        <p:sp>
          <p:nvSpPr>
            <p:cNvPr id="136" name="文本框 172">
              <a:extLst>
                <a:ext uri="{FF2B5EF4-FFF2-40B4-BE49-F238E27FC236}">
                  <a16:creationId xmlns:a16="http://schemas.microsoft.com/office/drawing/2014/main" id="{B6237DD6-D9E4-47D1-B2CC-1865A8FB726E}"/>
                </a:ext>
              </a:extLst>
            </p:cNvPr>
            <p:cNvSpPr txBox="1"/>
            <p:nvPr/>
          </p:nvSpPr>
          <p:spPr>
            <a:xfrm>
              <a:off x="5831393" y="1764706"/>
              <a:ext cx="2128243" cy="4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关注“起点考试”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起点考试→ 考研网→学堂→添加科目</a:t>
              </a:r>
            </a:p>
          </p:txBody>
        </p:sp>
      </p:grpSp>
      <p:pic>
        <p:nvPicPr>
          <p:cNvPr id="137" name="Picture 8" descr="微信公众号">
            <a:extLst>
              <a:ext uri="{FF2B5EF4-FFF2-40B4-BE49-F238E27FC236}">
                <a16:creationId xmlns:a16="http://schemas.microsoft.com/office/drawing/2014/main" id="{487E94F4-B71C-4C49-A577-2D64369C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66" y="5102987"/>
            <a:ext cx="809441" cy="77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1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99" grpId="0" animBg="1"/>
      <p:bldP spid="100" grpId="0" animBg="1"/>
      <p:bldP spid="101" grpId="0" animBg="1"/>
      <p:bldP spid="102" grpId="0" animBg="1"/>
      <p:bldP spid="106" grpId="0" animBg="1"/>
      <p:bldP spid="107" grpId="0" animBg="1"/>
      <p:bldP spid="108" grpId="0" animBg="1"/>
      <p:bldP spid="109" grpId="0" animBg="1"/>
      <p:bldP spid="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09B60D4-C2C7-4692-A41D-76A536A59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4" y="1716225"/>
            <a:ext cx="1886204" cy="38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1244421" y="341781"/>
            <a:ext cx="3641904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起点考研网手机登录方式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26878D9-7106-40BC-834E-DD0371F4E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67" y="1716225"/>
            <a:ext cx="1886205" cy="38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7" name="矩形: 圆角 256">
            <a:extLst>
              <a:ext uri="{FF2B5EF4-FFF2-40B4-BE49-F238E27FC236}">
                <a16:creationId xmlns:a16="http://schemas.microsoft.com/office/drawing/2014/main" id="{3910EAF6-F55B-43AA-8D81-8EEE9BFE0C74}"/>
              </a:ext>
            </a:extLst>
          </p:cNvPr>
          <p:cNvSpPr/>
          <p:nvPr/>
        </p:nvSpPr>
        <p:spPr>
          <a:xfrm>
            <a:off x="1032314" y="5829298"/>
            <a:ext cx="1968395" cy="561975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选择考试网</a:t>
            </a:r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4471AA07-2EDC-4F97-BA60-7C2B66A87552}"/>
              </a:ext>
            </a:extLst>
          </p:cNvPr>
          <p:cNvSpPr/>
          <p:nvPr/>
        </p:nvSpPr>
        <p:spPr>
          <a:xfrm>
            <a:off x="2144326" y="5829300"/>
            <a:ext cx="1968395" cy="561975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科目定制</a:t>
            </a: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0F801D08-3A53-4299-9507-381FA758AF99}"/>
              </a:ext>
            </a:extLst>
          </p:cNvPr>
          <p:cNvSpPr/>
          <p:nvPr/>
        </p:nvSpPr>
        <p:spPr>
          <a:xfrm>
            <a:off x="3256338" y="5829300"/>
            <a:ext cx="1968395" cy="561975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选择科目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B313DE08-5D93-4C72-8BAB-5B2328D84D34}"/>
              </a:ext>
            </a:extLst>
          </p:cNvPr>
          <p:cNvSpPr/>
          <p:nvPr/>
        </p:nvSpPr>
        <p:spPr>
          <a:xfrm>
            <a:off x="4368350" y="5829300"/>
            <a:ext cx="1968395" cy="561975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科目详情</a:t>
            </a: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A4AD1DD5-412A-49CC-BE7B-890C671CCEE8}"/>
              </a:ext>
            </a:extLst>
          </p:cNvPr>
          <p:cNvSpPr/>
          <p:nvPr/>
        </p:nvSpPr>
        <p:spPr>
          <a:xfrm>
            <a:off x="5480362" y="5829300"/>
            <a:ext cx="1968395" cy="561975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课程列表</a:t>
            </a: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C6251118-B49F-4264-83C7-D2E982A8C37D}"/>
              </a:ext>
            </a:extLst>
          </p:cNvPr>
          <p:cNvSpPr/>
          <p:nvPr/>
        </p:nvSpPr>
        <p:spPr>
          <a:xfrm>
            <a:off x="6592374" y="5829300"/>
            <a:ext cx="1968395" cy="561975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试卷列表</a:t>
            </a: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E163E145-6E9D-4FF8-A2AA-DA6B4A7DDFD9}"/>
              </a:ext>
            </a:extLst>
          </p:cNvPr>
          <p:cNvSpPr/>
          <p:nvPr/>
        </p:nvSpPr>
        <p:spPr>
          <a:xfrm>
            <a:off x="7704386" y="5829300"/>
            <a:ext cx="1968395" cy="561975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答题页面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ABF8C1E7-A08A-499F-842A-4235A0E12949}"/>
              </a:ext>
            </a:extLst>
          </p:cNvPr>
          <p:cNvSpPr/>
          <p:nvPr/>
        </p:nvSpPr>
        <p:spPr>
          <a:xfrm>
            <a:off x="8816398" y="5829297"/>
            <a:ext cx="1968395" cy="561975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交卷页面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EEEA2E-8FF6-4928-925C-0E4BDDC66B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21" y="1716225"/>
            <a:ext cx="1886204" cy="38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02FFC3F-3CD0-4960-A322-C6C2D9FC6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74" y="1716225"/>
            <a:ext cx="1886204" cy="38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A504A96-3AB0-4DCA-AFDD-4B62837B6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27" y="1716225"/>
            <a:ext cx="1886204" cy="38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26FCC9C-C178-43A1-B32B-8BA3FDF063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80" y="1716225"/>
            <a:ext cx="1886204" cy="38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F89378F-FF4F-4F66-930B-110D6FD1AB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33" y="1716225"/>
            <a:ext cx="1886204" cy="38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5FA6748-7D75-4656-8014-CE7EB5F620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89" y="1716225"/>
            <a:ext cx="1886204" cy="38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2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057C631-455A-421E-99F4-6C84E8A0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19" y="3198930"/>
            <a:ext cx="3110185" cy="180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E9B0F42-865D-4CD0-A027-6C17C48616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340"/>
          <a:stretch/>
        </p:blipFill>
        <p:spPr>
          <a:xfrm>
            <a:off x="4555573" y="3202557"/>
            <a:ext cx="3083736" cy="181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DB19D48-B7AB-48AA-AB48-5822107977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649"/>
          <a:stretch/>
        </p:blipFill>
        <p:spPr>
          <a:xfrm>
            <a:off x="7997132" y="3196740"/>
            <a:ext cx="3133742" cy="181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1061120" y="5081708"/>
            <a:ext cx="3133743" cy="1138114"/>
            <a:chOff x="683568" y="2437091"/>
            <a:chExt cx="1800200" cy="1718835"/>
          </a:xfrm>
          <a:solidFill>
            <a:schemeClr val="bg1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683568" y="2437091"/>
              <a:ext cx="1800200" cy="17188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 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6287" y="2620236"/>
              <a:ext cx="1474763" cy="13487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鼠标浮动主导航，考研英语</a:t>
              </a:r>
              <a:endPara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展开，选择考研英语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选历年真题标签栏目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进入课程详情页面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61120" y="2719443"/>
            <a:ext cx="3133743" cy="524655"/>
            <a:chOff x="683568" y="985036"/>
            <a:chExt cx="1800200" cy="405747"/>
          </a:xfrm>
          <a:solidFill>
            <a:srgbClr val="4AABC8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矩形 25"/>
            <p:cNvSpPr/>
            <p:nvPr/>
          </p:nvSpPr>
          <p:spPr>
            <a:xfrm>
              <a:off x="683568" y="985036"/>
              <a:ext cx="1800200" cy="405747"/>
            </a:xfrm>
            <a:custGeom>
              <a:avLst/>
              <a:gdLst/>
              <a:ahLst/>
              <a:cxnLst/>
              <a:rect l="l" t="t" r="r" b="b"/>
              <a:pathLst>
                <a:path w="1800200" h="405747">
                  <a:moveTo>
                    <a:pt x="0" y="0"/>
                  </a:moveTo>
                  <a:lnTo>
                    <a:pt x="1800200" y="0"/>
                  </a:lnTo>
                  <a:lnTo>
                    <a:pt x="1800200" y="297062"/>
                  </a:lnTo>
                  <a:lnTo>
                    <a:pt x="986506" y="297062"/>
                  </a:lnTo>
                  <a:lnTo>
                    <a:pt x="900101" y="405747"/>
                  </a:lnTo>
                  <a:lnTo>
                    <a:pt x="813696" y="297062"/>
                  </a:lnTo>
                  <a:lnTo>
                    <a:pt x="0" y="29706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53818" y="993557"/>
              <a:ext cx="459691" cy="294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途径一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29127" y="2719443"/>
            <a:ext cx="3133743" cy="524655"/>
            <a:chOff x="2675789" y="985036"/>
            <a:chExt cx="1800200" cy="405747"/>
          </a:xfrm>
          <a:solidFill>
            <a:schemeClr val="accent4">
              <a:lumMod val="75000"/>
            </a:schemeClr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0" name="矩形 25"/>
            <p:cNvSpPr/>
            <p:nvPr/>
          </p:nvSpPr>
          <p:spPr>
            <a:xfrm>
              <a:off x="2675789" y="985036"/>
              <a:ext cx="1800200" cy="405747"/>
            </a:xfrm>
            <a:custGeom>
              <a:avLst/>
              <a:gdLst/>
              <a:ahLst/>
              <a:cxnLst/>
              <a:rect l="l" t="t" r="r" b="b"/>
              <a:pathLst>
                <a:path w="1800200" h="405747">
                  <a:moveTo>
                    <a:pt x="0" y="0"/>
                  </a:moveTo>
                  <a:lnTo>
                    <a:pt x="1800200" y="0"/>
                  </a:lnTo>
                  <a:lnTo>
                    <a:pt x="1800200" y="297062"/>
                  </a:lnTo>
                  <a:lnTo>
                    <a:pt x="986506" y="297062"/>
                  </a:lnTo>
                  <a:lnTo>
                    <a:pt x="900101" y="405747"/>
                  </a:lnTo>
                  <a:lnTo>
                    <a:pt x="813696" y="297062"/>
                  </a:lnTo>
                  <a:lnTo>
                    <a:pt x="0" y="29706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46042" y="990441"/>
              <a:ext cx="459691" cy="29484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途径二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997136" y="2719443"/>
            <a:ext cx="3133743" cy="524655"/>
            <a:chOff x="4668010" y="985036"/>
            <a:chExt cx="1800200" cy="405747"/>
          </a:xfrm>
          <a:solidFill>
            <a:srgbClr val="D24F59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7" name="矩形 25"/>
            <p:cNvSpPr/>
            <p:nvPr/>
          </p:nvSpPr>
          <p:spPr>
            <a:xfrm>
              <a:off x="4668010" y="985036"/>
              <a:ext cx="1800200" cy="405747"/>
            </a:xfrm>
            <a:custGeom>
              <a:avLst/>
              <a:gdLst/>
              <a:ahLst/>
              <a:cxnLst/>
              <a:rect l="l" t="t" r="r" b="b"/>
              <a:pathLst>
                <a:path w="1800200" h="405747">
                  <a:moveTo>
                    <a:pt x="0" y="0"/>
                  </a:moveTo>
                  <a:lnTo>
                    <a:pt x="1800200" y="0"/>
                  </a:lnTo>
                  <a:lnTo>
                    <a:pt x="1800200" y="297062"/>
                  </a:lnTo>
                  <a:lnTo>
                    <a:pt x="986506" y="297062"/>
                  </a:lnTo>
                  <a:lnTo>
                    <a:pt x="900101" y="405747"/>
                  </a:lnTo>
                  <a:lnTo>
                    <a:pt x="813696" y="297062"/>
                  </a:lnTo>
                  <a:lnTo>
                    <a:pt x="0" y="29706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86353" y="993557"/>
              <a:ext cx="459691" cy="294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途径三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1244421" y="341781"/>
            <a:ext cx="286722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起点考研网资源检索</a:t>
            </a:r>
            <a:r>
              <a:rPr lang="en-US" altLang="zh-CN" sz="2000" b="1" dirty="0">
                <a:solidFill>
                  <a:srgbClr val="FF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-1</a:t>
            </a:r>
            <a:endParaRPr lang="zh-CN" altLang="en-US" sz="2000" b="1" dirty="0">
              <a:solidFill>
                <a:srgbClr val="FF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BCEE31E-C89F-48D5-9719-2649649B5051}"/>
              </a:ext>
            </a:extLst>
          </p:cNvPr>
          <p:cNvGrpSpPr/>
          <p:nvPr/>
        </p:nvGrpSpPr>
        <p:grpSpPr>
          <a:xfrm>
            <a:off x="1061117" y="1575881"/>
            <a:ext cx="10069757" cy="1005750"/>
            <a:chOff x="1061117" y="1575881"/>
            <a:chExt cx="10069757" cy="100575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167ACC1-09E9-4CD2-9147-1C0B4C494A46}"/>
                </a:ext>
              </a:extLst>
            </p:cNvPr>
            <p:cNvSpPr/>
            <p:nvPr/>
          </p:nvSpPr>
          <p:spPr>
            <a:xfrm>
              <a:off x="1061117" y="1575881"/>
              <a:ext cx="10069757" cy="10057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0B6FDE9-81DE-4F6D-8569-52C1DE982BA8}"/>
                </a:ext>
              </a:extLst>
            </p:cNvPr>
            <p:cNvSpPr txBox="1"/>
            <p:nvPr/>
          </p:nvSpPr>
          <p:spPr>
            <a:xfrm>
              <a:off x="1217976" y="1755591"/>
              <a:ext cx="97560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1800" b="1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小英同学想</a:t>
              </a:r>
              <a:r>
                <a:rPr lang="zh-CN" altLang="zh-CN" sz="1800" b="1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利用起点</a:t>
              </a:r>
              <a:r>
                <a:rPr lang="zh-CN" altLang="en-US" b="1" kern="1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考研</a:t>
              </a:r>
              <a:r>
                <a:rPr lang="zh-CN" altLang="zh-CN" sz="1800" b="1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网，查找</a:t>
              </a:r>
              <a:r>
                <a:rPr lang="zh-CN" altLang="en-US" sz="1800" b="1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最近两年的</a:t>
              </a:r>
              <a:r>
                <a:rPr lang="zh-CN" altLang="en-US" b="1" kern="1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考研英语一的</a:t>
              </a:r>
              <a:r>
                <a:rPr lang="zh-CN" altLang="zh-CN" sz="1800" b="1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真题系列试卷进行练习，</a:t>
              </a:r>
              <a:r>
                <a:rPr lang="zh-CN" altLang="en-US" b="1" kern="1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有几</a:t>
              </a:r>
              <a:r>
                <a:rPr lang="zh-CN" altLang="zh-CN" sz="1800" b="1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种检索途径可以实现</a:t>
              </a:r>
              <a:r>
                <a:rPr lang="zh-CN" altLang="en-US" b="1" kern="1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快速查找？</a:t>
              </a:r>
              <a:endParaRPr lang="zh-CN" altLang="zh-CN" sz="1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0A75D53-52FB-46F9-B536-1EB6A8CEDA36}"/>
              </a:ext>
            </a:extLst>
          </p:cNvPr>
          <p:cNvGrpSpPr/>
          <p:nvPr/>
        </p:nvGrpSpPr>
        <p:grpSpPr>
          <a:xfrm>
            <a:off x="4529126" y="5081710"/>
            <a:ext cx="3133743" cy="1138115"/>
            <a:chOff x="683568" y="2437091"/>
            <a:chExt cx="1800200" cy="1718835"/>
          </a:xfrm>
          <a:solidFill>
            <a:schemeClr val="bg1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53C5F6C-EE6A-497B-98BF-299F1D2C5413}"/>
                </a:ext>
              </a:extLst>
            </p:cNvPr>
            <p:cNvSpPr/>
            <p:nvPr/>
          </p:nvSpPr>
          <p:spPr>
            <a:xfrm>
              <a:off x="683568" y="2437091"/>
              <a:ext cx="1800200" cy="17188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 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7F9DC39A-7F7F-4476-8162-2FE31DA4CE22}"/>
                </a:ext>
              </a:extLst>
            </p:cNvPr>
            <p:cNvSpPr txBox="1"/>
            <p:nvPr/>
          </p:nvSpPr>
          <p:spPr>
            <a:xfrm>
              <a:off x="846287" y="2620236"/>
              <a:ext cx="1474763" cy="13487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分类导航，考研英语</a:t>
              </a:r>
              <a:r>
                <a:rPr lang="zh-CN" altLang="en-US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，</a:t>
              </a:r>
              <a:endPara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点击英语四级图标，进入详情页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选历年真题标签栏目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进入课程详情页面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64E4EFD-74B1-4F31-80EF-B062E4CAB645}"/>
              </a:ext>
            </a:extLst>
          </p:cNvPr>
          <p:cNvGrpSpPr/>
          <p:nvPr/>
        </p:nvGrpSpPr>
        <p:grpSpPr>
          <a:xfrm>
            <a:off x="7997132" y="5053574"/>
            <a:ext cx="3133743" cy="1138114"/>
            <a:chOff x="683568" y="2437091"/>
            <a:chExt cx="1800200" cy="1718835"/>
          </a:xfrm>
          <a:solidFill>
            <a:schemeClr val="bg1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02E5BE2-4372-45DA-B1EA-68EC9213A659}"/>
                </a:ext>
              </a:extLst>
            </p:cNvPr>
            <p:cNvSpPr/>
            <p:nvPr/>
          </p:nvSpPr>
          <p:spPr>
            <a:xfrm>
              <a:off x="683568" y="2437091"/>
              <a:ext cx="1800200" cy="17188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 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7" name="TextBox 10">
              <a:extLst>
                <a:ext uri="{FF2B5EF4-FFF2-40B4-BE49-F238E27FC236}">
                  <a16:creationId xmlns:a16="http://schemas.microsoft.com/office/drawing/2014/main" id="{28B20A35-D092-4171-9715-C5F0C180855F}"/>
                </a:ext>
              </a:extLst>
            </p:cNvPr>
            <p:cNvSpPr txBox="1"/>
            <p:nvPr/>
          </p:nvSpPr>
          <p:spPr>
            <a:xfrm>
              <a:off x="846287" y="2620236"/>
              <a:ext cx="1637481" cy="13487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首页点击高级检索</a:t>
              </a:r>
              <a:endPara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输入关键词真题，分类选试题，科目选考研英语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点击确定，即可检索到所有真题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进入课程详情页面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180DDAE-8180-43EE-A166-F6A17B7CDD3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跨越年终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333333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1295</Words>
  <Application>Microsoft Office PowerPoint</Application>
  <PresentationFormat>宽屏</PresentationFormat>
  <Paragraphs>215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DIN-BoldItalic</vt:lpstr>
      <vt:lpstr>Helvetica Neue</vt:lpstr>
      <vt:lpstr>Impact MT Std</vt:lpstr>
      <vt:lpstr>Microsoft YaHei Light</vt:lpstr>
      <vt:lpstr>等线</vt:lpstr>
      <vt:lpstr>等线 Light</vt:lpstr>
      <vt:lpstr>思源黑体</vt:lpstr>
      <vt:lpstr>思源黑体 Light</vt:lpstr>
      <vt:lpstr>Microsoft YaHei</vt:lpstr>
      <vt:lpstr>Microsoft YaHei</vt:lpstr>
      <vt:lpstr>微软雅黑 Light</vt:lpstr>
      <vt:lpstr>Arial</vt:lpstr>
      <vt:lpstr>Calibri</vt:lpstr>
      <vt:lpstr>Corbel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跨越年终总结</dc:title>
  <dc:creator/>
  <cp:lastModifiedBy/>
  <cp:revision>1</cp:revision>
  <dcterms:created xsi:type="dcterms:W3CDTF">2019-11-13T05:23:31Z</dcterms:created>
  <dcterms:modified xsi:type="dcterms:W3CDTF">2021-03-08T03:33:08Z</dcterms:modified>
</cp:coreProperties>
</file>