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584" r:id="rId2"/>
    <p:sldId id="1574" r:id="rId3"/>
    <p:sldId id="1575" r:id="rId4"/>
    <p:sldId id="1576" r:id="rId5"/>
    <p:sldId id="1577" r:id="rId6"/>
    <p:sldId id="1578" r:id="rId7"/>
    <p:sldId id="1579" r:id="rId8"/>
    <p:sldId id="1580" r:id="rId9"/>
    <p:sldId id="1581" r:id="rId10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CC9A890-22B4-41D3-8E68-CB89374A0F97}">
          <p14:sldIdLst>
            <p14:sldId id="1584"/>
            <p14:sldId id="1574"/>
            <p14:sldId id="1575"/>
            <p14:sldId id="1576"/>
            <p14:sldId id="1577"/>
            <p14:sldId id="1578"/>
            <p14:sldId id="1579"/>
            <p14:sldId id="1580"/>
            <p14:sldId id="1581"/>
          </p14:sldIdLst>
        </p14:section>
        <p14:section name="无标题节" id="{91FF2C12-1AAE-4B01-BDBD-DEB1EBF017C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20">
          <p15:clr>
            <a:srgbClr val="A4A3A4"/>
          </p15:clr>
        </p15:guide>
        <p15:guide id="2" orient="horz" pos="1709">
          <p15:clr>
            <a:srgbClr val="A4A3A4"/>
          </p15:clr>
        </p15:guide>
        <p15:guide id="3" pos="3940">
          <p15:clr>
            <a:srgbClr val="A4A3A4"/>
          </p15:clr>
        </p15:guide>
        <p15:guide id="4" pos="476">
          <p15:clr>
            <a:srgbClr val="A4A3A4"/>
          </p15:clr>
        </p15:guide>
        <p15:guide id="5" pos="7152">
          <p15:clr>
            <a:srgbClr val="A4A3A4"/>
          </p15:clr>
        </p15:guide>
        <p15:guide id="6" pos="2880">
          <p15:clr>
            <a:srgbClr val="A4A3A4"/>
          </p15:clr>
        </p15:guide>
        <p15:guide id="7" pos="270">
          <p15:clr>
            <a:srgbClr val="A4A3A4"/>
          </p15:clr>
        </p15:guide>
        <p15:guide id="8" pos="52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E4C"/>
    <a:srgbClr val="FFFFFF"/>
    <a:srgbClr val="7D6F66"/>
    <a:srgbClr val="C5B4A2"/>
    <a:srgbClr val="30592C"/>
    <a:srgbClr val="FDFDFD"/>
    <a:srgbClr val="0084AA"/>
    <a:srgbClr val="788BA9"/>
    <a:srgbClr val="0B59A7"/>
    <a:srgbClr val="335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434" autoAdjust="0"/>
  </p:normalViewPr>
  <p:slideViewPr>
    <p:cSldViewPr snapToGrid="0">
      <p:cViewPr varScale="1">
        <p:scale>
          <a:sx n="87" d="100"/>
          <a:sy n="87" d="100"/>
        </p:scale>
        <p:origin x="560" y="52"/>
      </p:cViewPr>
      <p:guideLst>
        <p:guide orient="horz" pos="2020"/>
        <p:guide orient="horz" pos="1709"/>
        <p:guide pos="3940"/>
        <p:guide pos="476"/>
        <p:guide pos="7152"/>
        <p:guide pos="2880"/>
        <p:guide pos="270"/>
        <p:guide pos="52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DEAB3-BADC-4AB9-B5A2-23361CF3B107}" type="slidenum">
              <a:rPr lang="en-MY" smtClean="0"/>
              <a:t>2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0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8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Segoe Print" panose="02000600000000000000" charset="0"/>
                <a:cs typeface="Segoe Print" panose="02000600000000000000" charset="0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Segoe Print" panose="02000600000000000000" charset="0"/>
                <a:cs typeface="Segoe Print" panose="02000600000000000000" charset="0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charset="0"/>
                <a:cs typeface="Segoe Print" panose="02000600000000000000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997469" y="488729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screen"/>
          <a:srcRect/>
          <a:stretch>
            <a:fillRect/>
          </a:stretch>
        </p:blipFill>
        <p:spPr>
          <a:xfrm>
            <a:off x="0" y="0"/>
            <a:ext cx="913993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 rotWithShape="1">
          <a:blip r:embed="rId2"/>
          <a:srcRect t="20826" b="3336"/>
          <a:stretch>
            <a:fillRect/>
          </a:stretch>
        </p:blipFill>
        <p:spPr>
          <a:xfrm>
            <a:off x="0" y="23759"/>
            <a:ext cx="9144000" cy="5095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88" y="5291379"/>
            <a:ext cx="1748240" cy="3012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677035" y="2675890"/>
            <a:ext cx="4156075" cy="13970"/>
          </a:xfrm>
          <a:prstGeom prst="line">
            <a:avLst/>
          </a:prstGeom>
          <a:ln>
            <a:solidFill>
              <a:srgbClr val="5F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75298" y="1715830"/>
            <a:ext cx="33591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5F5E91"/>
                </a:solidFill>
                <a:ea typeface="宋体" panose="02010600030101010101" pitchFamily="2" charset="-122"/>
              </a:rPr>
              <a:t>IGroup</a:t>
            </a:r>
            <a:r>
              <a:rPr lang="zh-CN" altLang="en-US" sz="2400" dirty="0">
                <a:solidFill>
                  <a:srgbClr val="5F5E91"/>
                </a:solidFill>
                <a:ea typeface="宋体" panose="02010600030101010101" pitchFamily="2" charset="-122"/>
              </a:rPr>
              <a:t>电子图书数据库</a:t>
            </a:r>
          </a:p>
          <a:p>
            <a:pPr algn="ctr"/>
            <a:r>
              <a:rPr lang="en-US" altLang="zh-CN" sz="2400" dirty="0">
                <a:solidFill>
                  <a:srgbClr val="5F5E91"/>
                </a:solidFill>
                <a:ea typeface="宋体" panose="02010600030101010101" pitchFamily="2" charset="-122"/>
              </a:rPr>
              <a:t>IGLibrary</a:t>
            </a:r>
            <a:r>
              <a:rPr lang="zh-CN" altLang="zh-CN" sz="2400" dirty="0">
                <a:solidFill>
                  <a:srgbClr val="5F5E91"/>
                </a:solidFill>
                <a:ea typeface="宋体" panose="02010600030101010101" pitchFamily="2" charset="-122"/>
              </a:rPr>
              <a:t>使用指南</a:t>
            </a:r>
            <a:endParaRPr lang="en-US" altLang="zh-CN" sz="2400" dirty="0">
              <a:solidFill>
                <a:srgbClr val="5F5E91"/>
              </a:solidFill>
              <a:ea typeface="宋体" panose="02010600030101010101" pitchFamily="2" charset="-122"/>
            </a:endParaRPr>
          </a:p>
          <a:p>
            <a:pPr algn="ctr"/>
            <a:r>
              <a:rPr lang="en-US" altLang="zh-CN" sz="2400" dirty="0">
                <a:solidFill>
                  <a:srgbClr val="5F5E91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5491" y="5184361"/>
            <a:ext cx="2427655" cy="470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260" dirty="0"/>
          </a:p>
        </p:txBody>
      </p:sp>
      <p:sp>
        <p:nvSpPr>
          <p:cNvPr id="12" name="TextBox 11"/>
          <p:cNvSpPr txBox="1"/>
          <p:nvPr/>
        </p:nvSpPr>
        <p:spPr>
          <a:xfrm>
            <a:off x="8225892" y="5371243"/>
            <a:ext cx="523875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Pg.03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65" y="5231919"/>
            <a:ext cx="1683609" cy="3857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92" y="1127728"/>
            <a:ext cx="7297423" cy="3672408"/>
          </a:xfrm>
          <a:prstGeom prst="rect">
            <a:avLst/>
          </a:prstGeom>
        </p:spPr>
      </p:pic>
      <p:pic>
        <p:nvPicPr>
          <p:cNvPr id="6" name="Picture 2" descr="http://61.56.222.181/iglib3/static/img/logo/iglib_logo_629x2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40" y="83185"/>
            <a:ext cx="2229485" cy="74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6"/>
          <p:cNvCxnSpPr/>
          <p:nvPr/>
        </p:nvCxnSpPr>
        <p:spPr>
          <a:xfrm>
            <a:off x="8534018" y="362992"/>
            <a:ext cx="0" cy="50405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5"/>
          <a:srcRect l="1778"/>
          <a:stretch>
            <a:fillRect/>
          </a:stretch>
        </p:blipFill>
        <p:spPr>
          <a:xfrm rot="5400000">
            <a:off x="6918116" y="2119476"/>
            <a:ext cx="1712768" cy="1944216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20575" y="550721"/>
            <a:ext cx="1656184" cy="1712774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7247441" y="943933"/>
            <a:ext cx="113141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sz="1200" dirty="0">
                <a:solidFill>
                  <a:schemeClr val="bg1"/>
                </a:solidFill>
                <a:ea typeface="宋体" panose="02010600030101010101" pitchFamily="2" charset="-122"/>
              </a:rPr>
              <a:t>更整洁</a:t>
            </a:r>
          </a:p>
          <a:p>
            <a:pPr algn="ctr"/>
            <a:r>
              <a:rPr lang="zh-CN" altLang="en-MY" sz="1200" dirty="0">
                <a:solidFill>
                  <a:schemeClr val="bg1"/>
                </a:solidFill>
                <a:ea typeface="宋体" panose="02010600030101010101" pitchFamily="2" charset="-122"/>
              </a:rPr>
              <a:t>更时尚</a:t>
            </a:r>
          </a:p>
          <a:p>
            <a:pPr algn="ctr"/>
            <a:r>
              <a:rPr lang="zh-CN" altLang="en-MY" sz="1200" dirty="0">
                <a:solidFill>
                  <a:schemeClr val="bg1"/>
                </a:solidFill>
                <a:ea typeface="宋体" panose="02010600030101010101" pitchFamily="2" charset="-122"/>
              </a:rPr>
              <a:t>反应速度更快</a:t>
            </a:r>
          </a:p>
        </p:txBody>
      </p:sp>
      <p:sp>
        <p:nvSpPr>
          <p:cNvPr id="17" name="TextBox 11"/>
          <p:cNvSpPr txBox="1"/>
          <p:nvPr/>
        </p:nvSpPr>
        <p:spPr>
          <a:xfrm>
            <a:off x="6972412" y="2456101"/>
            <a:ext cx="15615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响应式网页设计，可以流畅地改变和响应，以适应任何屏幕或设备大小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 rotWithShape="1">
          <a:blip r:embed="rId5"/>
          <a:srcRect l="1778"/>
          <a:stretch>
            <a:fillRect/>
          </a:stretch>
        </p:blipFill>
        <p:spPr>
          <a:xfrm rot="5400000">
            <a:off x="7452410" y="3869902"/>
            <a:ext cx="1149178" cy="1295150"/>
          </a:xfrm>
          <a:prstGeom prst="rect">
            <a:avLst/>
          </a:prstGeom>
        </p:spPr>
      </p:pic>
      <p:sp>
        <p:nvSpPr>
          <p:cNvPr id="19" name="TextBox 13"/>
          <p:cNvSpPr txBox="1"/>
          <p:nvPr/>
        </p:nvSpPr>
        <p:spPr>
          <a:xfrm>
            <a:off x="7548689" y="4188259"/>
            <a:ext cx="816064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ea typeface="宋体" panose="02010600030101010101" pitchFamily="2" charset="-122"/>
              </a:rPr>
              <a:t>用户友好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8499" y="943628"/>
            <a:ext cx="1896532" cy="3248302"/>
            <a:chOff x="4641648" y="44624"/>
            <a:chExt cx="4030221" cy="6902800"/>
          </a:xfrm>
          <a:effectLst>
            <a:outerShdw blurRad="215900" sx="98000" sy="98000" algn="ctr" rotWithShape="0">
              <a:prstClr val="black">
                <a:alpha val="52000"/>
              </a:prstClr>
            </a:outerShdw>
          </a:effectLst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27925" t="17073" r="28000"/>
            <a:stretch>
              <a:fillRect/>
            </a:stretch>
          </p:blipFill>
          <p:spPr>
            <a:xfrm>
              <a:off x="4641648" y="44624"/>
              <a:ext cx="4030220" cy="426533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</a:blip>
            <a:srcRect l="27925" t="22001" r="28000" b="22507"/>
            <a:stretch>
              <a:fillRect/>
            </a:stretch>
          </p:blipFill>
          <p:spPr>
            <a:xfrm>
              <a:off x="4641648" y="4093129"/>
              <a:ext cx="4030221" cy="285429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0075" t="17801" r="55271"/>
          <a:stretch>
            <a:fillRect/>
          </a:stretch>
        </p:blipFill>
        <p:spPr>
          <a:xfrm>
            <a:off x="5979076" y="796829"/>
            <a:ext cx="1892759" cy="3549841"/>
          </a:xfrm>
          <a:prstGeom prst="rect">
            <a:avLst/>
          </a:prstGeom>
          <a:effectLst>
            <a:outerShdw blurRad="203200" sx="104000" sy="104000" algn="ctr" rotWithShape="0">
              <a:prstClr val="black">
                <a:alpha val="15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862384" y="796829"/>
            <a:ext cx="3182300" cy="3549841"/>
            <a:chOff x="2483768" y="44624"/>
            <a:chExt cx="6188101" cy="6902800"/>
          </a:xfrm>
          <a:effectLst>
            <a:outerShdw blurRad="215900" sx="98000" sy="98000" algn="ctr" rotWithShape="0">
              <a:prstClr val="black">
                <a:alpha val="52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4327" t="17073" r="28000"/>
            <a:stretch>
              <a:fillRect/>
            </a:stretch>
          </p:blipFill>
          <p:spPr>
            <a:xfrm>
              <a:off x="2483768" y="44624"/>
              <a:ext cx="6188101" cy="42653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</a:blip>
            <a:srcRect l="4327" t="22001" r="28000" b="22507"/>
            <a:stretch>
              <a:fillRect/>
            </a:stretch>
          </p:blipFill>
          <p:spPr>
            <a:xfrm>
              <a:off x="2483768" y="4093128"/>
              <a:ext cx="6188101" cy="285429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0497" t="16401" r="27347"/>
          <a:stretch>
            <a:fillRect/>
          </a:stretch>
        </p:blipFill>
        <p:spPr>
          <a:xfrm>
            <a:off x="2599943" y="139718"/>
            <a:ext cx="4136138" cy="4613843"/>
          </a:xfrm>
          <a:prstGeom prst="rect">
            <a:avLst/>
          </a:prstGeom>
          <a:ln w="38100">
            <a:noFill/>
          </a:ln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70" y="965378"/>
            <a:ext cx="675789" cy="69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623310" y="1115060"/>
            <a:ext cx="704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学科</a:t>
            </a:r>
          </a:p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检索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1869" y="2606440"/>
            <a:ext cx="675789" cy="69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36670" y="2755265"/>
            <a:ext cx="663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出版社检索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5113" t="12039" r="38884"/>
          <a:stretch>
            <a:fillRect/>
          </a:stretch>
        </p:blipFill>
        <p:spPr>
          <a:xfrm>
            <a:off x="4109053" y="784720"/>
            <a:ext cx="3791865" cy="3561950"/>
          </a:xfrm>
          <a:prstGeom prst="rect">
            <a:avLst/>
          </a:prstGeom>
          <a:effectLst>
            <a:outerShdw blurRad="203200" algn="ctr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0075" t="17801" r="55271"/>
          <a:stretch>
            <a:fillRect/>
          </a:stretch>
        </p:blipFill>
        <p:spPr>
          <a:xfrm>
            <a:off x="1342277" y="955208"/>
            <a:ext cx="1723865" cy="3233082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33197" t="16401" r="27951"/>
          <a:stretch>
            <a:fillRect/>
          </a:stretch>
        </p:blipFill>
        <p:spPr>
          <a:xfrm>
            <a:off x="1551699" y="796829"/>
            <a:ext cx="2932966" cy="3549841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88" t="12201" r="16925"/>
          <a:stretch>
            <a:fillRect/>
          </a:stretch>
        </p:blipFill>
        <p:spPr>
          <a:xfrm>
            <a:off x="1737071" y="267131"/>
            <a:ext cx="5747912" cy="4450358"/>
          </a:xfrm>
          <a:prstGeom prst="rect">
            <a:avLst/>
          </a:prstGeom>
          <a:ln w="38100">
            <a:noFill/>
          </a:ln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96" y="155870"/>
            <a:ext cx="675789" cy="69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023870" y="294005"/>
            <a:ext cx="569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简单检索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828" y="1286750"/>
            <a:ext cx="938366" cy="989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19132" y="1556780"/>
            <a:ext cx="6409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高级检索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35655" y="2407920"/>
            <a:ext cx="3041650" cy="583565"/>
          </a:xfrm>
          <a:prstGeom prst="rect">
            <a:avLst/>
          </a:prstGeom>
          <a:solidFill>
            <a:srgbClr val="00519A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lt"/>
                <a:ea typeface="宋体" panose="02010600030101010101" pitchFamily="2" charset="-122"/>
              </a:rPr>
              <a:t>高级检索可以设置在多个字段中检索：</a:t>
            </a:r>
            <a:r>
              <a:rPr lang="en-US" sz="675" dirty="0">
                <a:solidFill>
                  <a:schemeClr val="bg1"/>
                </a:solidFill>
                <a:latin typeface="+mj-lt"/>
              </a:rPr>
              <a:t> </a:t>
            </a:r>
          </a:p>
          <a:p>
            <a:endParaRPr lang="en-US" sz="9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  <a:latin typeface="+mj-lt"/>
              </a:rPr>
              <a:t>Title | Full text | Author | ISBN</a:t>
            </a:r>
            <a:endParaRPr lang="en-US" sz="9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5113" t="12039" r="38884"/>
          <a:stretch>
            <a:fillRect/>
          </a:stretch>
        </p:blipFill>
        <p:spPr>
          <a:xfrm>
            <a:off x="3983033" y="784720"/>
            <a:ext cx="3791865" cy="3561950"/>
          </a:xfrm>
          <a:prstGeom prst="rect">
            <a:avLst/>
          </a:prstGeom>
          <a:effectLst>
            <a:outerShdw blurRad="203200" algn="ctr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0075" t="17801" r="55271"/>
          <a:stretch>
            <a:fillRect/>
          </a:stretch>
        </p:blipFill>
        <p:spPr>
          <a:xfrm>
            <a:off x="1342277" y="955208"/>
            <a:ext cx="1723865" cy="3233082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33197" t="16401" r="27951"/>
          <a:stretch>
            <a:fillRect/>
          </a:stretch>
        </p:blipFill>
        <p:spPr>
          <a:xfrm>
            <a:off x="1852818" y="796829"/>
            <a:ext cx="2932966" cy="3549841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747" y="195486"/>
            <a:ext cx="4987435" cy="4537626"/>
          </a:xfrm>
          <a:prstGeom prst="rect">
            <a:avLst/>
          </a:prstGeom>
          <a:ln w="38100">
            <a:noFill/>
          </a:ln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495" y="1339215"/>
            <a:ext cx="785495" cy="699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195" y="2712720"/>
            <a:ext cx="1026795" cy="989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11730" y="2793365"/>
            <a:ext cx="857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动态搜索显示高级书籍过滤器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0010" y="1337945"/>
            <a:ext cx="81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可视化</a:t>
            </a:r>
          </a:p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检索工具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3197" t="16401" r="27951"/>
          <a:stretch>
            <a:fillRect/>
          </a:stretch>
        </p:blipFill>
        <p:spPr>
          <a:xfrm>
            <a:off x="1299790" y="940695"/>
            <a:ext cx="2683244" cy="3247596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445225" y="772549"/>
            <a:ext cx="3219335" cy="3591154"/>
            <a:chOff x="2483768" y="44624"/>
            <a:chExt cx="6188101" cy="6902800"/>
          </a:xfrm>
          <a:effectLst>
            <a:outerShdw blurRad="444500" sx="98000" sy="98000" algn="ctr" rotWithShape="0">
              <a:prstClr val="black">
                <a:alpha val="52000"/>
              </a:prstClr>
            </a:outerShdw>
          </a:effectLst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4327" t="17073" r="28000"/>
            <a:stretch>
              <a:fillRect/>
            </a:stretch>
          </p:blipFill>
          <p:spPr>
            <a:xfrm>
              <a:off x="2483768" y="44624"/>
              <a:ext cx="6188101" cy="42653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4327" t="22001" r="28000" b="22507"/>
            <a:stretch>
              <a:fillRect/>
            </a:stretch>
          </p:blipFill>
          <p:spPr>
            <a:xfrm>
              <a:off x="2483768" y="4093128"/>
              <a:ext cx="6188101" cy="285429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2437" t="25193" r="19288" b="1"/>
          <a:stretch>
            <a:fillRect/>
          </a:stretch>
        </p:blipFill>
        <p:spPr>
          <a:xfrm>
            <a:off x="1385646" y="236548"/>
            <a:ext cx="5833802" cy="4212468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52524" y="1161332"/>
            <a:ext cx="270030" cy="162018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381" t="12201"/>
          <a:stretch>
            <a:fillRect/>
          </a:stretch>
        </p:blipFill>
        <p:spPr>
          <a:xfrm>
            <a:off x="1677740" y="1473241"/>
            <a:ext cx="6182451" cy="319324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190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00" y="1527810"/>
            <a:ext cx="846455" cy="699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08835" y="1558290"/>
            <a:ext cx="684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即时阅读iGP阅读器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3696" y="4054099"/>
            <a:ext cx="792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MY" sz="1200" u="sng" dirty="0">
                <a:solidFill>
                  <a:srgbClr val="FF0000"/>
                </a:solidFill>
                <a:ea typeface="宋体" panose="02010600030101010101" pitchFamily="2" charset="-122"/>
              </a:rPr>
              <a:t>显示布局</a:t>
            </a:r>
            <a:endParaRPr lang="en-MY" sz="1200" u="sng" dirty="0">
              <a:solidFill>
                <a:srgbClr val="FF0000"/>
              </a:solidFill>
            </a:endParaRPr>
          </a:p>
          <a:p>
            <a:pPr algn="ctr"/>
            <a:r>
              <a:rPr lang="zh-CN" altLang="en-MY" sz="1200" dirty="0" err="1">
                <a:solidFill>
                  <a:srgbClr val="FF0000"/>
                </a:solidFill>
                <a:ea typeface="宋体" panose="02010600030101010101" pitchFamily="2" charset="-122"/>
              </a:rPr>
              <a:t>单面</a:t>
            </a:r>
          </a:p>
          <a:p>
            <a:pPr algn="ctr"/>
            <a:r>
              <a:rPr lang="zh-CN" altLang="en-MY" sz="1200" dirty="0">
                <a:solidFill>
                  <a:srgbClr val="FF0000"/>
                </a:solidFill>
                <a:ea typeface="宋体" panose="02010600030101010101" pitchFamily="2" charset="-122"/>
              </a:rPr>
              <a:t>双面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238" y="4308014"/>
            <a:ext cx="10972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MY" sz="1200" dirty="0">
                <a:solidFill>
                  <a:srgbClr val="FF0000"/>
                </a:solidFill>
                <a:ea typeface="宋体" panose="02010600030101010101" pitchFamily="2" charset="-122"/>
              </a:rPr>
              <a:t>适应屏幕阅读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7283" y="4632365"/>
            <a:ext cx="10972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MY" sz="1200" dirty="0">
                <a:solidFill>
                  <a:srgbClr val="FF0000"/>
                </a:solidFill>
                <a:ea typeface="宋体" panose="02010600030101010101" pitchFamily="2" charset="-122"/>
              </a:rPr>
              <a:t>调整显示大小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4349" y="1508471"/>
            <a:ext cx="18592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MY" sz="1200" dirty="0">
                <a:solidFill>
                  <a:srgbClr val="FF0000"/>
                </a:solidFill>
                <a:ea typeface="宋体" panose="02010600030101010101" pitchFamily="2" charset="-122"/>
              </a:rPr>
              <a:t>文献范围内快速检索全文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3197" t="16401" r="27951"/>
          <a:stretch>
            <a:fillRect/>
          </a:stretch>
        </p:blipFill>
        <p:spPr>
          <a:xfrm>
            <a:off x="1299790" y="940695"/>
            <a:ext cx="2683244" cy="3247596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437" t="25193" r="19288" b="1"/>
          <a:stretch>
            <a:fillRect/>
          </a:stretch>
        </p:blipFill>
        <p:spPr>
          <a:xfrm>
            <a:off x="1425653" y="141480"/>
            <a:ext cx="5833802" cy="4212468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314232" y="1065695"/>
            <a:ext cx="517200" cy="162018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06" t="22001" r="18913" b="7671"/>
          <a:stretch>
            <a:fillRect/>
          </a:stretch>
        </p:blipFill>
        <p:spPr>
          <a:xfrm>
            <a:off x="2713640" y="1281312"/>
            <a:ext cx="5021694" cy="336811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190500" dist="50800" dir="5400000" sx="102000" sy="102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952" y="1145958"/>
            <a:ext cx="661448" cy="684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28526" y="1181022"/>
            <a:ext cx="4955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全文检索功能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3197" t="16401" r="27951"/>
          <a:stretch>
            <a:fillRect/>
          </a:stretch>
        </p:blipFill>
        <p:spPr>
          <a:xfrm>
            <a:off x="1299790" y="940695"/>
            <a:ext cx="2683244" cy="3247596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437" t="25193" r="19288" b="1"/>
          <a:stretch>
            <a:fillRect/>
          </a:stretch>
        </p:blipFill>
        <p:spPr>
          <a:xfrm>
            <a:off x="1425653" y="181823"/>
            <a:ext cx="5833802" cy="4212468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15233" y="1110449"/>
            <a:ext cx="594066" cy="162018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651" t="22001" r="17713"/>
          <a:stretch>
            <a:fillRect/>
          </a:stretch>
        </p:blipFill>
        <p:spPr>
          <a:xfrm>
            <a:off x="2704434" y="1340540"/>
            <a:ext cx="4680883" cy="338694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190500" dist="50800" dir="5400000" sx="103000" sy="103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765" y="1172210"/>
            <a:ext cx="675640" cy="973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93172" y="1275437"/>
            <a:ext cx="50631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MY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保存图书以待后查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33197" t="16401" r="27951"/>
          <a:stretch>
            <a:fillRect/>
          </a:stretch>
        </p:blipFill>
        <p:spPr>
          <a:xfrm>
            <a:off x="1299790" y="940695"/>
            <a:ext cx="2683244" cy="3247596"/>
          </a:xfrm>
          <a:prstGeom prst="rect">
            <a:avLst/>
          </a:prstGeom>
          <a:effectLst>
            <a:outerShdw blurRad="2032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502" t="12201" r="17391"/>
          <a:stretch>
            <a:fillRect/>
          </a:stretch>
        </p:blipFill>
        <p:spPr>
          <a:xfrm>
            <a:off x="1601670" y="199035"/>
            <a:ext cx="5273813" cy="4193634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326" t="12201" r="1176"/>
          <a:stretch>
            <a:fillRect/>
          </a:stretch>
        </p:blipFill>
        <p:spPr>
          <a:xfrm>
            <a:off x="2672164" y="705896"/>
            <a:ext cx="4445491" cy="232331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190500" dist="50800" dir="5400000" sx="103000" sy="103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984" y="536529"/>
            <a:ext cx="840605" cy="899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47055" y="600075"/>
            <a:ext cx="7588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目录链接</a:t>
            </a:r>
            <a:r>
              <a:rPr lang="zh-CN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：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快速访问章节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467" y="847878"/>
            <a:ext cx="622989" cy="440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4865" t="8095" r="1176"/>
          <a:stretch>
            <a:fillRect/>
          </a:stretch>
        </p:blipFill>
        <p:spPr>
          <a:xfrm>
            <a:off x="2973976" y="2178141"/>
            <a:ext cx="4568354" cy="25135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819" y="2406401"/>
            <a:ext cx="1068797" cy="445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142" y="2062109"/>
            <a:ext cx="840605" cy="77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817870" y="2085975"/>
            <a:ext cx="689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下载章节离线阅读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17694" y="2629305"/>
            <a:ext cx="618524" cy="18513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088f58eb-66af-450a-8246-f6128b960169}"/>
</p:tagLst>
</file>

<file path=ppt/theme/theme1.xml><?xml version="1.0" encoding="utf-8"?>
<a:theme xmlns:a="http://schemas.openxmlformats.org/drawingml/2006/main" name="第一PPT，www.1ppt.com">
  <a:themeElements>
    <a:clrScheme name="自定义 711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D67A71"/>
      </a:accent1>
      <a:accent2>
        <a:srgbClr val="788BA9"/>
      </a:accent2>
      <a:accent3>
        <a:srgbClr val="D67A71"/>
      </a:accent3>
      <a:accent4>
        <a:srgbClr val="788BA9"/>
      </a:accent4>
      <a:accent5>
        <a:srgbClr val="D67A71"/>
      </a:accent5>
      <a:accent6>
        <a:srgbClr val="788BA9"/>
      </a:accent6>
      <a:hlink>
        <a:srgbClr val="D67A71"/>
      </a:hlink>
      <a:folHlink>
        <a:srgbClr val="788BA9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全屏显示(16:9)</PresentationFormat>
  <Paragraphs>32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Lato Light</vt:lpstr>
      <vt:lpstr>Lato Regular</vt:lpstr>
      <vt:lpstr>宋体</vt:lpstr>
      <vt:lpstr>Arial</vt:lpstr>
      <vt:lpstr>Calibri</vt:lpstr>
      <vt:lpstr>Segoe Print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通用商务</dc:title>
  <dc:creator>第一PPT</dc:creator>
  <cp:keywords>www.1ppt.com</cp:keywords>
  <dc:description>www.1ppt.com</dc:description>
  <cp:lastModifiedBy>sage@igroup.com.cn</cp:lastModifiedBy>
  <cp:revision>67</cp:revision>
  <dcterms:created xsi:type="dcterms:W3CDTF">2014-11-26T08:06:00Z</dcterms:created>
  <dcterms:modified xsi:type="dcterms:W3CDTF">2021-05-18T07:52:21Z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2052-11.1.0.9192</vt:lpwstr>
  </property>
</Properties>
</file>